
<file path=[Content_Types].xml><?xml version="1.0" encoding="utf-8"?>
<Types xmlns="http://schemas.openxmlformats.org/package/2006/content-types">
  <Default Extension="bin" ContentType="application/vnd.ms-office.activeX"/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activeX/activeX1.xml" ContentType="application/vnd.ms-office.activeX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drawings/drawing1.xml" ContentType="application/vnd.openxmlformats-officedocument.drawingml.chartshapes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charts/chart11.xml" ContentType="application/vnd.openxmlformats-officedocument.drawingml.chart+xml"/>
  <Override PartName="/ppt/charts/chart12.xml" ContentType="application/vnd.openxmlformats-officedocument.drawingml.chart+xml"/>
  <Override PartName="/ppt/charts/chart13.xml" ContentType="application/vnd.openxmlformats-officedocument.drawingml.chart+xml"/>
  <Override PartName="/ppt/charts/chart14.xml" ContentType="application/vnd.openxmlformats-officedocument.drawingml.chart+xml"/>
  <Override PartName="/ppt/charts/chart15.xml" ContentType="application/vnd.openxmlformats-officedocument.drawingml.chart+xml"/>
  <Override PartName="/ppt/charts/chart16.xml" ContentType="application/vnd.openxmlformats-officedocument.drawingml.chart+xml"/>
  <Override PartName="/ppt/charts/chart17.xml" ContentType="application/vnd.openxmlformats-officedocument.drawingml.chart+xml"/>
  <Override PartName="/ppt/charts/chart18.xml" ContentType="application/vnd.openxmlformats-officedocument.drawingml.chart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40" r:id="rId1"/>
  </p:sldMasterIdLst>
  <p:notesMasterIdLst>
    <p:notesMasterId r:id="rId41"/>
  </p:notesMasterIdLst>
  <p:handoutMasterIdLst>
    <p:handoutMasterId r:id="rId42"/>
  </p:handoutMasterIdLst>
  <p:sldIdLst>
    <p:sldId id="256" r:id="rId2"/>
    <p:sldId id="257" r:id="rId3"/>
    <p:sldId id="265" r:id="rId4"/>
    <p:sldId id="259" r:id="rId5"/>
    <p:sldId id="266" r:id="rId6"/>
    <p:sldId id="284" r:id="rId7"/>
    <p:sldId id="267" r:id="rId8"/>
    <p:sldId id="269" r:id="rId9"/>
    <p:sldId id="282" r:id="rId10"/>
    <p:sldId id="283" r:id="rId11"/>
    <p:sldId id="270" r:id="rId12"/>
    <p:sldId id="271" r:id="rId13"/>
    <p:sldId id="272" r:id="rId14"/>
    <p:sldId id="273" r:id="rId15"/>
    <p:sldId id="279" r:id="rId16"/>
    <p:sldId id="274" r:id="rId17"/>
    <p:sldId id="275" r:id="rId18"/>
    <p:sldId id="276" r:id="rId19"/>
    <p:sldId id="277" r:id="rId20"/>
    <p:sldId id="278" r:id="rId21"/>
    <p:sldId id="280" r:id="rId22"/>
    <p:sldId id="281" r:id="rId23"/>
    <p:sldId id="260" r:id="rId24"/>
    <p:sldId id="300" r:id="rId25"/>
    <p:sldId id="261" r:id="rId26"/>
    <p:sldId id="262" r:id="rId27"/>
    <p:sldId id="301" r:id="rId28"/>
    <p:sldId id="263" r:id="rId29"/>
    <p:sldId id="264" r:id="rId30"/>
    <p:sldId id="285" r:id="rId31"/>
    <p:sldId id="287" r:id="rId32"/>
    <p:sldId id="302" r:id="rId33"/>
    <p:sldId id="293" r:id="rId34"/>
    <p:sldId id="294" r:id="rId35"/>
    <p:sldId id="295" r:id="rId36"/>
    <p:sldId id="296" r:id="rId37"/>
    <p:sldId id="297" r:id="rId38"/>
    <p:sldId id="298" r:id="rId39"/>
    <p:sldId id="299" r:id="rId4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-1464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activeX1.xml><?xml version="1.0" encoding="utf-8"?>
<ax:ocx xmlns:ax="http://schemas.microsoft.com/office/2006/activeX" xmlns:r="http://schemas.openxmlformats.org/officeDocument/2006/relationships" ax:classid="{978C9E23-D4B0-11CE-BF2D-00AA003F40D0}" ax:persistence="persistStorage" r:id="rId1"/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0.xlsx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1.xlsx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2.xlsx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3.xlsx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4.xlsx"/></Relationships>
</file>

<file path=ppt/charts/_rels/chart1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5.xlsx"/></Relationships>
</file>

<file path=ppt/charts/_rels/chart1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6.xlsx"/></Relationships>
</file>

<file path=ppt/charts/_rels/chart1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7.xlsx"/></Relationships>
</file>

<file path=ppt/charts/_rels/chart1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8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.xlsx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_____Microsoft_Excel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6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7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8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9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4"/>
    </mc:Choice>
    <mc:Fallback>
      <c:style val="24"/>
    </mc:Fallback>
  </mc:AlternateContent>
  <c:chart>
    <c:autoTitleDeleted val="1"/>
    <c:plotArea>
      <c:layout/>
      <c:lineChart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смертность</c:v>
                </c:pt>
              </c:strCache>
            </c:strRef>
          </c:tx>
          <c:cat>
            <c:strRef>
              <c:f>Лист1!$A$2:$A$4</c:f>
              <c:strCache>
                <c:ptCount val="3"/>
                <c:pt idx="0">
                  <c:v>2014 год</c:v>
                </c:pt>
                <c:pt idx="1">
                  <c:v>2015 год</c:v>
                </c:pt>
                <c:pt idx="2">
                  <c:v>2016 год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316</c:v>
                </c:pt>
                <c:pt idx="1">
                  <c:v>300</c:v>
                </c:pt>
                <c:pt idx="2">
                  <c:v>278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0192768"/>
        <c:axId val="30195072"/>
      </c:lineChart>
      <c:lineChart>
        <c:grouping val="stacked"/>
        <c:varyColors val="0"/>
        <c:ser>
          <c:idx val="1"/>
          <c:order val="1"/>
          <c:tx>
            <c:strRef>
              <c:f>Лист1!$C$1</c:f>
              <c:strCache>
                <c:ptCount val="1"/>
                <c:pt idx="0">
                  <c:v>рождаемость</c:v>
                </c:pt>
              </c:strCache>
            </c:strRef>
          </c:tx>
          <c:spPr>
            <a:ln>
              <a:solidFill>
                <a:schemeClr val="tx2"/>
              </a:solidFill>
            </a:ln>
          </c:spPr>
          <c:marker>
            <c:spPr>
              <a:solidFill>
                <a:schemeClr val="tx2"/>
              </a:solidFill>
              <a:ln>
                <a:solidFill>
                  <a:schemeClr val="tx2"/>
                </a:solidFill>
              </a:ln>
            </c:spPr>
          </c:marker>
          <c:cat>
            <c:strRef>
              <c:f>Лист1!$A$2:$A$4</c:f>
              <c:strCache>
                <c:ptCount val="3"/>
                <c:pt idx="0">
                  <c:v>2014 год</c:v>
                </c:pt>
                <c:pt idx="1">
                  <c:v>2015 год</c:v>
                </c:pt>
                <c:pt idx="2">
                  <c:v>2016 год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196</c:v>
                </c:pt>
                <c:pt idx="1">
                  <c:v>212</c:v>
                </c:pt>
                <c:pt idx="2">
                  <c:v>176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01032704"/>
        <c:axId val="86031360"/>
      </c:lineChart>
      <c:catAx>
        <c:axId val="3019276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30195072"/>
        <c:crosses val="autoZero"/>
        <c:auto val="1"/>
        <c:lblAlgn val="ctr"/>
        <c:lblOffset val="100"/>
        <c:noMultiLvlLbl val="0"/>
      </c:catAx>
      <c:valAx>
        <c:axId val="3019507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30192768"/>
        <c:crosses val="autoZero"/>
        <c:crossBetween val="between"/>
      </c:valAx>
      <c:valAx>
        <c:axId val="86031360"/>
        <c:scaling>
          <c:orientation val="minMax"/>
        </c:scaling>
        <c:delete val="0"/>
        <c:axPos val="r"/>
        <c:numFmt formatCode="General" sourceLinked="1"/>
        <c:majorTickMark val="out"/>
        <c:minorTickMark val="none"/>
        <c:tickLblPos val="nextTo"/>
        <c:crossAx val="101032704"/>
        <c:crosses val="max"/>
        <c:crossBetween val="between"/>
      </c:valAx>
      <c:catAx>
        <c:axId val="10103270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86031360"/>
        <c:crosses val="autoZero"/>
        <c:auto val="1"/>
        <c:lblAlgn val="ctr"/>
        <c:lblOffset val="100"/>
        <c:noMultiLvlLbl val="0"/>
      </c:catAx>
      <c:spPr>
        <a:ln>
          <a:solidFill>
            <a:schemeClr val="accent1">
              <a:alpha val="41000"/>
            </a:schemeClr>
          </a:solidFill>
        </a:ln>
      </c:spPr>
    </c:plotArea>
    <c:legend>
      <c:legendPos val="b"/>
      <c:layout/>
      <c:overlay val="0"/>
    </c:legend>
    <c:plotVisOnly val="1"/>
    <c:dispBlanksAs val="zero"/>
    <c:showDLblsOverMax val="0"/>
  </c:chart>
  <c:txPr>
    <a:bodyPr/>
    <a:lstStyle/>
    <a:p>
      <a:pPr>
        <a:defRPr sz="1800">
          <a:latin typeface="Times New Roman" pitchFamily="18" charset="0"/>
          <a:cs typeface="Times New Roman" pitchFamily="18" charset="0"/>
        </a:defRPr>
      </a:pPr>
      <a:endParaRPr lang="ru-RU"/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3">
                <a:lumMod val="75000"/>
              </a:schemeClr>
            </a:solidFill>
          </c:spPr>
          <c:invertIfNegative val="0"/>
          <c:dLbls>
            <c:dLbl>
              <c:idx val="0"/>
              <c:layout>
                <c:manualLayout>
                  <c:x val="3.5493827160493825E-2"/>
                  <c:y val="-5.873715124816446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3.086419753086414E-2"/>
                  <c:y val="-3.23054331864904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3.7037037037037035E-2"/>
                  <c:y val="-4.698972099853156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2014 год</c:v>
                </c:pt>
                <c:pt idx="1">
                  <c:v>2015 год</c:v>
                </c:pt>
                <c:pt idx="2">
                  <c:v>2016 год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14.2</c:v>
                </c:pt>
                <c:pt idx="1">
                  <c:v>17.43</c:v>
                </c:pt>
                <c:pt idx="2">
                  <c:v>17.52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99534720"/>
        <c:axId val="99536256"/>
        <c:axId val="0"/>
      </c:bar3DChart>
      <c:catAx>
        <c:axId val="99534720"/>
        <c:scaling>
          <c:orientation val="minMax"/>
        </c:scaling>
        <c:delete val="0"/>
        <c:axPos val="b"/>
        <c:majorTickMark val="out"/>
        <c:minorTickMark val="none"/>
        <c:tickLblPos val="nextTo"/>
        <c:crossAx val="99536256"/>
        <c:crosses val="autoZero"/>
        <c:auto val="1"/>
        <c:lblAlgn val="ctr"/>
        <c:lblOffset val="100"/>
        <c:noMultiLvlLbl val="0"/>
      </c:catAx>
      <c:valAx>
        <c:axId val="9953625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9953472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>
          <a:latin typeface="Times New Roman" pitchFamily="18" charset="0"/>
          <a:cs typeface="Times New Roman" pitchFamily="18" charset="0"/>
        </a:defRPr>
      </a:pPr>
      <a:endParaRPr lang="ru-RU"/>
    </a:p>
  </c:txPr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Всего 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2.9320987654320958E-2"/>
                  <c:y val="-5.286343612334802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2.7777777777777835E-2"/>
                  <c:y val="-2.64317180616740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2.7777777777777776E-2"/>
                  <c:y val="-4.111600587371512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2014 год</c:v>
                </c:pt>
                <c:pt idx="1">
                  <c:v>2015 год</c:v>
                </c:pt>
                <c:pt idx="2">
                  <c:v>2016 год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71</c:v>
                </c:pt>
                <c:pt idx="1">
                  <c:v>73</c:v>
                </c:pt>
                <c:pt idx="2">
                  <c:v>81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Бюджет Удмуртской Республики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2.4691358024691357E-2"/>
                  <c:y val="-1.762114537444934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2.4691358024691357E-2"/>
                  <c:y val="-2.349486049926578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3.0864197530864196E-2"/>
                  <c:y val="-2.349486049926578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2014 год</c:v>
                </c:pt>
                <c:pt idx="1">
                  <c:v>2015 год</c:v>
                </c:pt>
                <c:pt idx="2">
                  <c:v>2016 год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37</c:v>
                </c:pt>
                <c:pt idx="1">
                  <c:v>29.4</c:v>
                </c:pt>
                <c:pt idx="2">
                  <c:v>36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82343424"/>
        <c:axId val="82344960"/>
        <c:axId val="0"/>
      </c:bar3DChart>
      <c:catAx>
        <c:axId val="82343424"/>
        <c:scaling>
          <c:orientation val="minMax"/>
        </c:scaling>
        <c:delete val="0"/>
        <c:axPos val="b"/>
        <c:majorTickMark val="out"/>
        <c:minorTickMark val="none"/>
        <c:tickLblPos val="nextTo"/>
        <c:crossAx val="82344960"/>
        <c:crosses val="autoZero"/>
        <c:auto val="1"/>
        <c:lblAlgn val="ctr"/>
        <c:lblOffset val="100"/>
        <c:noMultiLvlLbl val="0"/>
      </c:catAx>
      <c:valAx>
        <c:axId val="8234496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82343424"/>
        <c:crosses val="autoZero"/>
        <c:crossBetween val="between"/>
      </c:valAx>
    </c:plotArea>
    <c:legend>
      <c:legendPos val="b"/>
      <c:layout/>
      <c:overlay val="0"/>
      <c:txPr>
        <a:bodyPr/>
        <a:lstStyle/>
        <a:p>
          <a:pPr>
            <a:defRPr>
              <a:solidFill>
                <a:schemeClr val="accent6">
                  <a:lumMod val="75000"/>
                </a:schemeClr>
              </a:solidFill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>
          <a:latin typeface="Times New Roman" pitchFamily="18" charset="0"/>
          <a:cs typeface="Times New Roman" pitchFamily="18" charset="0"/>
        </a:defRPr>
      </a:pPr>
      <a:endParaRPr lang="ru-RU"/>
    </a:p>
  </c:txPr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2.6234567901234566E-2"/>
                  <c:y val="-4.992657856093979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2.4691358024691301E-2"/>
                  <c:y val="-5.580029368575624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2.9320987654320986E-2"/>
                  <c:y val="-6.754772393538913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2014 год</c:v>
                </c:pt>
                <c:pt idx="1">
                  <c:v>2015 год</c:v>
                </c:pt>
                <c:pt idx="2">
                  <c:v>2016 год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12.9</c:v>
                </c:pt>
                <c:pt idx="1">
                  <c:v>6.5</c:v>
                </c:pt>
                <c:pt idx="2">
                  <c:v>11.9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17862784"/>
        <c:axId val="117864320"/>
        <c:axId val="0"/>
      </c:bar3DChart>
      <c:catAx>
        <c:axId val="117862784"/>
        <c:scaling>
          <c:orientation val="minMax"/>
        </c:scaling>
        <c:delete val="0"/>
        <c:axPos val="b"/>
        <c:majorTickMark val="out"/>
        <c:minorTickMark val="none"/>
        <c:tickLblPos val="nextTo"/>
        <c:crossAx val="117864320"/>
        <c:crosses val="autoZero"/>
        <c:auto val="1"/>
        <c:lblAlgn val="ctr"/>
        <c:lblOffset val="100"/>
        <c:noMultiLvlLbl val="0"/>
      </c:catAx>
      <c:valAx>
        <c:axId val="117864320"/>
        <c:scaling>
          <c:orientation val="minMax"/>
        </c:scaling>
        <c:delete val="0"/>
        <c:axPos val="l"/>
        <c:majorGridlines>
          <c:spPr>
            <a:ln>
              <a:noFill/>
            </a:ln>
          </c:spPr>
        </c:majorGridlines>
        <c:numFmt formatCode="General" sourceLinked="1"/>
        <c:majorTickMark val="out"/>
        <c:minorTickMark val="none"/>
        <c:tickLblPos val="nextTo"/>
        <c:crossAx val="11786278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>
          <a:latin typeface="Times New Roman" pitchFamily="18" charset="0"/>
          <a:cs typeface="Times New Roman" pitchFamily="18" charset="0"/>
        </a:defRPr>
      </a:pPr>
      <a:endParaRPr lang="ru-RU"/>
    </a:p>
  </c:txPr>
  <c:externalData r:id="rId1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Средняя заработная плата по району</c:v>
                </c:pt>
              </c:strCache>
            </c:strRef>
          </c:tx>
          <c:invertIfNegative val="0"/>
          <c:cat>
            <c:strRef>
              <c:f>Лист1!$A$2:$A$4</c:f>
              <c:strCache>
                <c:ptCount val="3"/>
                <c:pt idx="0">
                  <c:v>2014 год</c:v>
                </c:pt>
                <c:pt idx="1">
                  <c:v>2015 год</c:v>
                </c:pt>
                <c:pt idx="2">
                  <c:v>2016 год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12818</c:v>
                </c:pt>
                <c:pt idx="1">
                  <c:v>14293</c:v>
                </c:pt>
                <c:pt idx="2">
                  <c:v>15817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СХПК Пригородный</c:v>
                </c:pt>
              </c:strCache>
            </c:strRef>
          </c:tx>
          <c:invertIfNegative val="0"/>
          <c:cat>
            <c:strRef>
              <c:f>Лист1!$A$2:$A$4</c:f>
              <c:strCache>
                <c:ptCount val="3"/>
                <c:pt idx="0">
                  <c:v>2014 год</c:v>
                </c:pt>
                <c:pt idx="1">
                  <c:v>2015 год</c:v>
                </c:pt>
                <c:pt idx="2">
                  <c:v>2016 год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15789</c:v>
                </c:pt>
                <c:pt idx="1">
                  <c:v>17645</c:v>
                </c:pt>
                <c:pt idx="2">
                  <c:v>19291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СПК Коммунар</c:v>
                </c:pt>
              </c:strCache>
            </c:strRef>
          </c:tx>
          <c:invertIfNegative val="0"/>
          <c:cat>
            <c:strRef>
              <c:f>Лист1!$A$2:$A$4</c:f>
              <c:strCache>
                <c:ptCount val="3"/>
                <c:pt idx="0">
                  <c:v>2014 год</c:v>
                </c:pt>
                <c:pt idx="1">
                  <c:v>2015 год</c:v>
                </c:pt>
                <c:pt idx="2">
                  <c:v>2016 год</c:v>
                </c:pt>
              </c:strCache>
            </c:strRef>
          </c:cat>
          <c:val>
            <c:numRef>
              <c:f>Лист1!$D$2:$D$4</c:f>
              <c:numCache>
                <c:formatCode>General</c:formatCode>
                <c:ptCount val="3"/>
                <c:pt idx="0">
                  <c:v>15508</c:v>
                </c:pt>
                <c:pt idx="1">
                  <c:v>17302</c:v>
                </c:pt>
                <c:pt idx="2">
                  <c:v>19592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ООО Чура</c:v>
                </c:pt>
              </c:strCache>
            </c:strRef>
          </c:tx>
          <c:invertIfNegative val="0"/>
          <c:cat>
            <c:strRef>
              <c:f>Лист1!$A$2:$A$4</c:f>
              <c:strCache>
                <c:ptCount val="3"/>
                <c:pt idx="0">
                  <c:v>2014 год</c:v>
                </c:pt>
                <c:pt idx="1">
                  <c:v>2015 год</c:v>
                </c:pt>
                <c:pt idx="2">
                  <c:v>2016 год</c:v>
                </c:pt>
              </c:strCache>
            </c:strRef>
          </c:cat>
          <c:val>
            <c:numRef>
              <c:f>Лист1!$E$2:$E$4</c:f>
              <c:numCache>
                <c:formatCode>General</c:formatCode>
                <c:ptCount val="3"/>
                <c:pt idx="0">
                  <c:v>17164</c:v>
                </c:pt>
                <c:pt idx="1">
                  <c:v>16343</c:v>
                </c:pt>
                <c:pt idx="2">
                  <c:v>18500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23482880"/>
        <c:axId val="123484416"/>
        <c:axId val="0"/>
      </c:bar3DChart>
      <c:catAx>
        <c:axId val="123482880"/>
        <c:scaling>
          <c:orientation val="minMax"/>
        </c:scaling>
        <c:delete val="0"/>
        <c:axPos val="b"/>
        <c:majorTickMark val="out"/>
        <c:minorTickMark val="none"/>
        <c:tickLblPos val="nextTo"/>
        <c:crossAx val="123484416"/>
        <c:crossesAt val="0"/>
        <c:auto val="1"/>
        <c:lblAlgn val="ctr"/>
        <c:lblOffset val="100"/>
        <c:noMultiLvlLbl val="0"/>
      </c:catAx>
      <c:valAx>
        <c:axId val="123484416"/>
        <c:scaling>
          <c:orientation val="minMax"/>
          <c:max val="2100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23482880"/>
        <c:crosses val="autoZero"/>
        <c:crossBetween val="between"/>
        <c:majorUnit val="3000"/>
      </c:valAx>
    </c:plotArea>
    <c:legend>
      <c:legendPos val="r"/>
      <c:layout/>
      <c:overlay val="0"/>
      <c:txPr>
        <a:bodyPr/>
        <a:lstStyle/>
        <a:p>
          <a:pPr>
            <a:defRPr>
              <a:solidFill>
                <a:schemeClr val="accent6">
                  <a:lumMod val="50000"/>
                </a:schemeClr>
              </a:solidFill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>
          <a:latin typeface="Times New Roman" pitchFamily="18" charset="0"/>
          <a:cs typeface="Times New Roman" pitchFamily="18" charset="0"/>
        </a:defRPr>
      </a:pPr>
      <a:endParaRPr lang="ru-RU"/>
    </a:p>
  </c:txPr>
  <c:externalData r:id="rId1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2014 год</c:v>
                </c:pt>
              </c:strCache>
            </c:strRef>
          </c:tx>
          <c:invertIfNegative val="0"/>
          <c:cat>
            <c:strRef>
              <c:f>Лист1!$A$2:$A$5</c:f>
              <c:strCache>
                <c:ptCount val="4"/>
                <c:pt idx="0">
                  <c:v>Средняя по району</c:v>
                </c:pt>
                <c:pt idx="1">
                  <c:v>СПК Коммунар</c:v>
                </c:pt>
                <c:pt idx="2">
                  <c:v>СПК Луч</c:v>
                </c:pt>
                <c:pt idx="3">
                  <c:v>ООО Чура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465</c:v>
                </c:pt>
                <c:pt idx="1">
                  <c:v>480</c:v>
                </c:pt>
                <c:pt idx="2">
                  <c:v>503</c:v>
                </c:pt>
                <c:pt idx="3">
                  <c:v>674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2015 год</c:v>
                </c:pt>
              </c:strCache>
            </c:strRef>
          </c:tx>
          <c:invertIfNegative val="0"/>
          <c:cat>
            <c:strRef>
              <c:f>Лист1!$A$2:$A$5</c:f>
              <c:strCache>
                <c:ptCount val="4"/>
                <c:pt idx="0">
                  <c:v>Средняя по району</c:v>
                </c:pt>
                <c:pt idx="1">
                  <c:v>СПК Коммунар</c:v>
                </c:pt>
                <c:pt idx="2">
                  <c:v>СПК Луч</c:v>
                </c:pt>
                <c:pt idx="3">
                  <c:v>ООО Чура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545</c:v>
                </c:pt>
                <c:pt idx="1">
                  <c:v>649</c:v>
                </c:pt>
                <c:pt idx="2">
                  <c:v>630</c:v>
                </c:pt>
                <c:pt idx="3">
                  <c:v>690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2016 год</c:v>
                </c:pt>
              </c:strCache>
            </c:strRef>
          </c:tx>
          <c:invertIfNegative val="0"/>
          <c:cat>
            <c:strRef>
              <c:f>Лист1!$A$2:$A$5</c:f>
              <c:strCache>
                <c:ptCount val="4"/>
                <c:pt idx="0">
                  <c:v>Средняя по району</c:v>
                </c:pt>
                <c:pt idx="1">
                  <c:v>СПК Коммунар</c:v>
                </c:pt>
                <c:pt idx="2">
                  <c:v>СПК Луч</c:v>
                </c:pt>
                <c:pt idx="3">
                  <c:v>ООО Чура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  <c:pt idx="0">
                  <c:v>601</c:v>
                </c:pt>
                <c:pt idx="1">
                  <c:v>733</c:v>
                </c:pt>
                <c:pt idx="2">
                  <c:v>711</c:v>
                </c:pt>
                <c:pt idx="3">
                  <c:v>632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23520128"/>
        <c:axId val="123521664"/>
        <c:axId val="0"/>
      </c:bar3DChart>
      <c:catAx>
        <c:axId val="123520128"/>
        <c:scaling>
          <c:orientation val="minMax"/>
        </c:scaling>
        <c:delete val="0"/>
        <c:axPos val="b"/>
        <c:majorTickMark val="out"/>
        <c:minorTickMark val="none"/>
        <c:tickLblPos val="nextTo"/>
        <c:crossAx val="123521664"/>
        <c:crosses val="autoZero"/>
        <c:auto val="1"/>
        <c:lblAlgn val="ctr"/>
        <c:lblOffset val="100"/>
        <c:noMultiLvlLbl val="0"/>
      </c:catAx>
      <c:valAx>
        <c:axId val="123521664"/>
        <c:scaling>
          <c:orientation val="minMax"/>
        </c:scaling>
        <c:delete val="0"/>
        <c:axPos val="l"/>
        <c:majorGridlines>
          <c:spPr>
            <a:ln>
              <a:noFill/>
            </a:ln>
          </c:spPr>
        </c:majorGridlines>
        <c:numFmt formatCode="General" sourceLinked="1"/>
        <c:majorTickMark val="out"/>
        <c:minorTickMark val="none"/>
        <c:tickLblPos val="nextTo"/>
        <c:crossAx val="123520128"/>
        <c:crosses val="autoZero"/>
        <c:crossBetween val="between"/>
      </c:valAx>
    </c:plotArea>
    <c:legend>
      <c:legendPos val="r"/>
      <c:layout/>
      <c:overlay val="0"/>
      <c:txPr>
        <a:bodyPr/>
        <a:lstStyle/>
        <a:p>
          <a:pPr>
            <a:defRPr>
              <a:solidFill>
                <a:schemeClr val="accent6">
                  <a:lumMod val="75000"/>
                </a:schemeClr>
              </a:solidFill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>
          <a:latin typeface="Times New Roman" pitchFamily="18" charset="0"/>
          <a:cs typeface="Times New Roman" pitchFamily="18" charset="0"/>
        </a:defRPr>
      </a:pPr>
      <a:endParaRPr lang="ru-RU"/>
    </a:p>
  </c:txPr>
  <c:externalData r:id="rId1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2.1604938271604937E-2"/>
                  <c:y val="-4.40528634361233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2.3148148148148147E-2"/>
                  <c:y val="-2.936857562408223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2.4691358024691357E-2"/>
                  <c:y val="-4.40528634361233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2.6234567901234455E-2"/>
                  <c:y val="-3.230543318649045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Лист1!$A$2:$A$5</c:f>
              <c:strCache>
                <c:ptCount val="4"/>
                <c:pt idx="0">
                  <c:v>1990 год</c:v>
                </c:pt>
                <c:pt idx="1">
                  <c:v>2014 год</c:v>
                </c:pt>
                <c:pt idx="2">
                  <c:v>2015 год</c:v>
                </c:pt>
                <c:pt idx="3">
                  <c:v>2016 год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28.1</c:v>
                </c:pt>
                <c:pt idx="1">
                  <c:v>33.5</c:v>
                </c:pt>
                <c:pt idx="2">
                  <c:v>34.4</c:v>
                </c:pt>
                <c:pt idx="3">
                  <c:v>35.9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23600896"/>
        <c:axId val="123602432"/>
        <c:axId val="0"/>
      </c:bar3DChart>
      <c:catAx>
        <c:axId val="123600896"/>
        <c:scaling>
          <c:orientation val="minMax"/>
        </c:scaling>
        <c:delete val="0"/>
        <c:axPos val="b"/>
        <c:majorTickMark val="out"/>
        <c:minorTickMark val="none"/>
        <c:tickLblPos val="nextTo"/>
        <c:crossAx val="123602432"/>
        <c:crosses val="autoZero"/>
        <c:auto val="1"/>
        <c:lblAlgn val="ctr"/>
        <c:lblOffset val="100"/>
        <c:noMultiLvlLbl val="0"/>
      </c:catAx>
      <c:valAx>
        <c:axId val="12360243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2360089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>
          <a:latin typeface="Times New Roman" pitchFamily="18" charset="0"/>
          <a:cs typeface="Times New Roman" pitchFamily="18" charset="0"/>
        </a:defRPr>
      </a:pPr>
      <a:endParaRPr lang="ru-RU"/>
    </a:p>
  </c:txPr>
  <c:externalData r:id="rId1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ln>
          <a:noFill/>
        </a:ln>
      </c:spPr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2">
                <a:lumMod val="75000"/>
                <a:alpha val="77000"/>
              </a:schemeClr>
            </a:solidFill>
          </c:spPr>
          <c:invertIfNegative val="0"/>
          <c:dLbls>
            <c:dLbl>
              <c:idx val="0"/>
              <c:layout>
                <c:manualLayout>
                  <c:x val="-1.5432098765432098E-3"/>
                  <c:y val="0.1409691629955947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1.5432098765432098E-3"/>
                  <c:y val="0.3142437591776799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1.5432098765432098E-3"/>
                  <c:y val="0.2408220888688473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1.5432098765432098E-3"/>
                  <c:y val="0.164464023494860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Лист1!$A$2:$A$5</c:f>
              <c:strCache>
                <c:ptCount val="4"/>
                <c:pt idx="0">
                  <c:v>1990 год</c:v>
                </c:pt>
                <c:pt idx="1">
                  <c:v>2014 год</c:v>
                </c:pt>
                <c:pt idx="2">
                  <c:v>2015 год</c:v>
                </c:pt>
                <c:pt idx="3">
                  <c:v>2016 год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2662</c:v>
                </c:pt>
                <c:pt idx="1">
                  <c:v>5332</c:v>
                </c:pt>
                <c:pt idx="2">
                  <c:v>5553</c:v>
                </c:pt>
                <c:pt idx="3">
                  <c:v>5883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23611008"/>
        <c:axId val="123645952"/>
        <c:axId val="0"/>
      </c:bar3DChart>
      <c:catAx>
        <c:axId val="123611008"/>
        <c:scaling>
          <c:orientation val="minMax"/>
        </c:scaling>
        <c:delete val="0"/>
        <c:axPos val="b"/>
        <c:majorTickMark val="out"/>
        <c:minorTickMark val="none"/>
        <c:tickLblPos val="nextTo"/>
        <c:crossAx val="123645952"/>
        <c:crosses val="autoZero"/>
        <c:auto val="1"/>
        <c:lblAlgn val="ctr"/>
        <c:lblOffset val="100"/>
        <c:noMultiLvlLbl val="0"/>
      </c:catAx>
      <c:valAx>
        <c:axId val="123645952"/>
        <c:scaling>
          <c:orientation val="minMax"/>
        </c:scaling>
        <c:delete val="0"/>
        <c:axPos val="l"/>
        <c:majorGridlines>
          <c:spPr>
            <a:ln>
              <a:noFill/>
            </a:ln>
          </c:spPr>
        </c:majorGridlines>
        <c:numFmt formatCode="General" sourceLinked="1"/>
        <c:majorTickMark val="out"/>
        <c:minorTickMark val="none"/>
        <c:tickLblPos val="nextTo"/>
        <c:crossAx val="12361100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>
          <a:latin typeface="Times New Roman" pitchFamily="18" charset="0"/>
          <a:cs typeface="Times New Roman" pitchFamily="18" charset="0"/>
        </a:defRPr>
      </a:pPr>
      <a:endParaRPr lang="ru-RU"/>
    </a:p>
  </c:txPr>
  <c:externalData r:id="rId1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75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1347404491105278"/>
          <c:y val="9.4805230843941865E-2"/>
          <c:w val="0.44589141635073393"/>
          <c:h val="0.84856868662342322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explosion val="11"/>
          <c:dLbls>
            <c:dLbl>
              <c:idx val="0"/>
              <c:layout>
                <c:manualLayout>
                  <c:x val="-0.11952956401283173"/>
                  <c:y val="1.885300681027206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7.7078594342373866E-2"/>
                  <c:y val="-0.1934723137581370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8.3861913094196563E-2"/>
                  <c:y val="0.1551465538173367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Лист1!$A$2:$A$4</c:f>
              <c:strCache>
                <c:ptCount val="3"/>
                <c:pt idx="0">
                  <c:v>ООО "Глазов-молоко"</c:v>
                </c:pt>
                <c:pt idx="1">
                  <c:v>ООО "Кезский сырзавод"</c:v>
                </c:pt>
                <c:pt idx="2">
                  <c:v>ОАО "Ува-молоко"</c:v>
                </c:pt>
              </c:strCache>
            </c:strRef>
          </c:cat>
          <c:val>
            <c:numRef>
              <c:f>Лист1!$B$2:$B$4</c:f>
              <c:numCache>
                <c:formatCode>0%</c:formatCode>
                <c:ptCount val="3"/>
                <c:pt idx="0">
                  <c:v>0.42</c:v>
                </c:pt>
                <c:pt idx="1">
                  <c:v>0.37</c:v>
                </c:pt>
                <c:pt idx="2">
                  <c:v>0.21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/>
      <c:overlay val="0"/>
      <c:txPr>
        <a:bodyPr/>
        <a:lstStyle/>
        <a:p>
          <a:pPr>
            <a:defRPr>
              <a:solidFill>
                <a:schemeClr val="accent6">
                  <a:lumMod val="50000"/>
                </a:schemeClr>
              </a:solidFill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>
          <a:latin typeface="Times New Roman" pitchFamily="18" charset="0"/>
          <a:cs typeface="Times New Roman" pitchFamily="18" charset="0"/>
        </a:defRPr>
      </a:pPr>
      <a:endParaRPr lang="ru-RU"/>
    </a:p>
  </c:txPr>
  <c:externalData r:id="rId1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Введено всего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1.8518518518518517E-2"/>
                  <c:y val="-2.64317180616740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3.703703703703709E-2"/>
                  <c:y val="-3.8179148311306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2.6234567901234566E-2"/>
                  <c:y val="-4.405286343612335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2014 год</c:v>
                </c:pt>
                <c:pt idx="1">
                  <c:v>2015 год</c:v>
                </c:pt>
                <c:pt idx="2">
                  <c:v>2016 год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6.5</c:v>
                </c:pt>
                <c:pt idx="1">
                  <c:v>5.3</c:v>
                </c:pt>
                <c:pt idx="2">
                  <c:v>7.3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ИЖС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2.9320987654320986E-2"/>
                  <c:y val="-4.111600587371509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2.4691358024691357E-2"/>
                  <c:y val="-3.8179148311306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2.0061728395061842E-2"/>
                  <c:y val="-3.230543318649045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2014 год</c:v>
                </c:pt>
                <c:pt idx="1">
                  <c:v>2015 год</c:v>
                </c:pt>
                <c:pt idx="2">
                  <c:v>2016 год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6.1</c:v>
                </c:pt>
                <c:pt idx="1">
                  <c:v>4.9000000000000004</c:v>
                </c:pt>
                <c:pt idx="2">
                  <c:v>6.2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26127488"/>
        <c:axId val="126133376"/>
        <c:axId val="0"/>
      </c:bar3DChart>
      <c:catAx>
        <c:axId val="126127488"/>
        <c:scaling>
          <c:orientation val="minMax"/>
        </c:scaling>
        <c:delete val="0"/>
        <c:axPos val="b"/>
        <c:majorTickMark val="out"/>
        <c:minorTickMark val="none"/>
        <c:tickLblPos val="nextTo"/>
        <c:crossAx val="126133376"/>
        <c:crosses val="autoZero"/>
        <c:auto val="1"/>
        <c:lblAlgn val="ctr"/>
        <c:lblOffset val="100"/>
        <c:noMultiLvlLbl val="0"/>
      </c:catAx>
      <c:valAx>
        <c:axId val="12613337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26127488"/>
        <c:crosses val="autoZero"/>
        <c:crossBetween val="between"/>
      </c:valAx>
    </c:plotArea>
    <c:legend>
      <c:legendPos val="b"/>
      <c:layout/>
      <c:overlay val="0"/>
      <c:txPr>
        <a:bodyPr/>
        <a:lstStyle/>
        <a:p>
          <a:pPr>
            <a:defRPr>
              <a:solidFill>
                <a:schemeClr val="accent6">
                  <a:lumMod val="75000"/>
                </a:schemeClr>
              </a:solidFill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>
          <a:latin typeface="Times New Roman" pitchFamily="18" charset="0"/>
          <a:cs typeface="Times New Roman" pitchFamily="18" charset="0"/>
        </a:defRPr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Уровень безработицы в МО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2.6234567901234598E-2"/>
                  <c:y val="-4.992657856093979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2.4691358024691357E-2"/>
                  <c:y val="-4.698972099853156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2.9320987654320986E-2"/>
                  <c:y val="-3.8179148311306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Лист1!$A$2:$A$4</c:f>
              <c:numCache>
                <c:formatCode>m/d/yyyy</c:formatCode>
                <c:ptCount val="3"/>
                <c:pt idx="0">
                  <c:v>42005</c:v>
                </c:pt>
                <c:pt idx="1">
                  <c:v>42370</c:v>
                </c:pt>
                <c:pt idx="2">
                  <c:v>42736</c:v>
                </c:pt>
              </c:numCache>
            </c:num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1.28</c:v>
                </c:pt>
                <c:pt idx="1">
                  <c:v>1.41</c:v>
                </c:pt>
                <c:pt idx="2">
                  <c:v>1.6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Уровень безработицы в УР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2.9320987654320986E-2"/>
                  <c:y val="-4.40528634361233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2.1604938271604937E-2"/>
                  <c:y val="-3.230543318649045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2.1604938271604937E-2"/>
                  <c:y val="-2.349509174789274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Лист1!$A$2:$A$4</c:f>
              <c:numCache>
                <c:formatCode>m/d/yyyy</c:formatCode>
                <c:ptCount val="3"/>
                <c:pt idx="0">
                  <c:v>42005</c:v>
                </c:pt>
                <c:pt idx="1">
                  <c:v>42370</c:v>
                </c:pt>
                <c:pt idx="2">
                  <c:v>42736</c:v>
                </c:pt>
              </c:numCache>
            </c:num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1.01</c:v>
                </c:pt>
                <c:pt idx="1">
                  <c:v>1.28</c:v>
                </c:pt>
                <c:pt idx="2">
                  <c:v>1.1399999999999999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15685632"/>
        <c:axId val="115698688"/>
        <c:axId val="0"/>
      </c:bar3DChart>
      <c:dateAx>
        <c:axId val="115685632"/>
        <c:scaling>
          <c:orientation val="minMax"/>
        </c:scaling>
        <c:delete val="0"/>
        <c:axPos val="b"/>
        <c:numFmt formatCode="m/d/yyyy" sourceLinked="1"/>
        <c:majorTickMark val="out"/>
        <c:minorTickMark val="none"/>
        <c:tickLblPos val="nextTo"/>
        <c:crossAx val="115698688"/>
        <c:crosses val="autoZero"/>
        <c:auto val="1"/>
        <c:lblOffset val="100"/>
        <c:baseTimeUnit val="years"/>
      </c:dateAx>
      <c:valAx>
        <c:axId val="11569868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15685632"/>
        <c:crosses val="autoZero"/>
        <c:crossBetween val="between"/>
      </c:valAx>
    </c:plotArea>
    <c:legend>
      <c:legendPos val="b"/>
      <c:layout/>
      <c:overlay val="0"/>
      <c:txPr>
        <a:bodyPr/>
        <a:lstStyle/>
        <a:p>
          <a:pPr>
            <a:defRPr>
              <a:solidFill>
                <a:schemeClr val="accent6">
                  <a:lumMod val="75000"/>
                </a:schemeClr>
              </a:solidFill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>
          <a:latin typeface="Times New Roman" pitchFamily="18" charset="0"/>
          <a:cs typeface="Times New Roman" pitchFamily="18" charset="0"/>
        </a:defRPr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8.7936959268980264E-2"/>
          <c:y val="0.17540370229051766"/>
          <c:w val="0.5490196364343346"/>
          <c:h val="0.72419993756287071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Доля занятых, %</c:v>
                </c:pt>
              </c:strCache>
            </c:strRef>
          </c:tx>
          <c:explosion val="25"/>
          <c:dLbls>
            <c:dLbl>
              <c:idx val="0"/>
              <c:layout>
                <c:manualLayout>
                  <c:x val="-1.2147248954991738E-2"/>
                  <c:y val="-0.1294710187658260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8.122545445708175E-2"/>
                  <c:y val="5.047903153075028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2.0996646252551765E-2"/>
                  <c:y val="4.699989593811786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7.0320428696412945E-2"/>
                  <c:y val="-3.71285857990218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9.1404564012831729E-2"/>
                  <c:y val="-8.459121023968919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-7.3090672693691072E-2"/>
                  <c:y val="-7.603316105310624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layout>
                <c:manualLayout>
                  <c:x val="-4.3567731116943717E-2"/>
                  <c:y val="-7.896469989709435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7"/>
              <c:layout>
                <c:manualLayout>
                  <c:x val="-3.2647394770098183E-2"/>
                  <c:y val="-0.1112699018349578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8"/>
              <c:layout>
                <c:manualLayout>
                  <c:x val="1.1751360940993487E-2"/>
                  <c:y val="-7.523512204146287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9"/>
              <c:layout>
                <c:manualLayout>
                  <c:x val="6.2208005249343834E-2"/>
                  <c:y val="-4.219547446437036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Лист1!$A$2:$A$11</c:f>
              <c:strCache>
                <c:ptCount val="10"/>
                <c:pt idx="0">
                  <c:v>Сельское хозяйство</c:v>
                </c:pt>
                <c:pt idx="1">
                  <c:v>Предприятия малого и среднего предпринимательства</c:v>
                </c:pt>
                <c:pt idx="2">
                  <c:v>Образование</c:v>
                </c:pt>
                <c:pt idx="3">
                  <c:v>Индивидуальные предприниматели</c:v>
                </c:pt>
                <c:pt idx="4">
                  <c:v>Здравоохранение и предоставление социальных услуг</c:v>
                </c:pt>
                <c:pt idx="5">
                  <c:v>Культура</c:v>
                </c:pt>
                <c:pt idx="6">
                  <c:v>Государственное управление</c:v>
                </c:pt>
                <c:pt idx="7">
                  <c:v>Оптовая и розничная торговля</c:v>
                </c:pt>
                <c:pt idx="8">
                  <c:v>Производство и распределение электроэнергии, газа и воды</c:v>
                </c:pt>
                <c:pt idx="9">
                  <c:v>Обрабатывающие производства</c:v>
                </c:pt>
              </c:strCache>
            </c:strRef>
          </c:cat>
          <c:val>
            <c:numRef>
              <c:f>Лист1!$B$2:$B$11</c:f>
              <c:numCache>
                <c:formatCode>General</c:formatCode>
                <c:ptCount val="10"/>
                <c:pt idx="0">
                  <c:v>33.6</c:v>
                </c:pt>
                <c:pt idx="1">
                  <c:v>32.6</c:v>
                </c:pt>
                <c:pt idx="2">
                  <c:v>13.3</c:v>
                </c:pt>
                <c:pt idx="3">
                  <c:v>6.3</c:v>
                </c:pt>
                <c:pt idx="4">
                  <c:v>5.4</c:v>
                </c:pt>
                <c:pt idx="5">
                  <c:v>3.6</c:v>
                </c:pt>
                <c:pt idx="6">
                  <c:v>2.2000000000000002</c:v>
                </c:pt>
                <c:pt idx="7">
                  <c:v>1.3</c:v>
                </c:pt>
                <c:pt idx="8" formatCode="0.0">
                  <c:v>1</c:v>
                </c:pt>
                <c:pt idx="9">
                  <c:v>0.7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>
        <c:manualLayout>
          <c:xMode val="edge"/>
          <c:yMode val="edge"/>
          <c:x val="0.6496698609936028"/>
          <c:y val="9.071513637887775E-2"/>
          <c:w val="0.3503301390063972"/>
          <c:h val="0.86420849376206821"/>
        </c:manualLayout>
      </c:layout>
      <c:overlay val="0"/>
      <c:txPr>
        <a:bodyPr/>
        <a:lstStyle/>
        <a:p>
          <a:pPr>
            <a:defRPr sz="1300" baseline="0">
              <a:solidFill>
                <a:schemeClr val="accent6">
                  <a:lumMod val="75000"/>
                </a:schemeClr>
              </a:solidFill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8.9361541795902458E-2"/>
          <c:y val="4.1458469556584318E-2"/>
          <c:w val="0.88606240927692914"/>
          <c:h val="0.63266112656973894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2014 год</c:v>
                </c:pt>
              </c:strCache>
            </c:strRef>
          </c:tx>
          <c:invertIfNegative val="0"/>
          <c:cat>
            <c:strRef>
              <c:f>Лист1!$A$2:$A$7</c:f>
              <c:strCache>
                <c:ptCount val="6"/>
                <c:pt idx="0">
                  <c:v>Среднемесячная 
заработная плата по району</c:v>
                </c:pt>
                <c:pt idx="1">
                  <c:v>Сельское 
хозяйство</c:v>
                </c:pt>
                <c:pt idx="2">
                  <c:v>Образование</c:v>
                </c:pt>
                <c:pt idx="3">
                  <c:v>Обрабатывающие 
производства</c:v>
                </c:pt>
                <c:pt idx="4">
                  <c:v>Оптовая и розничная 
торговля</c:v>
                </c:pt>
                <c:pt idx="5">
                  <c:v>Здравоохранение и предоставление 
социальных услуг</c:v>
                </c:pt>
              </c:strCache>
            </c:str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16088</c:v>
                </c:pt>
                <c:pt idx="1">
                  <c:v>12818</c:v>
                </c:pt>
                <c:pt idx="2">
                  <c:v>19202</c:v>
                </c:pt>
                <c:pt idx="3">
                  <c:v>13503</c:v>
                </c:pt>
                <c:pt idx="4">
                  <c:v>14138</c:v>
                </c:pt>
                <c:pt idx="5">
                  <c:v>17351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2015 год</c:v>
                </c:pt>
              </c:strCache>
            </c:strRef>
          </c:tx>
          <c:invertIfNegative val="0"/>
          <c:cat>
            <c:strRef>
              <c:f>Лист1!$A$2:$A$7</c:f>
              <c:strCache>
                <c:ptCount val="6"/>
                <c:pt idx="0">
                  <c:v>Среднемесячная 
заработная плата по району</c:v>
                </c:pt>
                <c:pt idx="1">
                  <c:v>Сельское 
хозяйство</c:v>
                </c:pt>
                <c:pt idx="2">
                  <c:v>Образование</c:v>
                </c:pt>
                <c:pt idx="3">
                  <c:v>Обрабатывающие 
производства</c:v>
                </c:pt>
                <c:pt idx="4">
                  <c:v>Оптовая и розничная 
торговля</c:v>
                </c:pt>
                <c:pt idx="5">
                  <c:v>Здравоохранение и предоставление 
социальных услуг</c:v>
                </c:pt>
              </c:strCache>
            </c:strRef>
          </c:cat>
          <c:val>
            <c:numRef>
              <c:f>Лист1!$C$2:$C$7</c:f>
              <c:numCache>
                <c:formatCode>General</c:formatCode>
                <c:ptCount val="6"/>
                <c:pt idx="0">
                  <c:v>17278</c:v>
                </c:pt>
                <c:pt idx="1">
                  <c:v>14293</c:v>
                </c:pt>
                <c:pt idx="2">
                  <c:v>19624</c:v>
                </c:pt>
                <c:pt idx="3">
                  <c:v>12801</c:v>
                </c:pt>
                <c:pt idx="4">
                  <c:v>15651</c:v>
                </c:pt>
                <c:pt idx="5">
                  <c:v>15315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2016 год</c:v>
                </c:pt>
              </c:strCache>
            </c:strRef>
          </c:tx>
          <c:invertIfNegative val="0"/>
          <c:cat>
            <c:strRef>
              <c:f>Лист1!$A$2:$A$7</c:f>
              <c:strCache>
                <c:ptCount val="6"/>
                <c:pt idx="0">
                  <c:v>Среднемесячная 
заработная плата по району</c:v>
                </c:pt>
                <c:pt idx="1">
                  <c:v>Сельское 
хозяйство</c:v>
                </c:pt>
                <c:pt idx="2">
                  <c:v>Образование</c:v>
                </c:pt>
                <c:pt idx="3">
                  <c:v>Обрабатывающие 
производства</c:v>
                </c:pt>
                <c:pt idx="4">
                  <c:v>Оптовая и розничная 
торговля</c:v>
                </c:pt>
                <c:pt idx="5">
                  <c:v>Здравоохранение и предоставление 
социальных услуг</c:v>
                </c:pt>
              </c:strCache>
            </c:strRef>
          </c:cat>
          <c:val>
            <c:numRef>
              <c:f>Лист1!$D$2:$D$7</c:f>
              <c:numCache>
                <c:formatCode>General</c:formatCode>
                <c:ptCount val="6"/>
                <c:pt idx="0">
                  <c:v>18170</c:v>
                </c:pt>
                <c:pt idx="1">
                  <c:v>15817</c:v>
                </c:pt>
                <c:pt idx="2">
                  <c:v>18967</c:v>
                </c:pt>
                <c:pt idx="3">
                  <c:v>15326</c:v>
                </c:pt>
                <c:pt idx="4">
                  <c:v>17833</c:v>
                </c:pt>
                <c:pt idx="5">
                  <c:v>16792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0693376"/>
        <c:axId val="20694912"/>
        <c:axId val="0"/>
      </c:bar3DChart>
      <c:catAx>
        <c:axId val="20693376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100" b="0" baseline="0"/>
            </a:pPr>
            <a:endParaRPr lang="ru-RU"/>
          </a:p>
        </c:txPr>
        <c:crossAx val="20694912"/>
        <c:crosses val="autoZero"/>
        <c:auto val="1"/>
        <c:lblAlgn val="ctr"/>
        <c:lblOffset val="100"/>
        <c:noMultiLvlLbl val="0"/>
      </c:catAx>
      <c:valAx>
        <c:axId val="2069491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0693376"/>
        <c:crosses val="autoZero"/>
        <c:crossBetween val="between"/>
      </c:valAx>
    </c:plotArea>
    <c:legend>
      <c:legendPos val="b"/>
      <c:layout/>
      <c:overlay val="0"/>
      <c:txPr>
        <a:bodyPr/>
        <a:lstStyle/>
        <a:p>
          <a:pPr>
            <a:defRPr>
              <a:solidFill>
                <a:schemeClr val="accent6">
                  <a:lumMod val="50000"/>
                </a:schemeClr>
              </a:solidFill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>
          <a:latin typeface="Times New Roman" pitchFamily="18" charset="0"/>
          <a:cs typeface="Times New Roman" pitchFamily="18" charset="0"/>
        </a:defRPr>
      </a:pPr>
      <a:endParaRPr lang="ru-RU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0.27414237767769623"/>
          <c:y val="2.936857562408223E-3"/>
        </c:manualLayout>
      </c:layout>
      <c:overlay val="0"/>
      <c:txPr>
        <a:bodyPr/>
        <a:lstStyle/>
        <a:p>
          <a:pPr>
            <a:defRPr sz="2400">
              <a:solidFill>
                <a:schemeClr val="accent6">
                  <a:lumMod val="75000"/>
                </a:schemeClr>
              </a:solidFill>
            </a:defRPr>
          </a:pPr>
          <a:endParaRPr lang="ru-RU"/>
        </a:p>
      </c:txPr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"/>
          <c:y val="7.7944199706314249E-2"/>
          <c:w val="0.63280690205999413"/>
          <c:h val="0.83688693098384725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Доходы</c:v>
                </c:pt>
              </c:strCache>
            </c:strRef>
          </c:tx>
          <c:explosion val="9"/>
          <c:dPt>
            <c:idx val="0"/>
            <c:bubble3D val="0"/>
            <c:explosion val="0"/>
          </c:dPt>
          <c:dPt>
            <c:idx val="1"/>
            <c:bubble3D val="0"/>
            <c:explosion val="10"/>
          </c:dPt>
          <c:cat>
            <c:strRef>
              <c:f>Лист1!$A$2:$A$3</c:f>
              <c:strCache>
                <c:ptCount val="2"/>
                <c:pt idx="0">
                  <c:v>Собственные 20,5%</c:v>
                </c:pt>
                <c:pt idx="1">
                  <c:v>Безвозмездные поступления 79,5%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111.8</c:v>
                </c:pt>
                <c:pt idx="1">
                  <c:v>433.1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b"/>
      <c:legendEntry>
        <c:idx val="0"/>
        <c:txPr>
          <a:bodyPr/>
          <a:lstStyle/>
          <a:p>
            <a:pPr>
              <a:defRPr b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 b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</c:legendEntry>
      <c:layout/>
      <c:overlay val="0"/>
      <c:txPr>
        <a:bodyPr/>
        <a:lstStyle/>
        <a:p>
          <a:pPr>
            <a:defRPr b="1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2014 год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3.0864197530864196E-3"/>
                  <c:y val="0.17327459618208516"/>
                </c:manualLayout>
              </c:layout>
              <c:tx>
                <c:rich>
                  <a:bodyPr/>
                  <a:lstStyle/>
                  <a:p>
                    <a:r>
                      <a:rPr lang="en-US" b="1" smtClean="0"/>
                      <a:t>118</a:t>
                    </a:r>
                    <a:r>
                      <a:rPr lang="ru-RU" b="1" smtClean="0"/>
                      <a:t>,0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</c:f>
              <c:strCache>
                <c:ptCount val="1"/>
                <c:pt idx="0">
                  <c:v>млн.рублей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118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2015 год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4.6296296296296294E-3"/>
                  <c:y val="0.1174743024963289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</c:f>
              <c:strCache>
                <c:ptCount val="1"/>
                <c:pt idx="0">
                  <c:v>млн.рублей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134.19999999999999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2016 год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-3.0864197530864196E-3"/>
                  <c:y val="0.1262848751835536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</c:f>
              <c:strCache>
                <c:ptCount val="1"/>
                <c:pt idx="0">
                  <c:v>млн.рублей</c:v>
                </c:pt>
              </c:strCache>
            </c:strRef>
          </c:cat>
          <c:val>
            <c:numRef>
              <c:f>Лист1!$D$2</c:f>
              <c:numCache>
                <c:formatCode>General</c:formatCode>
                <c:ptCount val="1"/>
                <c:pt idx="0">
                  <c:v>111.8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1407232"/>
        <c:axId val="21408768"/>
        <c:axId val="0"/>
      </c:bar3DChart>
      <c:catAx>
        <c:axId val="21407232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>
                <a:solidFill>
                  <a:schemeClr val="accent6">
                    <a:lumMod val="75000"/>
                  </a:schemeClr>
                </a:solidFill>
              </a:defRPr>
            </a:pPr>
            <a:endParaRPr lang="ru-RU"/>
          </a:p>
        </c:txPr>
        <c:crossAx val="21408768"/>
        <c:crosses val="autoZero"/>
        <c:auto val="1"/>
        <c:lblAlgn val="ctr"/>
        <c:lblOffset val="100"/>
        <c:noMultiLvlLbl val="0"/>
      </c:catAx>
      <c:valAx>
        <c:axId val="2140876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1407232"/>
        <c:crosses val="autoZero"/>
        <c:crossBetween val="between"/>
      </c:valAx>
    </c:plotArea>
    <c:legend>
      <c:legendPos val="r"/>
      <c:layout/>
      <c:overlay val="0"/>
      <c:txPr>
        <a:bodyPr/>
        <a:lstStyle/>
        <a:p>
          <a:pPr>
            <a:defRPr>
              <a:solidFill>
                <a:schemeClr val="accent6">
                  <a:lumMod val="50000"/>
                </a:schemeClr>
              </a:solidFill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>
          <a:latin typeface="Times New Roman" pitchFamily="18" charset="0"/>
          <a:cs typeface="Times New Roman" pitchFamily="18" charset="0"/>
        </a:defRPr>
      </a:pPr>
      <a:endParaRPr lang="ru-RU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Земельный контроль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2.3148148148148147E-2"/>
                  <c:y val="-6.889425480502166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1.8518518518518517E-2"/>
                  <c:y val="-6.338271442061987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Лист1!$A$2:$A$3</c:f>
              <c:strCache>
                <c:ptCount val="2"/>
                <c:pt idx="0">
                  <c:v>2015 год</c:v>
                </c:pt>
                <c:pt idx="1">
                  <c:v>2016 год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</c:v>
                </c:pt>
                <c:pt idx="1">
                  <c:v>17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Жилищный контроль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3.5493827160493825E-2"/>
                  <c:y val="-7.440579518942334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3.3950617283950615E-2"/>
                  <c:y val="-5.511540384401732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Лист1!$A$2:$A$3</c:f>
              <c:strCache>
                <c:ptCount val="2"/>
                <c:pt idx="0">
                  <c:v>2015 год</c:v>
                </c:pt>
                <c:pt idx="1">
                  <c:v>2016 год</c:v>
                </c:pt>
              </c:strCache>
            </c:strRef>
          </c:cat>
          <c:val>
            <c:numRef>
              <c:f>Лист1!$C$2:$C$3</c:f>
              <c:numCache>
                <c:formatCode>General</c:formatCode>
                <c:ptCount val="2"/>
                <c:pt idx="0">
                  <c:v>15</c:v>
                </c:pt>
                <c:pt idx="1">
                  <c:v>42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0627456"/>
        <c:axId val="20826752"/>
        <c:axId val="0"/>
      </c:bar3DChart>
      <c:catAx>
        <c:axId val="20627456"/>
        <c:scaling>
          <c:orientation val="minMax"/>
        </c:scaling>
        <c:delete val="0"/>
        <c:axPos val="b"/>
        <c:majorTickMark val="out"/>
        <c:minorTickMark val="none"/>
        <c:tickLblPos val="nextTo"/>
        <c:crossAx val="20826752"/>
        <c:crosses val="autoZero"/>
        <c:auto val="1"/>
        <c:lblAlgn val="ctr"/>
        <c:lblOffset val="100"/>
        <c:noMultiLvlLbl val="0"/>
      </c:catAx>
      <c:valAx>
        <c:axId val="2082675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0627456"/>
        <c:crosses val="autoZero"/>
        <c:crossBetween val="between"/>
      </c:valAx>
    </c:plotArea>
    <c:legend>
      <c:legendPos val="b"/>
      <c:layout/>
      <c:overlay val="0"/>
      <c:txPr>
        <a:bodyPr/>
        <a:lstStyle/>
        <a:p>
          <a:pPr>
            <a:defRPr>
              <a:solidFill>
                <a:schemeClr val="accent6">
                  <a:lumMod val="75000"/>
                </a:schemeClr>
              </a:solidFill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 baseline="0">
          <a:latin typeface="Times New Roman" pitchFamily="18" charset="0"/>
        </a:defRPr>
      </a:pPr>
      <a:endParaRPr lang="ru-RU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  <c:txPr>
        <a:bodyPr/>
        <a:lstStyle/>
        <a:p>
          <a:pPr>
            <a:defRPr>
              <a:solidFill>
                <a:schemeClr val="accent6">
                  <a:lumMod val="75000"/>
                </a:schemeClr>
              </a:solidFill>
            </a:defRPr>
          </a:pPr>
          <a:endParaRPr lang="ru-RU"/>
        </a:p>
      </c:txPr>
    </c:title>
    <c:autoTitleDeleted val="0"/>
    <c:view3D>
      <c:rotX val="15"/>
      <c:rotY val="20"/>
      <c:depthPercent val="10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Выручка от реализации продукции и услуг (млн. руб.)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1.5431977252843395E-2"/>
                  <c:y val="1.808573297852266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1.5432098765432098E-2"/>
                  <c:y val="1.386001202688237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1.2345679012345678E-2"/>
                  <c:y val="1.119805030481622E-2"/>
                </c:manualLayout>
              </c:layout>
              <c:tx>
                <c:rich>
                  <a:bodyPr/>
                  <a:lstStyle/>
                  <a:p>
                    <a:r>
                      <a:rPr lang="en-US" b="1" smtClean="0"/>
                      <a:t>886</a:t>
                    </a:r>
                    <a:r>
                      <a:rPr lang="ru-RU" b="1" smtClean="0"/>
                      <a:t>,0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2014 год</c:v>
                </c:pt>
                <c:pt idx="1">
                  <c:v>2015 год</c:v>
                </c:pt>
                <c:pt idx="2">
                  <c:v>2016 год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724.6</c:v>
                </c:pt>
                <c:pt idx="1">
                  <c:v>818.4</c:v>
                </c:pt>
                <c:pt idx="2">
                  <c:v>886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3476480"/>
        <c:axId val="82255872"/>
        <c:axId val="0"/>
      </c:bar3DChart>
      <c:catAx>
        <c:axId val="23476480"/>
        <c:scaling>
          <c:orientation val="minMax"/>
        </c:scaling>
        <c:delete val="0"/>
        <c:axPos val="b"/>
        <c:majorTickMark val="out"/>
        <c:minorTickMark val="none"/>
        <c:tickLblPos val="nextTo"/>
        <c:crossAx val="82255872"/>
        <c:crosses val="autoZero"/>
        <c:auto val="1"/>
        <c:lblAlgn val="ctr"/>
        <c:lblOffset val="100"/>
        <c:noMultiLvlLbl val="0"/>
      </c:catAx>
      <c:valAx>
        <c:axId val="8225587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347648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>
          <a:latin typeface="Times New Roman" pitchFamily="18" charset="0"/>
          <a:cs typeface="Times New Roman" pitchFamily="18" charset="0"/>
        </a:defRPr>
      </a:pPr>
      <a:endParaRPr lang="ru-RU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2">
                <a:lumMod val="75000"/>
              </a:schemeClr>
            </a:solidFill>
          </c:spPr>
          <c:invertIfNegative val="0"/>
          <c:dLbls>
            <c:dLbl>
              <c:idx val="0"/>
              <c:layout>
                <c:manualLayout>
                  <c:x val="2.6234567901234566E-2"/>
                  <c:y val="-5.873715124816446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2.9320987654320986E-2"/>
                  <c:y val="-5.873715124816451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3.0864197530864196E-2"/>
                  <c:y val="-3.8179148311306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2014 год</c:v>
                </c:pt>
                <c:pt idx="1">
                  <c:v>2015 год</c:v>
                </c:pt>
                <c:pt idx="2">
                  <c:v>2016 год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18.86</c:v>
                </c:pt>
                <c:pt idx="1">
                  <c:v>19.100000000000001</c:v>
                </c:pt>
                <c:pt idx="2">
                  <c:v>20.85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99454336"/>
        <c:axId val="99472512"/>
        <c:axId val="0"/>
      </c:bar3DChart>
      <c:catAx>
        <c:axId val="99454336"/>
        <c:scaling>
          <c:orientation val="minMax"/>
        </c:scaling>
        <c:delete val="0"/>
        <c:axPos val="b"/>
        <c:majorTickMark val="out"/>
        <c:minorTickMark val="none"/>
        <c:tickLblPos val="nextTo"/>
        <c:crossAx val="99472512"/>
        <c:crosses val="autoZero"/>
        <c:auto val="1"/>
        <c:lblAlgn val="ctr"/>
        <c:lblOffset val="100"/>
        <c:noMultiLvlLbl val="0"/>
      </c:catAx>
      <c:valAx>
        <c:axId val="99472512"/>
        <c:scaling>
          <c:orientation val="minMax"/>
        </c:scaling>
        <c:delete val="0"/>
        <c:axPos val="l"/>
        <c:majorGridlines>
          <c:spPr>
            <a:ln>
              <a:noFill/>
            </a:ln>
          </c:spPr>
        </c:majorGridlines>
        <c:numFmt formatCode="General" sourceLinked="1"/>
        <c:majorTickMark val="out"/>
        <c:minorTickMark val="none"/>
        <c:tickLblPos val="nextTo"/>
        <c:crossAx val="9945433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>
          <a:latin typeface="Times New Roman" pitchFamily="18" charset="0"/>
          <a:cs typeface="Times New Roman" pitchFamily="18" charset="0"/>
        </a:defRPr>
      </a:pPr>
      <a:endParaRPr lang="ru-RU"/>
    </a:p>
  </c:txPr>
  <c:externalData r:id="rId1">
    <c:autoUpdate val="0"/>
  </c:externalData>
</c:chartSpace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44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75F8CF2-66B7-4F64-A63F-A5A768E3060E}" type="doc">
      <dgm:prSet loTypeId="urn:microsoft.com/office/officeart/2008/layout/CircularPictureCallout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07B59064-554A-4E40-A99E-E67E0AEB6C10}">
      <dgm:prSet/>
      <dgm:spPr>
        <a:xfrm>
          <a:off x="974095" y="1263899"/>
          <a:ext cx="916796" cy="472723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gm:spPr>
      <dgm:t>
        <a:bodyPr/>
        <a:lstStyle/>
        <a:p>
          <a:endParaRPr lang="ru-RU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090C8BA4-C289-433C-AD63-79F0B63CC12C}" type="parTrans" cxnId="{68D4317D-750D-4ADB-864B-1A418E381267}">
      <dgm:prSet/>
      <dgm:spPr/>
      <dgm:t>
        <a:bodyPr/>
        <a:lstStyle/>
        <a:p>
          <a:endParaRPr lang="ru-RU"/>
        </a:p>
      </dgm:t>
    </dgm:pt>
    <dgm:pt modelId="{F66AE7B6-B517-4719-A8B0-50EF86B271BE}" type="sibTrans" cxnId="{68D4317D-750D-4ADB-864B-1A418E381267}">
      <dgm:prSet/>
      <dgm:spPr>
        <a:xfrm flipH="1">
          <a:off x="383378" y="0"/>
          <a:ext cx="2481609" cy="2438978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76200" cap="flat" cmpd="sng" algn="ctr">
          <a:solidFill>
            <a:srgbClr val="E31D24"/>
          </a:solidFill>
          <a:prstDash val="solid"/>
        </a:ln>
        <a:effectLst/>
      </dgm:spPr>
      <dgm:t>
        <a:bodyPr/>
        <a:lstStyle/>
        <a:p>
          <a:endParaRPr lang="ru-RU"/>
        </a:p>
      </dgm:t>
    </dgm:pt>
    <dgm:pt modelId="{AA0AA899-EF93-4728-B1D2-07EBD2151275}" type="pres">
      <dgm:prSet presAssocID="{B75F8CF2-66B7-4F64-A63F-A5A768E3060E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C5E027D6-3F6D-45C2-8650-0AB7CC318048}" type="pres">
      <dgm:prSet presAssocID="{B75F8CF2-66B7-4F64-A63F-A5A768E3060E}" presName="Name1" presStyleCnt="0"/>
      <dgm:spPr/>
    </dgm:pt>
    <dgm:pt modelId="{880E2B33-F72D-491F-AEFC-9523F7EC95E3}" type="pres">
      <dgm:prSet presAssocID="{F66AE7B6-B517-4719-A8B0-50EF86B271BE}" presName="picture_1" presStyleCnt="0"/>
      <dgm:spPr/>
    </dgm:pt>
    <dgm:pt modelId="{675167C8-15DC-43C3-8CED-25B9F2DCA470}" type="pres">
      <dgm:prSet presAssocID="{F66AE7B6-B517-4719-A8B0-50EF86B271BE}" presName="pictureRepeatNode" presStyleLbl="alignImgPlace1" presStyleIdx="0" presStyleCnt="1" custFlipHor="1" custScaleX="173237" custScaleY="170261" custLinFactNeighborX="35659" custLinFactNeighborY="-12475"/>
      <dgm:spPr/>
      <dgm:t>
        <a:bodyPr/>
        <a:lstStyle/>
        <a:p>
          <a:endParaRPr lang="ru-RU"/>
        </a:p>
      </dgm:t>
    </dgm:pt>
    <dgm:pt modelId="{8B6FBC49-24E1-4207-AFF2-47EC1191FA92}" type="pres">
      <dgm:prSet presAssocID="{07B59064-554A-4E40-A99E-E67E0AEB6C10}" presName="text_1" presStyleLbl="node1" presStyleIdx="0" presStyleCnt="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8D4317D-750D-4ADB-864B-1A418E381267}" srcId="{B75F8CF2-66B7-4F64-A63F-A5A768E3060E}" destId="{07B59064-554A-4E40-A99E-E67E0AEB6C10}" srcOrd="0" destOrd="0" parTransId="{090C8BA4-C289-433C-AD63-79F0B63CC12C}" sibTransId="{F66AE7B6-B517-4719-A8B0-50EF86B271BE}"/>
    <dgm:cxn modelId="{EEE51721-42BD-4833-9E34-21B5781F440E}" type="presOf" srcId="{B75F8CF2-66B7-4F64-A63F-A5A768E3060E}" destId="{AA0AA899-EF93-4728-B1D2-07EBD2151275}" srcOrd="0" destOrd="0" presId="urn:microsoft.com/office/officeart/2008/layout/CircularPictureCallout"/>
    <dgm:cxn modelId="{9BC75B96-B79C-47D2-B6E6-C297644B7785}" type="presOf" srcId="{07B59064-554A-4E40-A99E-E67E0AEB6C10}" destId="{8B6FBC49-24E1-4207-AFF2-47EC1191FA92}" srcOrd="0" destOrd="0" presId="urn:microsoft.com/office/officeart/2008/layout/CircularPictureCallout"/>
    <dgm:cxn modelId="{C330C860-5762-40B6-A45E-6FD18A1A4F20}" type="presOf" srcId="{F66AE7B6-B517-4719-A8B0-50EF86B271BE}" destId="{675167C8-15DC-43C3-8CED-25B9F2DCA470}" srcOrd="0" destOrd="0" presId="urn:microsoft.com/office/officeart/2008/layout/CircularPictureCallout"/>
    <dgm:cxn modelId="{31EF9983-0DF2-48B1-9E80-0D0E022A1FA5}" type="presParOf" srcId="{AA0AA899-EF93-4728-B1D2-07EBD2151275}" destId="{C5E027D6-3F6D-45C2-8650-0AB7CC318048}" srcOrd="0" destOrd="0" presId="urn:microsoft.com/office/officeart/2008/layout/CircularPictureCallout"/>
    <dgm:cxn modelId="{53AE0DCC-8FA0-434A-AF90-896B3A51F28D}" type="presParOf" srcId="{C5E027D6-3F6D-45C2-8650-0AB7CC318048}" destId="{880E2B33-F72D-491F-AEFC-9523F7EC95E3}" srcOrd="0" destOrd="0" presId="urn:microsoft.com/office/officeart/2008/layout/CircularPictureCallout"/>
    <dgm:cxn modelId="{F399DF87-C1CF-48D3-A2A9-9C061A4AA904}" type="presParOf" srcId="{880E2B33-F72D-491F-AEFC-9523F7EC95E3}" destId="{675167C8-15DC-43C3-8CED-25B9F2DCA470}" srcOrd="0" destOrd="0" presId="urn:microsoft.com/office/officeart/2008/layout/CircularPictureCallout"/>
    <dgm:cxn modelId="{937B4156-EBAC-4E2B-8294-5F71B49AB364}" type="presParOf" srcId="{C5E027D6-3F6D-45C2-8650-0AB7CC318048}" destId="{8B6FBC49-24E1-4207-AFF2-47EC1191FA92}" srcOrd="1" destOrd="0" presId="urn:microsoft.com/office/officeart/2008/layout/CircularPictureCallout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CircularPictureCallout">
  <dgm:title val=""/>
  <dgm:desc val=""/>
  <dgm:catLst>
    <dgm:cat type="picture" pri="2000"/>
    <dgm:cat type="pictureconvert" pri="2000"/>
  </dgm:catLst>
  <dgm:sampData>
    <dgm:dataModel>
      <dgm:ptLst>
        <dgm:pt modelId="0" type="doc"/>
        <dgm:pt modelId="1"/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2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axis="ch" ptType="node" func="cnt" op="lte" val="1">
          <dgm:constrLst>
            <dgm:constr type="h" for="ch" forName="picture_1" refType="h"/>
            <dgm:constr type="w" for="ch" forName="picture_1" refType="h" refFor="ch" refForName="picture_1" op="equ"/>
            <dgm:constr type="l" for="ch" forName="picture_1"/>
            <dgm:constr type="t" for="ch" forName="picture_1"/>
            <dgm:constr type="w" for="ch" forName="text_1" refType="w" refFor="ch" refForName="picture_1" fact="0.64"/>
            <dgm:constr type="h" for="ch" forName="text_1" refType="h" refFor="ch" refForName="picture_1" fact="0.33"/>
            <dgm:constr type="l" for="ch" forName="text_1" refType="w" refFor="ch" refForName="picture_1" fact="0.18"/>
            <dgm:constr type="t" for="ch" forName="text_1" refType="h" refFor="ch" refForName="picture_1" fact="0.531"/>
          </dgm:constrLst>
        </dgm:if>
        <dgm:if name="Name4" axis="ch" ptType="node" func="cnt" op="lte" val="2">
          <dgm:choose name="Name5">
            <dgm:if name="Name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l" for="ch" forName="picture_2" refType="w" refFor="ch" refForName="picture_1" fact="1.21"/>
                <dgm:constr type="ctrY" for="ch" forName="picture_2" refType="h" refFor="ch" refForName="picture_1" fact="0.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if>
            <dgm:else name="Name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else>
          </dgm:choose>
        </dgm:if>
        <dgm:if name="Name8" axis="ch" ptType="node" func="cnt" op="lte" val="3">
          <dgm:choose name="Name9">
            <dgm:if name="Name10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l" for="ch" forName="picture_2" refType="w" refFor="ch" refForName="picture_1" fact="1.21"/>
                <dgm:constr type="ctrY" for="ch" forName="picture_2" refType="h" refFor="ch" refForName="picture_1" fact="0.18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l" for="ch" forName="picture_3" refType="w" refFor="ch" refForName="picture_1" fact="1.21"/>
                <dgm:constr type="ctrY" for="ch" forName="picture_3" refType="h" refFor="ch" refForName="picture_1" fact="0.812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if>
            <dgm:else name="Name11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18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812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else>
          </dgm:choose>
        </dgm:if>
        <dgm:if name="Name12" axis="ch" ptType="node" func="cnt" op="lte" val="4">
          <dgm:choose name="Name13">
            <dgm:if name="Name14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l" for="ch" forName="picture_2" refType="w" refFor="ch" refForName="picture_1" fact="1.354"/>
                <dgm:constr type="ctrY" for="ch" forName="picture_2" refType="h" refFor="ch" refForName="picture_1" fact="0.1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l" for="ch" forName="picture_3" refType="w" refFor="ch" refForName="picture_1" fact="1.21"/>
                <dgm:constr type="ctrY" for="ch" forName="picture_3" refType="h" refFor="ch" refForName="picture_1" fact="0.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l" for="ch" forName="picture_4" refType="w" refFor="ch" refForName="picture_1" fact="1.354"/>
                <dgm:constr type="ctrY" for="ch" forName="picture_4" refType="h" refFor="ch" refForName="picture_1" fact="0.8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if>
            <dgm:else name="Name15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r" for="ch" forName="picture_2" refType="w"/>
                <dgm:constr type="rOff" for="ch" forName="picture_2" refType="w" refFor="ch" refForName="picture_1" fact="-1.354"/>
                <dgm:constr type="ctrY" for="ch" forName="picture_2" refType="h" refFor="ch" refForName="picture_1" fact="0.1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r" for="ch" forName="picture_4" refType="w"/>
                <dgm:constr type="rOff" for="ch" forName="picture_4" refType="w" refFor="ch" refForName="picture_1" fact="-1.354"/>
                <dgm:constr type="ctrY" for="ch" forName="picture_4" refType="h" refFor="ch" refForName="picture_1" fact="0.8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else>
          </dgm:choose>
        </dgm:if>
        <dgm:if name="Name16" axis="ch" ptType="node" func="cnt" op="lte" val="5">
          <dgm:choose name="Name17">
            <dgm:if name="Name18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l" for="ch" forName="picture_2" refType="w" refFor="ch" refForName="picture_1" fact="1.375"/>
                <dgm:constr type="ctrY" for="ch" forName="picture_2" refType="h" refFor="ch" refForName="picture_1" fact="0.11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l" for="ch" forName="picture_3" refType="w" refFor="ch" refForName="picture_1" fact="1.21"/>
                <dgm:constr type="ctrY" for="ch" forName="picture_3" refType="h" refFor="ch" refForName="picture_1" fact="0.353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l" for="ch" forName="picture_4" refType="w" refFor="ch" refForName="picture_1" fact="1.21"/>
                <dgm:constr type="ctrY" for="ch" forName="picture_4" refType="h" refFor="ch" refForName="picture_1" fact="0.647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l" for="ch" forName="picture_5" refType="w" refFor="ch" refForName="picture_1" fact="1.375"/>
                <dgm:constr type="ctrY" for="ch" forName="picture_5" refType="h" refFor="ch" refForName="picture_1" fact="0.8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if>
            <dgm:else name="Name19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r" for="ch" forName="picture_2" refType="w"/>
                <dgm:constr type="rOff" for="ch" forName="picture_2" refType="w" refFor="ch" refForName="picture_1" fact="-1.375"/>
                <dgm:constr type="ctrY" for="ch" forName="picture_2" refType="h" refFor="ch" refForName="picture_1" fact="0.11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353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647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r" for="ch" forName="picture_5" refType="w"/>
                <dgm:constr type="rOff" for="ch" forName="picture_5" refType="w" refFor="ch" refForName="picture_1" fact="-1.375"/>
                <dgm:constr type="ctrY" for="ch" forName="picture_5" refType="h" refFor="ch" refForName="picture_1" fact="0.8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else>
          </dgm:choose>
        </dgm:if>
        <dgm:if name="Name20" axis="ch" ptType="node" func="cnt" op="lte" val="6">
          <dgm:choose name="Name21">
            <dgm:if name="Name22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l" for="ch" forName="picture_2" refType="w" refFor="ch" refForName="picture_1" fact="1.4238"/>
                <dgm:constr type="ctrY" for="ch" forName="picture_2" refType="h" refFor="ch" refForName="picture_1" fact="0.09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l" for="ch" forName="picture_3" refType="w" refFor="ch" refForName="picture_1" fact="1.2667"/>
                <dgm:constr type="ctrY" for="ch" forName="picture_3" refType="h" refFor="ch" refForName="picture_1" fact="0.261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l" for="ch" forName="picture_4" refType="w" refFor="ch" refForName="picture_1" fact="1.21"/>
                <dgm:constr type="ctrY" for="ch" forName="picture_4" refType="h" refFor="ch" refForName="picture_1" fact="0.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l" for="ch" forName="picture_5" refType="w" refFor="ch" refForName="picture_1" fact="1.2667"/>
                <dgm:constr type="ctrY" for="ch" forName="picture_5" refType="h" refFor="ch" refForName="picture_1" fact="0.73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l" for="ch" forName="picture_6" refType="w" refFor="ch" refForName="picture_1" fact="1.4238"/>
                <dgm:constr type="ctrY" for="ch" forName="picture_6" refType="h" refFor="ch" refForName="picture_1" fact="0.91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if>
            <dgm:else name="Name23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r" for="ch" forName="picture_2" refType="w"/>
                <dgm:constr type="rOff" for="ch" forName="picture_2" refType="w" refFor="ch" refForName="picture_1" fact="-1.4238"/>
                <dgm:constr type="ctrY" for="ch" forName="picture_2" refType="h" refFor="ch" refForName="picture_1" fact="0.09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r" for="ch" forName="picture_3" refType="w"/>
                <dgm:constr type="rOff" for="ch" forName="picture_3" refType="w" refFor="ch" refForName="picture_1" fact="-1.2667"/>
                <dgm:constr type="ctrY" for="ch" forName="picture_3" refType="h" refFor="ch" refForName="picture_1" fact="0.261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r" for="ch" forName="picture_5" refType="w"/>
                <dgm:constr type="rOff" for="ch" forName="picture_5" refType="w" refFor="ch" refForName="picture_1" fact="-1.2667"/>
                <dgm:constr type="ctrY" for="ch" forName="picture_5" refType="h" refFor="ch" refForName="picture_1" fact="0.73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r" for="ch" forName="picture_6" refType="w"/>
                <dgm:constr type="rOff" for="ch" forName="picture_6" refType="w" refFor="ch" refForName="picture_1" fact="-1.4238"/>
                <dgm:constr type="ctrY" for="ch" forName="picture_6" refType="h" refFor="ch" refForName="picture_1" fact="0.91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else>
          </dgm:choose>
        </dgm:if>
        <dgm:else name="Name24">
          <dgm:choose name="Name25">
            <dgm:if name="Name2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l" for="ch" forName="picture_2" refType="w" refFor="ch" refForName="picture_1" fact="1.4363"/>
                <dgm:constr type="ctrY" for="ch" forName="picture_2" refType="h" refFor="ch" refForName="picture_1" fact="0.0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l" for="ch" forName="picture_3" refType="w" refFor="ch" refForName="picture_1" fact="1.2898"/>
                <dgm:constr type="ctrY" for="ch" forName="picture_3" refType="h" refFor="ch" refForName="picture_1" fact="0.227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l" for="ch" forName="picture_4" refType="w" refFor="ch" refForName="picture_1" fact="1.21"/>
                <dgm:constr type="ctrY" for="ch" forName="picture_4" refType="h" refFor="ch" refForName="picture_1" fact="0.40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l" for="ch" forName="picture_5" refType="w" refFor="ch" refForName="picture_1" fact="1.21"/>
                <dgm:constr type="ctrY" for="ch" forName="picture_5" refType="h" refFor="ch" refForName="picture_1" fact="0.595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l" for="ch" forName="picture_6" refType="w" refFor="ch" refForName="picture_1" fact="1.2898"/>
                <dgm:constr type="ctrY" for="ch" forName="picture_6" refType="h" refFor="ch" refForName="picture_1" fact="0.773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l" for="ch" forName="picture_7" refType="w" refFor="ch" refForName="picture_1" fact="1.4363"/>
                <dgm:constr type="ctrY" for="ch" forName="picture_7" refType="h" refFor="ch" refForName="picture_1" fact="0.925"/>
                <dgm:constr type="l" for="ch" forName="line_7" refType="ctrX" refFor="ch" refForName="picture_1"/>
                <dgm:constr type="h" for="ch" forName="line_7"/>
                <dgm:constr type="r" for="ch" forName="line_7" refType="ctrX" refFor="ch" refForName="picture_7"/>
                <dgm:constr type="ctrY" for="ch" forName="line_7" refType="ctrY" refFor="ch" refForName="picture_7"/>
                <dgm:constr type="r" for="ch" forName="textparent_7" refType="w"/>
                <dgm:constr type="h" for="ch" forName="textparent_7" refType="h" refFor="ch" refForName="picture_7"/>
                <dgm:constr type="l" for="ch" forName="textparent_7" refType="r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if>
            <dgm:else name="Name2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r" for="ch" forName="picture_2" refType="w"/>
                <dgm:constr type="rOff" for="ch" forName="picture_2" refType="w" refFor="ch" refForName="picture_1" fact="-1.4363"/>
                <dgm:constr type="ctrY" for="ch" forName="picture_2" refType="h" refFor="ch" refForName="picture_1" fact="0.0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r" for="ch" forName="picture_3" refType="w"/>
                <dgm:constr type="rOff" for="ch" forName="picture_3" refType="w" refFor="ch" refForName="picture_1" fact="-1.2898"/>
                <dgm:constr type="ctrY" for="ch" forName="picture_3" refType="h" refFor="ch" refForName="picture_1" fact="0.227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40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r" for="ch" forName="picture_5" refType="w"/>
                <dgm:constr type="rOff" for="ch" forName="picture_5" refType="w" refFor="ch" refForName="picture_1" fact="-1.21"/>
                <dgm:constr type="ctrY" for="ch" forName="picture_5" refType="h" refFor="ch" refForName="picture_1" fact="0.595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r" for="ch" forName="picture_6" refType="w"/>
                <dgm:constr type="rOff" for="ch" forName="picture_6" refType="w" refFor="ch" refForName="picture_1" fact="-1.2898"/>
                <dgm:constr type="ctrY" for="ch" forName="picture_6" refType="h" refFor="ch" refForName="picture_1" fact="0.773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r" for="ch" forName="picture_7" refType="w"/>
                <dgm:constr type="rOff" for="ch" forName="picture_7" refType="w" refFor="ch" refForName="picture_1" fact="-1.4363"/>
                <dgm:constr type="ctrY" for="ch" forName="picture_7" refType="h" refFor="ch" refForName="picture_1" fact="0.925"/>
                <dgm:constr type="r" for="ch" forName="line_7" refType="ctrX" refFor="ch" refForName="picture_1"/>
                <dgm:constr type="h" for="ch" forName="line_7"/>
                <dgm:constr type="l" for="ch" forName="line_7" refType="ctrX" refFor="ch" refForName="picture_7"/>
                <dgm:constr type="ctrY" for="ch" forName="line_7" refType="ctrY" refFor="ch" refForName="picture_7"/>
                <dgm:constr type="l" for="ch" forName="textparent_7"/>
                <dgm:constr type="h" for="ch" forName="textparent_7" refType="h" refFor="ch" refForName="picture_7"/>
                <dgm:constr type="r" for="ch" forName="textparent_7" refType="l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else>
          </dgm:choose>
        </dgm:else>
      </dgm:choose>
      <dgm:forEach name="wrapper" axis="self" ptType="parTrans">
        <dgm:forEach name="wrapper2" axis="self" ptType="sibTrans" st="2">
          <dgm:forEach name="pictureRepeat" axis="self">
            <dgm:layoutNode name="pictureRepeatNode" styleLbl="alignImgPlace1">
              <dgm:alg type="sp"/>
              <dgm:shape xmlns:r="http://schemas.openxmlformats.org/officeDocument/2006/relationships" type="ellipse" r:blip="" blipPhldr="1">
                <dgm:adjLst/>
              </dgm:shape>
              <dgm:presOf axis="self"/>
            </dgm:layoutNode>
          </dgm:forEach>
        </dgm:forEach>
      </dgm:forEach>
      <dgm:forEach name="Name28" axis="ch" ptType="sibTrans" hideLastTrans="0" cnt="1">
        <dgm:layoutNode name="picture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9" ref="pictureRepeat"/>
        </dgm:layoutNode>
      </dgm:forEach>
      <dgm:forEach name="Name30" axis="ch" ptType="node" cnt="1">
        <dgm:layoutNode name="text_1" styleLbl="node1">
          <dgm:varLst>
            <dgm:bulletEnabled val="1"/>
          </dgm:varLst>
          <dgm:alg type="tx">
            <dgm:param type="txAnchorVert" val="b"/>
            <dgm:param type="txAnchorVertCh" val="b"/>
            <dgm:param type="parTxRTLAlign" val="r"/>
            <dgm:param type="shpTxRTLAlignCh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65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</dgm:forEach>
      <dgm:forEach name="Name31" axis="ch" ptType="sibTrans" hideLastTrans="0" st="2" cnt="1">
        <dgm:layoutNode name="picture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2" ref="pictureRepeat"/>
        </dgm:layoutNode>
      </dgm:forEach>
      <dgm:forEach name="Name33" axis="ch" ptType="node" st="2" cnt="1">
        <dgm:layoutNode name="line_2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2">
          <dgm:choose name="Name34">
            <dgm:if name="Name35" func="var" arg="dir" op="equ" val="norm">
              <dgm:alg type="lin">
                <dgm:param type="horzAlign" val="l"/>
              </dgm:alg>
            </dgm:if>
            <dgm:else name="Name36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2" refType="w"/>
            <dgm:constr type="h" for="ch" forName="text_2" refType="h"/>
          </dgm:constrLst>
          <dgm:presOf/>
          <dgm:layoutNode name="text_2" styleLbl="revTx">
            <dgm:varLst>
              <dgm:bulletEnabled val="1"/>
            </dgm:varLst>
            <dgm:choose name="Name37">
              <dgm:if name="Name38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39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0" axis="ch" ptType="sibTrans" hideLastTrans="0" st="3" cnt="1">
        <dgm:layoutNode name="picture_3">
          <dgm:alg type="sp"/>
          <dgm:shape xmlns:r="http://schemas.openxmlformats.org/officeDocument/2006/relationships" r:blip="">
            <dgm:adjLst/>
          </dgm:shape>
          <dgm:presOf/>
          <dgm:constrLst/>
          <dgm:forEach name="Name41" ref="pictureRepeat"/>
        </dgm:layoutNode>
      </dgm:forEach>
      <dgm:forEach name="Name42" axis="ch" ptType="node" st="3" cnt="1">
        <dgm:layoutNode name="line_3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3">
          <dgm:choose name="Name43">
            <dgm:if name="Name44" func="var" arg="dir" op="equ" val="norm">
              <dgm:alg type="lin">
                <dgm:param type="horzAlign" val="l"/>
              </dgm:alg>
            </dgm:if>
            <dgm:else name="Name45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3" refType="w"/>
            <dgm:constr type="h" for="ch" forName="text_3" refType="h"/>
          </dgm:constrLst>
          <dgm:presOf/>
          <dgm:layoutNode name="text_3" styleLbl="revTx">
            <dgm:varLst>
              <dgm:bulletEnabled val="1"/>
            </dgm:varLst>
            <dgm:choose name="Name46">
              <dgm:if name="Name47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48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9" axis="ch" ptType="sibTrans" hideLastTrans="0" st="4" cnt="1">
        <dgm:layoutNode name="picture_4">
          <dgm:alg type="sp"/>
          <dgm:shape xmlns:r="http://schemas.openxmlformats.org/officeDocument/2006/relationships" r:blip="">
            <dgm:adjLst/>
          </dgm:shape>
          <dgm:presOf/>
          <dgm:constrLst/>
          <dgm:forEach name="Name50" ref="pictureRepeat"/>
        </dgm:layoutNode>
      </dgm:forEach>
      <dgm:forEach name="Name51" axis="ch" ptType="node" st="4" cnt="1">
        <dgm:layoutNode name="line_4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4">
          <dgm:choose name="Name52">
            <dgm:if name="Name53" func="var" arg="dir" op="equ" val="norm">
              <dgm:alg type="lin">
                <dgm:param type="horzAlign" val="l"/>
              </dgm:alg>
            </dgm:if>
            <dgm:else name="Name54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4" refType="w"/>
            <dgm:constr type="h" for="ch" forName="text_4" refType="h"/>
          </dgm:constrLst>
          <dgm:presOf/>
          <dgm:layoutNode name="text_4" styleLbl="revTx">
            <dgm:varLst>
              <dgm:bulletEnabled val="1"/>
            </dgm:varLst>
            <dgm:choose name="Name55">
              <dgm:if name="Name56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57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58" axis="ch" ptType="sibTrans" hideLastTrans="0" st="5" cnt="1">
        <dgm:layoutNode name="picture_5">
          <dgm:alg type="sp"/>
          <dgm:shape xmlns:r="http://schemas.openxmlformats.org/officeDocument/2006/relationships" r:blip="">
            <dgm:adjLst/>
          </dgm:shape>
          <dgm:presOf/>
          <dgm:constrLst/>
          <dgm:forEach name="Name59" ref="pictureRepeat"/>
        </dgm:layoutNode>
      </dgm:forEach>
      <dgm:forEach name="Name60" axis="ch" ptType="node" st="5" cnt="1">
        <dgm:layoutNode name="line_5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5">
          <dgm:choose name="Name61">
            <dgm:if name="Name62" func="var" arg="dir" op="equ" val="norm">
              <dgm:alg type="lin">
                <dgm:param type="horzAlign" val="l"/>
              </dgm:alg>
            </dgm:if>
            <dgm:else name="Name63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5" refType="w"/>
            <dgm:constr type="h" for="ch" forName="text_5" refType="h"/>
          </dgm:constrLst>
          <dgm:presOf/>
          <dgm:layoutNode name="text_5" styleLbl="revTx">
            <dgm:varLst>
              <dgm:bulletEnabled val="1"/>
            </dgm:varLst>
            <dgm:choose name="Name64">
              <dgm:if name="Name65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66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67" axis="ch" ptType="sibTrans" hideLastTrans="0" st="6" cnt="1">
        <dgm:layoutNode name="picture_6">
          <dgm:alg type="sp"/>
          <dgm:shape xmlns:r="http://schemas.openxmlformats.org/officeDocument/2006/relationships" r:blip="">
            <dgm:adjLst/>
          </dgm:shape>
          <dgm:presOf/>
          <dgm:constrLst/>
          <dgm:forEach name="Name68" ref="pictureRepeat"/>
        </dgm:layoutNode>
      </dgm:forEach>
      <dgm:forEach name="Name69" axis="ch" ptType="node" st="6" cnt="1">
        <dgm:layoutNode name="line_6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6">
          <dgm:choose name="Name70">
            <dgm:if name="Name71" func="var" arg="dir" op="equ" val="norm">
              <dgm:alg type="lin">
                <dgm:param type="horzAlign" val="l"/>
              </dgm:alg>
            </dgm:if>
            <dgm:else name="Name72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6" refType="w"/>
            <dgm:constr type="h" for="ch" forName="text_6" refType="h"/>
          </dgm:constrLst>
          <dgm:presOf/>
          <dgm:layoutNode name="text_6" styleLbl="revTx">
            <dgm:varLst>
              <dgm:bulletEnabled val="1"/>
            </dgm:varLst>
            <dgm:choose name="Name73">
              <dgm:if name="Name74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75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76" axis="ch" ptType="sibTrans" hideLastTrans="0" st="7" cnt="1">
        <dgm:layoutNode name="picture_7">
          <dgm:alg type="sp"/>
          <dgm:shape xmlns:r="http://schemas.openxmlformats.org/officeDocument/2006/relationships" r:blip="">
            <dgm:adjLst/>
          </dgm:shape>
          <dgm:presOf/>
          <dgm:constrLst/>
          <dgm:forEach name="Name77" ref="pictureRepeat"/>
        </dgm:layoutNode>
      </dgm:forEach>
      <dgm:forEach name="Name78" axis="ch" ptType="node" st="7" cnt="1">
        <dgm:layoutNode name="line_7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7">
          <dgm:choose name="Name79">
            <dgm:if name="Name80" func="var" arg="dir" op="equ" val="norm">
              <dgm:alg type="lin">
                <dgm:param type="horzAlign" val="l"/>
              </dgm:alg>
            </dgm:if>
            <dgm:else name="Name81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7" refType="w"/>
            <dgm:constr type="h" for="ch" forName="text_7" refType="h"/>
          </dgm:constrLst>
          <dgm:presOf/>
          <dgm:layoutNode name="text_7" styleLbl="revTx">
            <dgm:varLst>
              <dgm:bulletEnabled val="1"/>
            </dgm:varLst>
            <dgm:choose name="Name82">
              <dgm:if name="Name83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84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0.52861</cdr:x>
      <cdr:y>0.36784</cdr:y>
    </cdr:from>
    <cdr:to>
      <cdr:x>0.72521</cdr:x>
      <cdr:y>0.47991</cdr:y>
    </cdr:to>
    <cdr:sp macro="" textlink="">
      <cdr:nvSpPr>
        <cdr:cNvPr id="3" name="Штриховая стрелка вправо 2"/>
        <cdr:cNvSpPr/>
      </cdr:nvSpPr>
      <cdr:spPr>
        <a:xfrm xmlns:a="http://schemas.openxmlformats.org/drawingml/2006/main" rot="19594724">
          <a:off x="4350210" y="1590656"/>
          <a:ext cx="1617977" cy="484632"/>
        </a:xfrm>
        <a:prstGeom xmlns:a="http://schemas.openxmlformats.org/drawingml/2006/main" prst="stripedRightArrow">
          <a:avLst>
            <a:gd name="adj1" fmla="val 50000"/>
            <a:gd name="adj2" fmla="val 151837"/>
          </a:avLst>
        </a:prstGeom>
        <a:solidFill xmlns:a="http://schemas.openxmlformats.org/drawingml/2006/main">
          <a:schemeClr val="tx2"/>
        </a:solidFill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ru-RU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CE699C-F627-4D15-B24C-67F702ECCD32}" type="datetimeFigureOut">
              <a:rPr lang="ru-RU" smtClean="0"/>
              <a:t>21.02.2017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8E8C67-A025-4A74-AFEC-C7C8829705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0335580"/>
      </p:ext>
    </p:extLst>
  </p:cSld>
  <p:clrMap bg1="lt1" tx1="dk1" bg2="lt2" tx2="dk2" accent1="accent1" accent2="accent2" accent3="accent3" accent4="accent4" accent5="accent5" accent6="accent6" hlink="hlink" folHlink="folHlink"/>
  <p:hf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B92439-4AB5-4C47-8D70-5374928869C1}" type="datetimeFigureOut">
              <a:rPr lang="ru-RU" smtClean="0"/>
              <a:t>21.02.2017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18DDBD-8FBC-4F2D-AB1A-CE77759510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7754671"/>
      </p:ext>
    </p:extLst>
  </p:cSld>
  <p:clrMap bg1="lt1" tx1="dk1" bg2="lt2" tx2="dk2" accent1="accent1" accent2="accent2" accent3="accent3" accent4="accent4" accent5="accent5" accent6="accent6" hlink="hlink" folHlink="folHlink"/>
  <p:hf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18DDBD-8FBC-4F2D-AB1A-CE7775951028}" type="slidenum">
              <a:rPr lang="ru-RU" smtClean="0"/>
              <a:t>1</a:t>
            </a:fld>
            <a:endParaRPr lang="ru-RU"/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96342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418DDBD-8FBC-4F2D-AB1A-CE7775951028}" type="slidenum">
              <a:rPr lang="ru-RU" smtClean="0"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06209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Прямоугольник 22"/>
          <p:cNvSpPr/>
          <p:nvPr/>
        </p:nvSpPr>
        <p:spPr>
          <a:xfrm flipV="1">
            <a:off x="5410182" y="3810000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4" name="Прямоугольник 23"/>
          <p:cNvSpPr/>
          <p:nvPr/>
        </p:nvSpPr>
        <p:spPr>
          <a:xfrm flipV="1">
            <a:off x="5410200" y="3897010"/>
            <a:ext cx="3733801" cy="192024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5" name="Прямоугольник 24"/>
          <p:cNvSpPr/>
          <p:nvPr/>
        </p:nvSpPr>
        <p:spPr>
          <a:xfrm flipV="1">
            <a:off x="5410200" y="4115167"/>
            <a:ext cx="3733801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6" name="Прямоугольник 25"/>
          <p:cNvSpPr/>
          <p:nvPr/>
        </p:nvSpPr>
        <p:spPr>
          <a:xfrm flipV="1">
            <a:off x="5410200" y="4164403"/>
            <a:ext cx="1965960" cy="18288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Прямоугольник 26"/>
          <p:cNvSpPr/>
          <p:nvPr/>
        </p:nvSpPr>
        <p:spPr>
          <a:xfrm flipV="1">
            <a:off x="5410200" y="4199572"/>
            <a:ext cx="1965960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0" name="Скругленный прямоугольник 29"/>
          <p:cNvSpPr/>
          <p:nvPr/>
        </p:nvSpPr>
        <p:spPr bwMode="white">
          <a:xfrm>
            <a:off x="5410200" y="3962400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1" name="Скругленный прямоугольник 30"/>
          <p:cNvSpPr/>
          <p:nvPr/>
        </p:nvSpPr>
        <p:spPr bwMode="white">
          <a:xfrm>
            <a:off x="7376507" y="406098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Прямоугольник 6"/>
          <p:cNvSpPr/>
          <p:nvPr/>
        </p:nvSpPr>
        <p:spPr>
          <a:xfrm>
            <a:off x="1" y="3649662"/>
            <a:ext cx="9144000" cy="244170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0" y="3675527"/>
            <a:ext cx="9144001" cy="14067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 flipV="1">
            <a:off x="6414051" y="3643090"/>
            <a:ext cx="2729950" cy="2484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>
          <a:xfrm>
            <a:off x="0" y="0"/>
            <a:ext cx="9144000" cy="370170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57200" y="2401887"/>
            <a:ext cx="84582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899938"/>
            <a:ext cx="4953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>
          <a:xfrm>
            <a:off x="6705600" y="4206240"/>
            <a:ext cx="960120" cy="457200"/>
          </a:xfrm>
        </p:spPr>
        <p:txBody>
          <a:bodyPr/>
          <a:lstStyle/>
          <a:p>
            <a:fld id="{BBCAF909-AAEC-4E3E-A3B2-F3819F807DB6}" type="datetimeFigureOut">
              <a:rPr lang="ru-RU" smtClean="0"/>
              <a:t>21.02.2017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5410200" y="4205288"/>
            <a:ext cx="1295400" cy="457200"/>
          </a:xfrm>
        </p:spPr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320088" y="1136"/>
            <a:ext cx="747712" cy="365760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fld id="{384761E1-CA1E-480B-8FF3-05897ADEB39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AF909-AAEC-4E3E-A3B2-F3819F807DB6}" type="datetimeFigureOut">
              <a:rPr lang="ru-RU" smtClean="0"/>
              <a:t>21.02.2017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761E1-CA1E-480B-8FF3-05897ADEB39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81800" y="1143000"/>
            <a:ext cx="1905000" cy="5486400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AF909-AAEC-4E3E-A3B2-F3819F807DB6}" type="datetimeFigureOut">
              <a:rPr lang="ru-RU" smtClean="0"/>
              <a:t>21.02.2017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761E1-CA1E-480B-8FF3-05897ADEB39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AF909-AAEC-4E3E-A3B2-F3819F807DB6}" type="datetimeFigureOut">
              <a:rPr lang="ru-RU" smtClean="0"/>
              <a:t>21.02.2017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761E1-CA1E-480B-8FF3-05897ADEB39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1981200"/>
            <a:ext cx="77724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3367088"/>
            <a:ext cx="7772400" cy="1509712"/>
          </a:xfrm>
        </p:spPr>
        <p:txBody>
          <a:bodyPr anchor="t"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AF909-AAEC-4E3E-A3B2-F3819F807DB6}" type="datetimeFigureOut">
              <a:rPr lang="ru-RU" smtClean="0"/>
              <a:t>21.02.2017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761E1-CA1E-480B-8FF3-05897ADEB39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AF909-AAEC-4E3E-A3B2-F3819F807DB6}" type="datetimeFigureOut">
              <a:rPr lang="ru-RU" smtClean="0"/>
              <a:t>21.02.2017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761E1-CA1E-480B-8FF3-05897ADEB39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1143000"/>
            <a:ext cx="8382000" cy="1069848"/>
          </a:xfrm>
        </p:spPr>
        <p:txBody>
          <a:bodyPr anchor="ctr"/>
          <a:lstStyle>
            <a:lvl1pPr>
              <a:defRPr sz="4000" b="0" i="0" cap="none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2244970"/>
            <a:ext cx="4041648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721225" y="2244970"/>
            <a:ext cx="4041775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381000" y="2708519"/>
            <a:ext cx="4041648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718304" y="2708519"/>
            <a:ext cx="4041775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6" name="Дата 2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BBCAF909-AAEC-4E3E-A3B2-F3819F807DB6}" type="datetimeFigureOut">
              <a:rPr lang="ru-RU" smtClean="0"/>
              <a:t>21.02.2017</a:t>
            </a:fld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384761E1-CA1E-480B-8FF3-05897ADEB39B}" type="slidenum">
              <a:rPr lang="ru-RU" smtClean="0"/>
              <a:t>‹#›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9848"/>
          </a:xfrm>
        </p:spPr>
        <p:txBody>
          <a:bodyPr anchor="ctr"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6583680" y="612648"/>
            <a:ext cx="957264" cy="457200"/>
          </a:xfrm>
        </p:spPr>
        <p:txBody>
          <a:bodyPr/>
          <a:lstStyle/>
          <a:p>
            <a:fld id="{BBCAF909-AAEC-4E3E-A3B2-F3819F807DB6}" type="datetimeFigureOut">
              <a:rPr lang="ru-RU" smtClean="0"/>
              <a:t>21.02.2017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5257800" y="612648"/>
            <a:ext cx="1325880" cy="457200"/>
          </a:xfrm>
        </p:spPr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174736" y="2272"/>
            <a:ext cx="762000" cy="365760"/>
          </a:xfrm>
        </p:spPr>
        <p:txBody>
          <a:bodyPr/>
          <a:lstStyle/>
          <a:p>
            <a:fld id="{384761E1-CA1E-480B-8FF3-05897ADEB39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AF909-AAEC-4E3E-A3B2-F3819F807DB6}" type="datetimeFigureOut">
              <a:rPr lang="ru-RU" smtClean="0"/>
              <a:t>21.02.2017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761E1-CA1E-480B-8FF3-05897ADEB39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53496" y="1101970"/>
            <a:ext cx="338328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353496" y="2010727"/>
            <a:ext cx="338328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152400" y="776287"/>
            <a:ext cx="5102352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AF909-AAEC-4E3E-A3B2-F3819F807DB6}" type="datetimeFigureOut">
              <a:rPr lang="ru-RU" smtClean="0"/>
              <a:t>21.02.2017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761E1-CA1E-480B-8FF3-05897ADEB39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40434" y="1109160"/>
            <a:ext cx="586803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03671" y="1143000"/>
            <a:ext cx="4572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88443" y="3274308"/>
            <a:ext cx="2590800" cy="2516489"/>
          </a:xfrm>
        </p:spPr>
        <p:txBody>
          <a:bodyPr lIns="0" tIns="0" rIns="45720" anchor="t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AF909-AAEC-4E3E-A3B2-F3819F807DB6}" type="datetimeFigureOut">
              <a:rPr lang="ru-RU" smtClean="0"/>
              <a:t>21.02.2017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761E1-CA1E-480B-8FF3-05897ADEB39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Прямоугольник 27"/>
          <p:cNvSpPr/>
          <p:nvPr/>
        </p:nvSpPr>
        <p:spPr>
          <a:xfrm>
            <a:off x="1" y="366818"/>
            <a:ext cx="9144000" cy="8440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Прямоугольник 28"/>
          <p:cNvSpPr/>
          <p:nvPr/>
        </p:nvSpPr>
        <p:spPr>
          <a:xfrm>
            <a:off x="0" y="-1"/>
            <a:ext cx="9144000" cy="310663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0" name="Прямоугольник 29"/>
          <p:cNvSpPr/>
          <p:nvPr/>
        </p:nvSpPr>
        <p:spPr>
          <a:xfrm>
            <a:off x="0" y="308276"/>
            <a:ext cx="9144001" cy="91441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1" name="Прямоугольник 30"/>
          <p:cNvSpPr/>
          <p:nvPr/>
        </p:nvSpPr>
        <p:spPr>
          <a:xfrm flipV="1">
            <a:off x="5410182" y="360246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2" name="Прямоугольник 31"/>
          <p:cNvSpPr/>
          <p:nvPr/>
        </p:nvSpPr>
        <p:spPr>
          <a:xfrm flipV="1">
            <a:off x="5410200" y="440112"/>
            <a:ext cx="3733801" cy="18003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3" name="Скругленный прямоугольник 32"/>
          <p:cNvSpPr/>
          <p:nvPr/>
        </p:nvSpPr>
        <p:spPr bwMode="white">
          <a:xfrm>
            <a:off x="5407339" y="497504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4" name="Скругленный прямоугольник 33"/>
          <p:cNvSpPr/>
          <p:nvPr/>
        </p:nvSpPr>
        <p:spPr bwMode="white">
          <a:xfrm>
            <a:off x="7373646" y="58894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5" name="Прямоугольник 34"/>
          <p:cNvSpPr/>
          <p:nvPr/>
        </p:nvSpPr>
        <p:spPr bwMode="invGray">
          <a:xfrm>
            <a:off x="9084966" y="-2001"/>
            <a:ext cx="57626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6" name="Прямоугольник 35"/>
          <p:cNvSpPr/>
          <p:nvPr/>
        </p:nvSpPr>
        <p:spPr bwMode="invGray">
          <a:xfrm>
            <a:off x="9044481" y="-2001"/>
            <a:ext cx="27432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7" name="Прямоугольник 36"/>
          <p:cNvSpPr/>
          <p:nvPr/>
        </p:nvSpPr>
        <p:spPr bwMode="invGray">
          <a:xfrm>
            <a:off x="9025428" y="-2001"/>
            <a:ext cx="9144" cy="621792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8" name="Прямоугольник 37"/>
          <p:cNvSpPr/>
          <p:nvPr/>
        </p:nvSpPr>
        <p:spPr bwMode="invGray">
          <a:xfrm>
            <a:off x="8975423" y="-2001"/>
            <a:ext cx="27432" cy="621792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9" name="Прямоугольник 38"/>
          <p:cNvSpPr/>
          <p:nvPr/>
        </p:nvSpPr>
        <p:spPr bwMode="invGray">
          <a:xfrm>
            <a:off x="8915677" y="380"/>
            <a:ext cx="54864" cy="585216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0" name="Прямоугольник 39"/>
          <p:cNvSpPr/>
          <p:nvPr/>
        </p:nvSpPr>
        <p:spPr bwMode="invGray">
          <a:xfrm>
            <a:off x="8873475" y="380"/>
            <a:ext cx="9144" cy="585216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68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2249424"/>
            <a:ext cx="8229600" cy="432511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586536" y="612648"/>
            <a:ext cx="957264" cy="45720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fld id="{BBCAF909-AAEC-4E3E-A3B2-F3819F807DB6}" type="datetimeFigureOut">
              <a:rPr lang="ru-RU" smtClean="0"/>
              <a:t>21.02.2017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5257800" y="612648"/>
            <a:ext cx="1325880" cy="45720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74736" y="2272"/>
            <a:ext cx="762000" cy="365760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800">
                <a:solidFill>
                  <a:srgbClr val="FFFFFF"/>
                </a:solidFill>
              </a:defRPr>
            </a:lvl1pPr>
          </a:lstStyle>
          <a:p>
            <a:fld id="{384761E1-CA1E-480B-8FF3-05897ADEB39B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65760" indent="-256032" algn="l" rtl="0" eaLnBrk="1" latinLnBrk="0" hangingPunct="1">
        <a:spcBef>
          <a:spcPts val="300"/>
        </a:spcBef>
        <a:buClr>
          <a:schemeClr val="accent3"/>
        </a:buClr>
        <a:buFont typeface="Georgia"/>
        <a:buChar char="•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8368" indent="-246888" algn="l" rtl="0" eaLnBrk="1" latinLnBrk="0" hangingPunct="1">
        <a:spcBef>
          <a:spcPts val="300"/>
        </a:spcBef>
        <a:buClr>
          <a:schemeClr val="accent2"/>
        </a:buClr>
        <a:buFont typeface="Georgia"/>
        <a:buChar char="▫"/>
        <a:defRPr kumimoji="0"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3544" indent="-219456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76" indent="-201168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88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2000" kern="1200">
          <a:solidFill>
            <a:schemeClr val="accent3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control" Target="../activeX/activeX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.wmf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chart" Target="../charts/chart1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chart" Target="../charts/chart15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chart" Target="../charts/chart1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chart" Target="../charts/chart17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chart" Target="../charts/chart18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47.jpeg"/><Relationship Id="rId4" Type="http://schemas.openxmlformats.org/officeDocument/2006/relationships/diagramLayout" Target="../diagrams/layout1.xml"/><Relationship Id="rId9" Type="http://schemas.openxmlformats.org/officeDocument/2006/relationships/image" Target="../media/image46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1520" y="1772816"/>
            <a:ext cx="7272807" cy="1767012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latin typeface="Arial Black" pitchFamily="34" charset="0"/>
              </a:rPr>
              <a:t/>
            </a:r>
            <a:br>
              <a:rPr lang="ru-RU" sz="3200" b="1" dirty="0" smtClean="0">
                <a:latin typeface="Arial Black" pitchFamily="34" charset="0"/>
              </a:rPr>
            </a:br>
            <a:r>
              <a:rPr lang="ru-RU" sz="3200" b="1" dirty="0">
                <a:latin typeface="Arial Black" pitchFamily="34" charset="0"/>
              </a:rPr>
              <a:t/>
            </a:r>
            <a:br>
              <a:rPr lang="ru-RU" sz="3200" b="1" dirty="0">
                <a:latin typeface="Arial Black" pitchFamily="34" charset="0"/>
              </a:rPr>
            </a:br>
            <a:r>
              <a:rPr lang="ru-RU" sz="3200" b="1" dirty="0" smtClean="0">
                <a:latin typeface="Arial Black" pitchFamily="34" charset="0"/>
              </a:rPr>
              <a:t/>
            </a:r>
            <a:br>
              <a:rPr lang="ru-RU" sz="3200" b="1" dirty="0" smtClean="0">
                <a:latin typeface="Arial Black" pitchFamily="34" charset="0"/>
              </a:rPr>
            </a:br>
            <a:r>
              <a:rPr lang="ru-RU" sz="3200" b="1" dirty="0">
                <a:latin typeface="Arial Black" pitchFamily="34" charset="0"/>
              </a:rPr>
              <a:t/>
            </a:r>
            <a:br>
              <a:rPr lang="ru-RU" sz="3200" b="1" dirty="0">
                <a:latin typeface="Arial Black" pitchFamily="34" charset="0"/>
              </a:rPr>
            </a:br>
            <a:r>
              <a:rPr lang="ru-RU" sz="3200" b="1" dirty="0" smtClean="0">
                <a:latin typeface="Arial Black" pitchFamily="34" charset="0"/>
              </a:rPr>
              <a:t>Социально-экономическое </a:t>
            </a:r>
            <a:r>
              <a:rPr lang="ru-RU" sz="3200" b="1" dirty="0">
                <a:latin typeface="Arial Black" pitchFamily="34" charset="0"/>
              </a:rPr>
              <a:t>развитие муниципального образования </a:t>
            </a:r>
            <a:r>
              <a:rPr lang="ru-RU" sz="3200" b="1" dirty="0" smtClean="0">
                <a:latin typeface="Arial Black" pitchFamily="34" charset="0"/>
              </a:rPr>
              <a:t/>
            </a:r>
            <a:br>
              <a:rPr lang="ru-RU" sz="3200" b="1" dirty="0" smtClean="0">
                <a:latin typeface="Arial Black" pitchFamily="34" charset="0"/>
              </a:rPr>
            </a:br>
            <a:r>
              <a:rPr lang="ru-RU" sz="3200" b="1" dirty="0" smtClean="0">
                <a:latin typeface="Arial Black" pitchFamily="34" charset="0"/>
              </a:rPr>
              <a:t>«</a:t>
            </a:r>
            <a:r>
              <a:rPr lang="ru-RU" sz="3200" b="1" dirty="0">
                <a:latin typeface="Arial Black" pitchFamily="34" charset="0"/>
              </a:rPr>
              <a:t>Глазовский район» 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339752" y="3789040"/>
            <a:ext cx="4953000" cy="1752600"/>
          </a:xfrm>
        </p:spPr>
        <p:txBody>
          <a:bodyPr>
            <a:noAutofit/>
          </a:bodyPr>
          <a:lstStyle/>
          <a:p>
            <a:r>
              <a:rPr lang="ru-RU" sz="2800" b="1" dirty="0"/>
              <a:t>за </a:t>
            </a:r>
            <a:r>
              <a:rPr lang="ru-RU" sz="4000" b="1" dirty="0" smtClean="0"/>
              <a:t>2016</a:t>
            </a:r>
            <a:r>
              <a:rPr lang="ru-RU" sz="2800" b="1" dirty="0" smtClean="0"/>
              <a:t> </a:t>
            </a:r>
            <a:r>
              <a:rPr lang="ru-RU" sz="2800" b="1" dirty="0"/>
              <a:t>год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52099394"/>
              </p:ext>
            </p:extLst>
          </p:nvPr>
        </p:nvGraphicFramePr>
        <p:xfrm>
          <a:off x="179512" y="188640"/>
          <a:ext cx="8784975" cy="100355"/>
        </p:xfrm>
        <a:graphic>
          <a:graphicData uri="http://schemas.openxmlformats.org/drawingml/2006/table">
            <a:tbl>
              <a:tblPr firstRow="1" firstCol="1" bandRow="1"/>
              <a:tblGrid>
                <a:gridCol w="8784975"/>
              </a:tblGrid>
              <a:tr h="3939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4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4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00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4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/>
                    </a:solidFill>
                  </a:tcPr>
                </a:tc>
              </a:tr>
            </a:tbl>
          </a:graphicData>
        </a:graphic>
      </p:graphicFrame>
      <p:pic>
        <p:nvPicPr>
          <p:cNvPr id="1025" name="Picture 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476672"/>
            <a:ext cx="1122363" cy="1506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ontrols>
      <mc:AlternateContent xmlns:mc="http://schemas.openxmlformats.org/markup-compatibility/2006">
        <mc:Choice xmlns:v="urn:schemas-microsoft-com:vml" Requires="v">
          <p:control spid="1032" name="SapphireHiddenControl" r:id="rId2" imgW="6095880" imgH="4067280"/>
        </mc:Choice>
        <mc:Fallback>
          <p:control name="SapphireHiddenControl" r:id="rId2" imgW="6095880" imgH="4067280">
            <p:pic>
              <p:nvPicPr>
                <p:cNvPr id="0" name="SapphireHiddenControl" hidden="1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0"/>
                  <a:ext cx="6096000" cy="406717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3465381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404664"/>
            <a:ext cx="8229600" cy="1066800"/>
          </a:xfrm>
        </p:spPr>
        <p:txBody>
          <a:bodyPr>
            <a:normAutofit/>
          </a:bodyPr>
          <a:lstStyle/>
          <a:p>
            <a:pPr algn="ctr"/>
            <a:r>
              <a:rPr lang="ru-RU" sz="3400" b="1" dirty="0" smtClean="0">
                <a:latin typeface="Times New Roman" pitchFamily="18" charset="0"/>
                <a:cs typeface="Times New Roman" pitchFamily="18" charset="0"/>
              </a:rPr>
              <a:t>Муниципальный контроль</a:t>
            </a:r>
            <a:endParaRPr lang="ru-RU" sz="3400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10168626"/>
              </p:ext>
            </p:extLst>
          </p:nvPr>
        </p:nvGraphicFramePr>
        <p:xfrm>
          <a:off x="395536" y="1556792"/>
          <a:ext cx="8229600" cy="46085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70603966"/>
              </p:ext>
            </p:extLst>
          </p:nvPr>
        </p:nvGraphicFramePr>
        <p:xfrm>
          <a:off x="179512" y="188640"/>
          <a:ext cx="8784975" cy="100355"/>
        </p:xfrm>
        <a:graphic>
          <a:graphicData uri="http://schemas.openxmlformats.org/drawingml/2006/table">
            <a:tbl>
              <a:tblPr firstRow="1" firstCol="1" bandRow="1"/>
              <a:tblGrid>
                <a:gridCol w="8784975"/>
              </a:tblGrid>
              <a:tr h="3939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4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4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00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4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11654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548680"/>
            <a:ext cx="8229600" cy="648072"/>
          </a:xfrm>
        </p:spPr>
        <p:txBody>
          <a:bodyPr>
            <a:normAutofit/>
          </a:bodyPr>
          <a:lstStyle/>
          <a:p>
            <a:pPr algn="ctr"/>
            <a:r>
              <a:rPr lang="ru-RU" sz="3400" b="1" dirty="0" smtClean="0">
                <a:latin typeface="Times New Roman" pitchFamily="18" charset="0"/>
                <a:cs typeface="Times New Roman" pitchFamily="18" charset="0"/>
              </a:rPr>
              <a:t>Сельское хозяйство</a:t>
            </a:r>
            <a:endParaRPr lang="ru-RU" sz="3400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98118498"/>
              </p:ext>
            </p:extLst>
          </p:nvPr>
        </p:nvGraphicFramePr>
        <p:xfrm>
          <a:off x="467544" y="1268760"/>
          <a:ext cx="8229600" cy="45365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12" y="116632"/>
            <a:ext cx="8791575" cy="109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44638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620688"/>
            <a:ext cx="8229600" cy="1066800"/>
          </a:xfrm>
        </p:spPr>
        <p:txBody>
          <a:bodyPr>
            <a:normAutofit/>
          </a:bodyPr>
          <a:lstStyle/>
          <a:p>
            <a:pPr algn="ctr"/>
            <a:r>
              <a:rPr lang="ru-RU" sz="3400" b="1" dirty="0" smtClean="0">
                <a:latin typeface="Times New Roman" pitchFamily="18" charset="0"/>
                <a:cs typeface="Times New Roman" pitchFamily="18" charset="0"/>
              </a:rPr>
              <a:t>Цена реализации молока, </a:t>
            </a:r>
            <a:r>
              <a:rPr lang="ru-RU" sz="3400" b="1" dirty="0" err="1" smtClean="0">
                <a:latin typeface="Times New Roman" pitchFamily="18" charset="0"/>
                <a:cs typeface="Times New Roman" pitchFamily="18" charset="0"/>
              </a:rPr>
              <a:t>руб</a:t>
            </a:r>
            <a:r>
              <a:rPr lang="ru-RU" sz="3400" b="1" dirty="0" smtClean="0">
                <a:latin typeface="Times New Roman" pitchFamily="18" charset="0"/>
                <a:cs typeface="Times New Roman" pitchFamily="18" charset="0"/>
              </a:rPr>
              <a:t>/кг</a:t>
            </a:r>
            <a:endParaRPr lang="ru-RU" sz="3400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58463591"/>
              </p:ext>
            </p:extLst>
          </p:nvPr>
        </p:nvGraphicFramePr>
        <p:xfrm>
          <a:off x="467544" y="1628800"/>
          <a:ext cx="8229600" cy="43243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12" y="116632"/>
            <a:ext cx="8791575" cy="109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93391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620688"/>
            <a:ext cx="8229600" cy="1066800"/>
          </a:xfrm>
        </p:spPr>
        <p:txBody>
          <a:bodyPr>
            <a:noAutofit/>
          </a:bodyPr>
          <a:lstStyle/>
          <a:p>
            <a:pPr algn="ctr"/>
            <a:r>
              <a:rPr lang="ru-RU" sz="3400" b="1" dirty="0" smtClean="0">
                <a:latin typeface="Times New Roman" pitchFamily="18" charset="0"/>
                <a:cs typeface="Times New Roman" pitchFamily="18" charset="0"/>
              </a:rPr>
              <a:t>Себестоимость производства молока, </a:t>
            </a:r>
            <a:r>
              <a:rPr lang="ru-RU" sz="3400" b="1" dirty="0" err="1" smtClean="0">
                <a:latin typeface="Times New Roman" pitchFamily="18" charset="0"/>
                <a:cs typeface="Times New Roman" pitchFamily="18" charset="0"/>
              </a:rPr>
              <a:t>руб</a:t>
            </a:r>
            <a:r>
              <a:rPr lang="ru-RU" sz="3400" b="1" dirty="0" smtClean="0">
                <a:latin typeface="Times New Roman" pitchFamily="18" charset="0"/>
                <a:cs typeface="Times New Roman" pitchFamily="18" charset="0"/>
              </a:rPr>
              <a:t>/кг </a:t>
            </a:r>
            <a:endParaRPr lang="ru-RU" sz="3400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71502885"/>
              </p:ext>
            </p:extLst>
          </p:nvPr>
        </p:nvGraphicFramePr>
        <p:xfrm>
          <a:off x="467544" y="1844824"/>
          <a:ext cx="8229600" cy="43243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12" y="116632"/>
            <a:ext cx="8791575" cy="109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33413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620688"/>
            <a:ext cx="8229600" cy="1066800"/>
          </a:xfrm>
        </p:spPr>
        <p:txBody>
          <a:bodyPr>
            <a:noAutofit/>
          </a:bodyPr>
          <a:lstStyle/>
          <a:p>
            <a:pPr algn="ctr"/>
            <a:r>
              <a:rPr lang="ru-RU" sz="3400" b="1" dirty="0" smtClean="0">
                <a:latin typeface="Times New Roman" pitchFamily="18" charset="0"/>
                <a:cs typeface="Times New Roman" pitchFamily="18" charset="0"/>
              </a:rPr>
              <a:t>Государственная поддержка сельского хозяйства, млн. рублей</a:t>
            </a:r>
            <a:endParaRPr lang="ru-RU" sz="3400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30016632"/>
              </p:ext>
            </p:extLst>
          </p:nvPr>
        </p:nvGraphicFramePr>
        <p:xfrm>
          <a:off x="467544" y="1772816"/>
          <a:ext cx="8229600" cy="43243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12" y="116632"/>
            <a:ext cx="8791575" cy="109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9098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692696"/>
            <a:ext cx="8229600" cy="1066800"/>
          </a:xfrm>
        </p:spPr>
        <p:txBody>
          <a:bodyPr>
            <a:noAutofit/>
          </a:bodyPr>
          <a:lstStyle/>
          <a:p>
            <a:pPr algn="ctr"/>
            <a:r>
              <a:rPr lang="ru-RU" sz="3400" b="1" dirty="0" smtClean="0">
                <a:latin typeface="Times New Roman" pitchFamily="18" charset="0"/>
                <a:cs typeface="Times New Roman" pitchFamily="18" charset="0"/>
              </a:rPr>
              <a:t>Рентабельность производства сельхозпродукции и услуг, %</a:t>
            </a:r>
            <a:endParaRPr lang="ru-RU" sz="3400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49750897"/>
              </p:ext>
            </p:extLst>
          </p:nvPr>
        </p:nvGraphicFramePr>
        <p:xfrm>
          <a:off x="467544" y="1988840"/>
          <a:ext cx="8229600" cy="43243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12" y="116632"/>
            <a:ext cx="8791575" cy="109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92075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620688"/>
            <a:ext cx="8229600" cy="10668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400" b="1" dirty="0" smtClean="0">
                <a:latin typeface="Times New Roman" pitchFamily="18" charset="0"/>
                <a:cs typeface="Times New Roman" pitchFamily="18" charset="0"/>
              </a:rPr>
              <a:t>Среднемесячная заработная плата в отрасли сельского хозяйства, руб.</a:t>
            </a:r>
            <a:endParaRPr lang="ru-RU" sz="3400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56701090"/>
              </p:ext>
            </p:extLst>
          </p:nvPr>
        </p:nvGraphicFramePr>
        <p:xfrm>
          <a:off x="467544" y="1988840"/>
          <a:ext cx="8229600" cy="43243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70603966"/>
              </p:ext>
            </p:extLst>
          </p:nvPr>
        </p:nvGraphicFramePr>
        <p:xfrm>
          <a:off x="179512" y="188640"/>
          <a:ext cx="8784975" cy="100355"/>
        </p:xfrm>
        <a:graphic>
          <a:graphicData uri="http://schemas.openxmlformats.org/drawingml/2006/table">
            <a:tbl>
              <a:tblPr firstRow="1" firstCol="1" bandRow="1"/>
              <a:tblGrid>
                <a:gridCol w="8784975"/>
              </a:tblGrid>
              <a:tr h="3939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4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4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00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4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45069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620688"/>
            <a:ext cx="8229600" cy="1066800"/>
          </a:xfrm>
        </p:spPr>
        <p:txBody>
          <a:bodyPr>
            <a:noAutofit/>
          </a:bodyPr>
          <a:lstStyle/>
          <a:p>
            <a:pPr algn="ctr"/>
            <a:r>
              <a:rPr lang="ru-RU" sz="3400" b="1" dirty="0" smtClean="0">
                <a:latin typeface="Times New Roman" pitchFamily="18" charset="0"/>
                <a:cs typeface="Times New Roman" pitchFamily="18" charset="0"/>
              </a:rPr>
              <a:t>Производительность труда, </a:t>
            </a:r>
            <a:br>
              <a:rPr lang="ru-RU" sz="3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400" b="1" dirty="0" err="1" smtClean="0">
                <a:latin typeface="Times New Roman" pitchFamily="18" charset="0"/>
                <a:cs typeface="Times New Roman" pitchFamily="18" charset="0"/>
              </a:rPr>
              <a:t>тыс.рублей</a:t>
            </a:r>
            <a:r>
              <a:rPr lang="ru-RU" sz="3400" b="1" dirty="0" smtClean="0">
                <a:latin typeface="Times New Roman" pitchFamily="18" charset="0"/>
                <a:cs typeface="Times New Roman" pitchFamily="18" charset="0"/>
              </a:rPr>
              <a:t> на 1 человека</a:t>
            </a:r>
            <a:endParaRPr lang="ru-RU" sz="3400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96470593"/>
              </p:ext>
            </p:extLst>
          </p:nvPr>
        </p:nvGraphicFramePr>
        <p:xfrm>
          <a:off x="457200" y="2249488"/>
          <a:ext cx="8229600" cy="43243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12" y="116632"/>
            <a:ext cx="8791575" cy="109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01137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548680"/>
            <a:ext cx="8229600" cy="1066800"/>
          </a:xfrm>
        </p:spPr>
        <p:txBody>
          <a:bodyPr>
            <a:noAutofit/>
          </a:bodyPr>
          <a:lstStyle/>
          <a:p>
            <a:pPr algn="ctr"/>
            <a:r>
              <a:rPr lang="ru-RU" sz="3400" b="1" dirty="0" smtClean="0">
                <a:latin typeface="Times New Roman" pitchFamily="18" charset="0"/>
                <a:cs typeface="Times New Roman" pitchFamily="18" charset="0"/>
              </a:rPr>
              <a:t>Производство молока в сельхозпредприятиях, тыс. тонн</a:t>
            </a:r>
            <a:endParaRPr lang="ru-RU" sz="3400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25202748"/>
              </p:ext>
            </p:extLst>
          </p:nvPr>
        </p:nvGraphicFramePr>
        <p:xfrm>
          <a:off x="467544" y="1772816"/>
          <a:ext cx="8229600" cy="43243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12" y="116632"/>
            <a:ext cx="8791575" cy="109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30149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692696"/>
            <a:ext cx="8856984" cy="1066800"/>
          </a:xfrm>
        </p:spPr>
        <p:txBody>
          <a:bodyPr>
            <a:noAutofit/>
          </a:bodyPr>
          <a:lstStyle/>
          <a:p>
            <a:pPr algn="ctr"/>
            <a:r>
              <a:rPr lang="ru-RU" sz="3400" b="1" dirty="0" smtClean="0">
                <a:latin typeface="Times New Roman" pitchFamily="18" charset="0"/>
                <a:cs typeface="Times New Roman" pitchFamily="18" charset="0"/>
              </a:rPr>
              <a:t>Надой молока на 1 фуражную корову, кг/год</a:t>
            </a:r>
            <a:endParaRPr lang="ru-RU" sz="3400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18378049"/>
              </p:ext>
            </p:extLst>
          </p:nvPr>
        </p:nvGraphicFramePr>
        <p:xfrm>
          <a:off x="467544" y="1916832"/>
          <a:ext cx="8229600" cy="43243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12" y="116632"/>
            <a:ext cx="8791575" cy="109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80264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199" y="764704"/>
            <a:ext cx="8229600" cy="1066800"/>
          </a:xfrm>
        </p:spPr>
        <p:txBody>
          <a:bodyPr>
            <a:normAutofit/>
          </a:bodyPr>
          <a:lstStyle/>
          <a:p>
            <a:pPr algn="ctr"/>
            <a:r>
              <a:rPr lang="ru-RU" sz="3400" b="1" dirty="0" smtClean="0">
                <a:latin typeface="Times New Roman" pitchFamily="18" charset="0"/>
                <a:cs typeface="Times New Roman" pitchFamily="18" charset="0"/>
              </a:rPr>
              <a:t>Демографические показатели</a:t>
            </a:r>
            <a:endParaRPr lang="ru-RU" sz="3400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48886212"/>
              </p:ext>
            </p:extLst>
          </p:nvPr>
        </p:nvGraphicFramePr>
        <p:xfrm>
          <a:off x="467544" y="1772816"/>
          <a:ext cx="8003232" cy="43243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12" y="116632"/>
            <a:ext cx="8791575" cy="109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92997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620688"/>
            <a:ext cx="8229600" cy="1066800"/>
          </a:xfrm>
        </p:spPr>
        <p:txBody>
          <a:bodyPr>
            <a:noAutofit/>
          </a:bodyPr>
          <a:lstStyle/>
          <a:p>
            <a:pPr algn="ctr"/>
            <a:r>
              <a:rPr lang="ru-RU" sz="3400" b="1" dirty="0" smtClean="0">
                <a:latin typeface="Times New Roman" pitchFamily="18" charset="0"/>
                <a:cs typeface="Times New Roman" pitchFamily="18" charset="0"/>
              </a:rPr>
              <a:t>Доля реализации молока в предприятия переработки в 2016 году, %</a:t>
            </a:r>
            <a:endParaRPr lang="ru-RU" sz="3400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45134449"/>
              </p:ext>
            </p:extLst>
          </p:nvPr>
        </p:nvGraphicFramePr>
        <p:xfrm>
          <a:off x="467544" y="1700808"/>
          <a:ext cx="8229600" cy="43243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12" y="116632"/>
            <a:ext cx="8791575" cy="109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61946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620688"/>
            <a:ext cx="8229600" cy="1066800"/>
          </a:xfrm>
        </p:spPr>
        <p:txBody>
          <a:bodyPr>
            <a:normAutofit/>
          </a:bodyPr>
          <a:lstStyle/>
          <a:p>
            <a:pPr algn="ctr"/>
            <a:r>
              <a:rPr lang="ru-RU" sz="3400" b="1" dirty="0" smtClean="0">
                <a:latin typeface="Times New Roman" pitchFamily="18" charset="0"/>
                <a:cs typeface="Times New Roman" pitchFamily="18" charset="0"/>
              </a:rPr>
              <a:t>Приобретение техники в 2016 году</a:t>
            </a:r>
            <a:endParaRPr lang="ru-RU" sz="3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537501"/>
            <a:ext cx="5474682" cy="30787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628800"/>
            <a:ext cx="3919537" cy="2938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Текст 4"/>
          <p:cNvSpPr txBox="1">
            <a:spLocks/>
          </p:cNvSpPr>
          <p:nvPr/>
        </p:nvSpPr>
        <p:spPr bwMode="auto">
          <a:xfrm>
            <a:off x="6084168" y="4567263"/>
            <a:ext cx="2911425" cy="43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СПК «Коммунар»</a:t>
            </a:r>
          </a:p>
        </p:txBody>
      </p:sp>
      <p:sp>
        <p:nvSpPr>
          <p:cNvPr id="7" name="Текст 2"/>
          <p:cNvSpPr txBox="1">
            <a:spLocks/>
          </p:cNvSpPr>
          <p:nvPr/>
        </p:nvSpPr>
        <p:spPr bwMode="auto">
          <a:xfrm>
            <a:off x="899592" y="2867471"/>
            <a:ext cx="2924663" cy="461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СПК «</a:t>
            </a:r>
            <a:r>
              <a:rPr kumimoji="0" lang="ru-RU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Кожильский</a:t>
            </a: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»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12" y="116632"/>
            <a:ext cx="8791575" cy="109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40707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692696"/>
            <a:ext cx="8229600" cy="1066800"/>
          </a:xfrm>
        </p:spPr>
        <p:txBody>
          <a:bodyPr>
            <a:noAutofit/>
          </a:bodyPr>
          <a:lstStyle/>
          <a:p>
            <a:pPr algn="ctr"/>
            <a:r>
              <a:rPr lang="ru-RU" sz="3400" b="1" dirty="0" smtClean="0">
                <a:latin typeface="Times New Roman" pitchFamily="18" charset="0"/>
                <a:cs typeface="Times New Roman" pitchFamily="18" charset="0"/>
              </a:rPr>
              <a:t>Строительство животноводческих помещений в 2016 году</a:t>
            </a:r>
            <a:endParaRPr lang="ru-RU" sz="3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772816"/>
            <a:ext cx="4680520" cy="35118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3320008"/>
            <a:ext cx="4481513" cy="3359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Текст 2"/>
          <p:cNvSpPr txBox="1">
            <a:spLocks/>
          </p:cNvSpPr>
          <p:nvPr/>
        </p:nvSpPr>
        <p:spPr bwMode="auto">
          <a:xfrm>
            <a:off x="827584" y="5373216"/>
            <a:ext cx="1943894" cy="43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ООО «</a:t>
            </a:r>
            <a:r>
              <a:rPr kumimoji="0" lang="ru-RU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Чура</a:t>
            </a: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»</a:t>
            </a:r>
          </a:p>
        </p:txBody>
      </p:sp>
      <p:sp>
        <p:nvSpPr>
          <p:cNvPr id="9" name="Текст 4"/>
          <p:cNvSpPr txBox="1">
            <a:spLocks/>
          </p:cNvSpPr>
          <p:nvPr/>
        </p:nvSpPr>
        <p:spPr bwMode="auto">
          <a:xfrm>
            <a:off x="5435600" y="2708275"/>
            <a:ext cx="2592784" cy="4326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СПК «Коммунар»</a:t>
            </a: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12" y="116632"/>
            <a:ext cx="8791575" cy="109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88847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692696"/>
            <a:ext cx="8229600" cy="50405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400" b="1" dirty="0" smtClean="0">
                <a:latin typeface="Times New Roman" pitchFamily="18" charset="0"/>
                <a:cs typeface="Times New Roman" pitchFamily="18" charset="0"/>
              </a:rPr>
              <a:t>Объекты теплоснабжения</a:t>
            </a:r>
            <a:endParaRPr lang="ru-RU" sz="3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30514"/>
            <a:ext cx="8791575" cy="109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3163" y="3218300"/>
            <a:ext cx="4281264" cy="32109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 descr="\\fs\Обменка\1 Администрация\Отдел экономики\Для отдела\Стратегия Глазовского района до 2025г\ИТОГИ за 2016 год\Отчет по стратегии за 12 месяцев 2016 года_ЖКХ\ФОТО ЖКХ к презентации доклад Главе\теплосеть\построена новая теплосеть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254" y="1556792"/>
            <a:ext cx="4355976" cy="3266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2728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692696"/>
            <a:ext cx="8229600" cy="576064"/>
          </a:xfrm>
        </p:spPr>
        <p:txBody>
          <a:bodyPr>
            <a:noAutofit/>
          </a:bodyPr>
          <a:lstStyle/>
          <a:p>
            <a:pPr algn="ctr"/>
            <a:r>
              <a:rPr lang="ru-RU" sz="3400" b="1" dirty="0" smtClean="0">
                <a:latin typeface="Times New Roman" pitchFamily="18" charset="0"/>
                <a:cs typeface="Times New Roman" pitchFamily="18" charset="0"/>
              </a:rPr>
              <a:t>Техническое перевооружение котельных</a:t>
            </a:r>
            <a:endParaRPr lang="ru-RU" sz="3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80" name="Picture 8" descr="\\fs\Обменка\Фотогалерея Глазовского района\2014\Фото Адам\DSC0265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53" t="1747" r="28578" b="10793"/>
          <a:stretch/>
        </p:blipFill>
        <p:spPr bwMode="auto">
          <a:xfrm>
            <a:off x="539552" y="2843255"/>
            <a:ext cx="4032447" cy="3654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\\fs\Обменка\1 Администрация\Отдел экономики\Для отдела\Стратегия Глазовского района до 2025г\ИТОГИ за 2016 год\Отчет по стратегии за 12 месяцев 2016 года_ЖКХ\ФОТО ЖКХ к презентации доклад Главе\замена котлов\установлено новое оборудование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1546987"/>
            <a:ext cx="4320480" cy="324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52769889"/>
              </p:ext>
            </p:extLst>
          </p:nvPr>
        </p:nvGraphicFramePr>
        <p:xfrm>
          <a:off x="179511" y="116632"/>
          <a:ext cx="8784975" cy="100355"/>
        </p:xfrm>
        <a:graphic>
          <a:graphicData uri="http://schemas.openxmlformats.org/drawingml/2006/table">
            <a:tbl>
              <a:tblPr firstRow="1" firstCol="1" bandRow="1"/>
              <a:tblGrid>
                <a:gridCol w="8784975"/>
              </a:tblGrid>
              <a:tr h="3939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4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4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00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4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68607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8491" y="764704"/>
            <a:ext cx="8510588" cy="648072"/>
          </a:xfrm>
        </p:spPr>
        <p:txBody>
          <a:bodyPr>
            <a:noAutofit/>
          </a:bodyPr>
          <a:lstStyle/>
          <a:p>
            <a:pPr algn="ctr"/>
            <a:r>
              <a:rPr lang="ru-RU" sz="3400" b="1" dirty="0" smtClean="0">
                <a:latin typeface="Times New Roman" pitchFamily="18" charset="0"/>
                <a:cs typeface="Times New Roman" pitchFamily="18" charset="0"/>
              </a:rPr>
              <a:t>Объекты водоснабжения и водоотведения</a:t>
            </a:r>
            <a:endParaRPr lang="ru-RU" sz="3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0977"/>
            <a:ext cx="8791575" cy="109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 descr="Прокладка канализации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7" y="1484784"/>
            <a:ext cx="4128459" cy="309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 descr="C:\Users\Пользователь\Desktop\Фотографии\Полевая улица\Прокладка водопровода (05.09.2014)\IMG_4806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9308" y="3004558"/>
            <a:ext cx="4487113" cy="353701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52751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620688"/>
            <a:ext cx="8229600" cy="43204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400" b="1" dirty="0" smtClean="0">
                <a:latin typeface="Times New Roman" pitchFamily="18" charset="0"/>
                <a:cs typeface="Times New Roman" pitchFamily="18" charset="0"/>
              </a:rPr>
              <a:t>Жилищное строительство, тыс. кв. м.</a:t>
            </a:r>
            <a:endParaRPr lang="ru-RU" sz="3400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74271901"/>
              </p:ext>
            </p:extLst>
          </p:nvPr>
        </p:nvGraphicFramePr>
        <p:xfrm>
          <a:off x="388491" y="1340768"/>
          <a:ext cx="8229600" cy="47563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30059"/>
            <a:ext cx="8791575" cy="109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54598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692696"/>
            <a:ext cx="8229600" cy="504056"/>
          </a:xfrm>
        </p:spPr>
        <p:txBody>
          <a:bodyPr>
            <a:noAutofit/>
          </a:bodyPr>
          <a:lstStyle/>
          <a:p>
            <a:pPr algn="ctr"/>
            <a:r>
              <a:rPr lang="ru-RU" sz="3400" b="1" dirty="0" smtClean="0">
                <a:latin typeface="Times New Roman" pitchFamily="18" charset="0"/>
                <a:cs typeface="Times New Roman" pitchFamily="18" charset="0"/>
              </a:rPr>
              <a:t>Жилищная политика</a:t>
            </a:r>
            <a:endParaRPr lang="ru-RU" sz="3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484784"/>
            <a:ext cx="8229600" cy="4325112"/>
          </a:xfrm>
        </p:spPr>
        <p:txBody>
          <a:bodyPr>
            <a:normAutofit/>
          </a:bodyPr>
          <a:lstStyle/>
          <a:p>
            <a:pPr marL="109537" lvl="0" indent="0" algn="just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2DA2BF"/>
              </a:buClr>
              <a:buSzPct val="68000"/>
              <a:buNone/>
            </a:pPr>
            <a:r>
              <a:rPr lang="ru-RU" sz="1800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ru-RU" sz="1800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2016 год </a:t>
            </a:r>
            <a:r>
              <a:rPr lang="ru-RU" sz="1800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получили государственную поддержку на улучшение жилищных условий</a:t>
            </a:r>
            <a:r>
              <a:rPr lang="ru-RU" sz="1800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lvl="0"/>
            <a:r>
              <a:rPr lang="ru-RU" sz="1800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2 </a:t>
            </a:r>
            <a:r>
              <a:rPr lang="ru-RU" sz="1800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ветерана Великой Отечественной войны на сумму более 2,5 млн. рублей</a:t>
            </a:r>
            <a:r>
              <a:rPr lang="ru-RU" sz="1800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lvl="0"/>
            <a:endParaRPr lang="ru-RU" sz="1800" dirty="0">
              <a:solidFill>
                <a:schemeClr val="accent3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sz="1800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2 гражданина и 3 молодые семьи </a:t>
            </a:r>
            <a:r>
              <a:rPr lang="ru-RU" sz="1800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sz="1800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сумму более 3,2 млн. рублей</a:t>
            </a:r>
            <a:r>
              <a:rPr lang="ru-RU" sz="1800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lvl="0"/>
            <a:endParaRPr lang="ru-RU" sz="1800" dirty="0" smtClean="0">
              <a:solidFill>
                <a:schemeClr val="accent3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800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 многодетная семья на сумму 452 тыс. рублей</a:t>
            </a:r>
            <a:r>
              <a:rPr lang="ru-RU" sz="1800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ru-RU" sz="1800" dirty="0">
              <a:solidFill>
                <a:schemeClr val="accent3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sz="1800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предоставлено 3 жилых помещения детям-сиротам </a:t>
            </a:r>
            <a:r>
              <a:rPr lang="ru-RU" sz="1800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sz="1800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детям, оставшимся </a:t>
            </a:r>
            <a:r>
              <a:rPr lang="ru-RU" sz="1800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без попечения </a:t>
            </a:r>
            <a:r>
              <a:rPr lang="ru-RU" sz="1800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родителей </a:t>
            </a:r>
            <a:r>
              <a:rPr lang="ru-RU" sz="1800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 сумму </a:t>
            </a:r>
            <a:r>
              <a:rPr lang="ru-RU" sz="1800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более 2,3 млн. рублей</a:t>
            </a:r>
            <a:r>
              <a:rPr lang="ru-RU" sz="1800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4" name="Picture 2" descr="\\Depo13\Обменка\1 Администрация\Отдел экономики\!Главатских\Дз, Сов.13 (10.03.2015)\IMG_6498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0328" y="4621832"/>
            <a:ext cx="2880320" cy="1903512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21622962"/>
              </p:ext>
            </p:extLst>
          </p:nvPr>
        </p:nvGraphicFramePr>
        <p:xfrm>
          <a:off x="179512" y="116632"/>
          <a:ext cx="8784975" cy="100355"/>
        </p:xfrm>
        <a:graphic>
          <a:graphicData uri="http://schemas.openxmlformats.org/drawingml/2006/table">
            <a:tbl>
              <a:tblPr firstRow="1" firstCol="1" bandRow="1"/>
              <a:tblGrid>
                <a:gridCol w="8784975"/>
              </a:tblGrid>
              <a:tr h="3939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4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4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00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4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14945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620688"/>
            <a:ext cx="8229600" cy="57606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400" b="1" dirty="0" smtClean="0">
                <a:latin typeface="Times New Roman" pitchFamily="18" charset="0"/>
                <a:cs typeface="Times New Roman" pitchFamily="18" charset="0"/>
              </a:rPr>
              <a:t>Объекты социальной сферы</a:t>
            </a:r>
            <a:endParaRPr lang="ru-RU" sz="3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9173"/>
            <a:ext cx="8791575" cy="109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76612" y="3140968"/>
            <a:ext cx="4651717" cy="332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0" name="Picture 2" descr="\\fs\Обменка\1 Администрация\Отдел экономики\Для отдела\Стратегия Глазовского района до 2025г\ИТОГИ за 2016 год\Attachments_gulekovo@mail.ru_2017-02-17_17-07-22\IMG_214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340835"/>
            <a:ext cx="4247964" cy="2831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4327079" y="234888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Новое здание детского сада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МОУ «Ключевская СОШ»</a:t>
            </a:r>
            <a:endParaRPr kumimoji="0" lang="ru-RU" b="0" i="0" u="none" strike="noStrike" kern="0" cap="none" spc="0" normalizeH="0" baseline="0" noProof="0" dirty="0" smtClean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-146882" y="4437112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Новое здание</a:t>
            </a:r>
            <a:r>
              <a:rPr kumimoji="0" lang="ru-RU" b="0" i="0" u="none" strike="noStrike" kern="0" cap="none" spc="0" normalizeH="0" noProof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модульного </a:t>
            </a:r>
            <a:r>
              <a:rPr kumimoji="0" lang="ru-RU" b="0" i="0" u="none" strike="noStrike" kern="0" cap="none" spc="0" normalizeH="0" noProof="0" dirty="0" err="1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ФАПа</a:t>
            </a:r>
            <a:r>
              <a:rPr kumimoji="0" lang="ru-RU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д. </a:t>
            </a:r>
            <a:r>
              <a:rPr kumimoji="0" lang="ru-RU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Гулеково</a:t>
            </a:r>
            <a:endParaRPr kumimoji="0" lang="ru-RU" b="0" i="0" u="none" strike="noStrike" kern="0" cap="none" spc="0" normalizeH="0" baseline="0" noProof="0" dirty="0" smtClean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8862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620688"/>
            <a:ext cx="8229600" cy="41379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400" b="1" dirty="0" smtClean="0">
                <a:latin typeface="Times New Roman" pitchFamily="18" charset="0"/>
                <a:cs typeface="Times New Roman" pitchFamily="18" charset="0"/>
              </a:rPr>
              <a:t>Газификация</a:t>
            </a:r>
            <a:endParaRPr lang="ru-RU" sz="3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30514"/>
            <a:ext cx="8791575" cy="109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 descr="https://rio-land.ru/wp-content/uploads/2016/11/eb541caed80591d7af6d712befd81cbc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953723"/>
            <a:ext cx="3294366" cy="4392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Заказать Проектирование газовых сетей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412776"/>
            <a:ext cx="3649588" cy="2737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2561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476672"/>
            <a:ext cx="8229600" cy="706760"/>
          </a:xfrm>
        </p:spPr>
        <p:txBody>
          <a:bodyPr>
            <a:noAutofit/>
          </a:bodyPr>
          <a:lstStyle/>
          <a:p>
            <a:pPr algn="ctr"/>
            <a:r>
              <a:rPr lang="ru-RU" sz="3400" b="1" dirty="0" smtClean="0">
                <a:latin typeface="Times New Roman"/>
                <a:ea typeface="Times New Roman"/>
              </a:rPr>
              <a:t>Соотношение </a:t>
            </a:r>
            <a:r>
              <a:rPr lang="ru-RU" sz="3400" b="1" dirty="0">
                <a:latin typeface="Times New Roman"/>
                <a:ea typeface="Times New Roman"/>
              </a:rPr>
              <a:t>рождаемости и </a:t>
            </a:r>
            <a:r>
              <a:rPr lang="ru-RU" sz="3400" b="1" dirty="0" smtClean="0">
                <a:latin typeface="Times New Roman"/>
                <a:ea typeface="Times New Roman"/>
              </a:rPr>
              <a:t>смертности</a:t>
            </a:r>
            <a:endParaRPr lang="ru-RU" sz="3400" b="1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73626658"/>
              </p:ext>
            </p:extLst>
          </p:nvPr>
        </p:nvGraphicFramePr>
        <p:xfrm>
          <a:off x="827584" y="1196752"/>
          <a:ext cx="7560840" cy="5308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72598"/>
                <a:gridCol w="2710332"/>
                <a:gridCol w="1480433"/>
                <a:gridCol w="1480433"/>
                <a:gridCol w="1417044"/>
              </a:tblGrid>
              <a:tr h="37084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baseline="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№</a:t>
                      </a:r>
                      <a:endParaRPr lang="ru-RU" sz="1800" baseline="0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baseline="0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пп</a:t>
                      </a:r>
                      <a:endParaRPr lang="ru-RU" sz="1800" baseline="0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baseline="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Наименование МО</a:t>
                      </a:r>
                      <a:endParaRPr lang="ru-RU" sz="1800" baseline="0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kern="0" baseline="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Рождение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baseline="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Смерть</a:t>
                      </a:r>
                      <a:endParaRPr lang="ru-RU" sz="1800" baseline="0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baseline="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Прирост населения</a:t>
                      </a:r>
                      <a:endParaRPr lang="ru-RU" sz="1800" baseline="0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293360">
                <a:tc>
                  <a:txBody>
                    <a:bodyPr/>
                    <a:lstStyle/>
                    <a:p>
                      <a:r>
                        <a:rPr lang="ru-RU" sz="1800" baseline="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1800" baseline="0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aseline="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МО «</a:t>
                      </a:r>
                      <a:r>
                        <a:rPr lang="ru-RU" sz="1800" baseline="0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Адамское</a:t>
                      </a:r>
                      <a:r>
                        <a:rPr lang="ru-RU" sz="1800" baseline="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»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aseline="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7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aseline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14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aseline="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-7</a:t>
                      </a:r>
                    </a:p>
                  </a:txBody>
                  <a:tcPr marL="68580" marR="68580" marT="0" marB="0"/>
                </a:tc>
              </a:tr>
              <a:tr h="276592">
                <a:tc>
                  <a:txBody>
                    <a:bodyPr/>
                    <a:lstStyle/>
                    <a:p>
                      <a:r>
                        <a:rPr lang="ru-RU" sz="1800" baseline="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1800" baseline="0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aseline="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МО «</a:t>
                      </a:r>
                      <a:r>
                        <a:rPr lang="ru-RU" sz="1800" baseline="0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Верхнебогатырское</a:t>
                      </a:r>
                      <a:r>
                        <a:rPr lang="ru-RU" sz="1800" baseline="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»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aseline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17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aseline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35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aseline="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-18</a:t>
                      </a:r>
                    </a:p>
                  </a:txBody>
                  <a:tcPr marL="68580" marR="68580" marT="0" marB="0"/>
                </a:tc>
              </a:tr>
              <a:tr h="259824">
                <a:tc>
                  <a:txBody>
                    <a:bodyPr/>
                    <a:lstStyle/>
                    <a:p>
                      <a:r>
                        <a:rPr lang="ru-RU" sz="1800" baseline="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1800" baseline="0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aseline="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МО «</a:t>
                      </a:r>
                      <a:r>
                        <a:rPr lang="ru-RU" sz="1800" baseline="0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Гулековское</a:t>
                      </a:r>
                      <a:r>
                        <a:rPr lang="ru-RU" sz="1800" baseline="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»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aseline="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16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aseline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16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aseline="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0</a:t>
                      </a:r>
                    </a:p>
                  </a:txBody>
                  <a:tcPr marL="68580" marR="68580" marT="0" marB="0"/>
                </a:tc>
              </a:tr>
              <a:tr h="243056">
                <a:tc>
                  <a:txBody>
                    <a:bodyPr/>
                    <a:lstStyle/>
                    <a:p>
                      <a:r>
                        <a:rPr lang="ru-RU" sz="1800" baseline="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1800" baseline="0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aseline="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МО «</a:t>
                      </a:r>
                      <a:r>
                        <a:rPr lang="ru-RU" sz="1800" baseline="0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Качкашурское</a:t>
                      </a:r>
                      <a:r>
                        <a:rPr lang="ru-RU" sz="1800" baseline="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»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aseline="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12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aseline="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aseline="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-8</a:t>
                      </a:r>
                    </a:p>
                  </a:txBody>
                  <a:tcPr marL="68580" marR="68580" marT="0" marB="0"/>
                </a:tc>
              </a:tr>
              <a:tr h="226288">
                <a:tc>
                  <a:txBody>
                    <a:bodyPr/>
                    <a:lstStyle/>
                    <a:p>
                      <a:r>
                        <a:rPr lang="ru-RU" sz="1800" baseline="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1800" baseline="0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aseline="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МО «</a:t>
                      </a:r>
                      <a:r>
                        <a:rPr lang="ru-RU" sz="1800" baseline="0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Кожильское</a:t>
                      </a:r>
                      <a:r>
                        <a:rPr lang="ru-RU" sz="1800" baseline="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»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aseline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31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aseline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39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aseline="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-8</a:t>
                      </a:r>
                    </a:p>
                  </a:txBody>
                  <a:tcPr marL="68580" marR="68580" marT="0" marB="0"/>
                </a:tc>
              </a:tr>
              <a:tr h="281528">
                <a:tc>
                  <a:txBody>
                    <a:bodyPr/>
                    <a:lstStyle/>
                    <a:p>
                      <a:r>
                        <a:rPr lang="ru-RU" sz="1800" baseline="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ru-RU" sz="1800" baseline="0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aseline="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МО «</a:t>
                      </a:r>
                      <a:r>
                        <a:rPr lang="ru-RU" sz="1800" baseline="0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Куреговское</a:t>
                      </a:r>
                      <a:r>
                        <a:rPr lang="ru-RU" sz="1800" baseline="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»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aseline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aseline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16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aseline="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-6</a:t>
                      </a:r>
                    </a:p>
                  </a:txBody>
                  <a:tcPr marL="68580" marR="68580" marT="0" marB="0"/>
                </a:tc>
              </a:tr>
              <a:tr h="300568">
                <a:tc>
                  <a:txBody>
                    <a:bodyPr/>
                    <a:lstStyle/>
                    <a:p>
                      <a:r>
                        <a:rPr lang="ru-RU" sz="1800" baseline="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ru-RU" sz="1800" baseline="0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aseline="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МО «Октябрьское»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aseline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aseline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24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aseline="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-4</a:t>
                      </a:r>
                    </a:p>
                  </a:txBody>
                  <a:tcPr marL="68580" marR="68580" marT="0" marB="0"/>
                </a:tc>
              </a:tr>
              <a:tr h="247992">
                <a:tc>
                  <a:txBody>
                    <a:bodyPr/>
                    <a:lstStyle/>
                    <a:p>
                      <a:r>
                        <a:rPr lang="ru-RU" sz="1800" baseline="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lang="ru-RU" sz="1800" baseline="0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aseline="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МО «</a:t>
                      </a:r>
                      <a:r>
                        <a:rPr lang="ru-RU" sz="1800" baseline="0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Парзинское</a:t>
                      </a:r>
                      <a:r>
                        <a:rPr lang="ru-RU" sz="1800" baseline="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»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aseline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aseline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17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aseline="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-7</a:t>
                      </a:r>
                    </a:p>
                  </a:txBody>
                  <a:tcPr marL="68580" marR="68580" marT="0" marB="0"/>
                </a:tc>
              </a:tr>
              <a:tr h="231224">
                <a:tc>
                  <a:txBody>
                    <a:bodyPr/>
                    <a:lstStyle/>
                    <a:p>
                      <a:r>
                        <a:rPr lang="ru-RU" sz="1800" baseline="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endParaRPr lang="ru-RU" sz="1800" baseline="0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aseline="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МО «</a:t>
                      </a:r>
                      <a:r>
                        <a:rPr lang="ru-RU" sz="1800" baseline="0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Понинское</a:t>
                      </a:r>
                      <a:r>
                        <a:rPr lang="ru-RU" sz="1800" baseline="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»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aseline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24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aseline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aseline="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-6</a:t>
                      </a:r>
                    </a:p>
                  </a:txBody>
                  <a:tcPr marL="68580" marR="68580" marT="0" marB="0"/>
                </a:tc>
              </a:tr>
              <a:tr h="286464">
                <a:tc>
                  <a:txBody>
                    <a:bodyPr/>
                    <a:lstStyle/>
                    <a:p>
                      <a:r>
                        <a:rPr lang="ru-RU" sz="1800" baseline="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endParaRPr lang="ru-RU" sz="1800" baseline="0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aseline="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МО «</a:t>
                      </a:r>
                      <a:r>
                        <a:rPr lang="ru-RU" sz="1800" baseline="0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Ураковское</a:t>
                      </a:r>
                      <a:r>
                        <a:rPr lang="ru-RU" sz="1800" baseline="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»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aseline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19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aseline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17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aseline="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+2</a:t>
                      </a:r>
                    </a:p>
                  </a:txBody>
                  <a:tcPr marL="68580" marR="68580" marT="0" marB="0"/>
                </a:tc>
              </a:tr>
              <a:tr h="269696">
                <a:tc>
                  <a:txBody>
                    <a:bodyPr/>
                    <a:lstStyle/>
                    <a:p>
                      <a:r>
                        <a:rPr lang="ru-RU" sz="1800" baseline="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11</a:t>
                      </a:r>
                      <a:endParaRPr lang="ru-RU" sz="1800" baseline="0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aseline="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МО «</a:t>
                      </a:r>
                      <a:r>
                        <a:rPr lang="ru-RU" sz="1800" baseline="0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Штанигуртское</a:t>
                      </a:r>
                      <a:r>
                        <a:rPr lang="ru-RU" sz="1800" baseline="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»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aseline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aseline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29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aseline="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-19</a:t>
                      </a:r>
                    </a:p>
                  </a:txBody>
                  <a:tcPr marL="68580" marR="68580" marT="0" marB="0"/>
                </a:tc>
              </a:tr>
              <a:tr h="252928">
                <a:tc>
                  <a:txBody>
                    <a:bodyPr/>
                    <a:lstStyle/>
                    <a:p>
                      <a:r>
                        <a:rPr lang="ru-RU" sz="1800" baseline="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12</a:t>
                      </a:r>
                      <a:endParaRPr lang="ru-RU" sz="1800" baseline="0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aseline="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прочие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aseline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aseline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21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aseline="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-21</a:t>
                      </a: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endParaRPr lang="ru-RU" sz="1800" baseline="0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baseline="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итого</a:t>
                      </a:r>
                      <a:endParaRPr lang="ru-RU" sz="1800" baseline="0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baseline="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176</a:t>
                      </a:r>
                      <a:endParaRPr lang="ru-RU" sz="1800" baseline="0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baseline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278</a:t>
                      </a:r>
                      <a:endParaRPr lang="ru-RU" sz="1800" baseline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baseline="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-102</a:t>
                      </a:r>
                      <a:endParaRPr lang="ru-RU" sz="1800" baseline="0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12" y="116632"/>
            <a:ext cx="8791575" cy="109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06479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692696"/>
            <a:ext cx="8229600" cy="4858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400" b="1" dirty="0" smtClean="0">
                <a:latin typeface="Times New Roman" pitchFamily="18" charset="0"/>
                <a:cs typeface="Times New Roman" pitchFamily="18" charset="0"/>
              </a:rPr>
              <a:t>Дорожное хозяйство</a:t>
            </a:r>
            <a:endParaRPr lang="ru-RU" sz="3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13" descr="1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484784"/>
            <a:ext cx="2736304" cy="2304256"/>
          </a:xfrm>
          <a:prstGeom prst="rect">
            <a:avLst/>
          </a:prstGeom>
          <a:noFill/>
          <a:ln>
            <a:noFill/>
          </a:ln>
          <a:effectLst/>
          <a:extLst/>
        </p:spPr>
      </p:pic>
      <p:pic>
        <p:nvPicPr>
          <p:cNvPr id="6" name="Picture 2" descr="C:\Users\Пользователь\Desktop\Фотографии\Дороги\Б.Лудошур\2015\Садовая\IMG_5122.JPG"/>
          <p:cNvPicPr>
            <a:picLocks noGrp="1"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35" t="2936" r="4447" b="17769"/>
          <a:stretch/>
        </p:blipFill>
        <p:spPr bwMode="auto">
          <a:xfrm>
            <a:off x="2843808" y="2564904"/>
            <a:ext cx="3194244" cy="2682780"/>
          </a:xfrm>
          <a:prstGeom prst="rect">
            <a:avLst/>
          </a:prstGeom>
          <a:noFill/>
          <a:ln w="571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\\fs\Обменка\1 Администрация\Отдел экономики\Для отдела\Стратегия Глазовского района до 2025г\ИТОГИ за 2016 год\Отчет по стратегии за 12 месяцев 2016 года_ЖКХ\ФОТО ЖКХ к презентации доклад Главе\Дороги\Заречье\DSC_224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4293096"/>
            <a:ext cx="3083700" cy="2312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89048412"/>
              </p:ext>
            </p:extLst>
          </p:nvPr>
        </p:nvGraphicFramePr>
        <p:xfrm>
          <a:off x="179512" y="116632"/>
          <a:ext cx="8784975" cy="100355"/>
        </p:xfrm>
        <a:graphic>
          <a:graphicData uri="http://schemas.openxmlformats.org/drawingml/2006/table">
            <a:tbl>
              <a:tblPr firstRow="1" firstCol="1" bandRow="1"/>
              <a:tblGrid>
                <a:gridCol w="8784975"/>
              </a:tblGrid>
              <a:tr h="3939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4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4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00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4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26876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692696"/>
            <a:ext cx="8229600" cy="41379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400" b="1" dirty="0" smtClean="0">
                <a:latin typeface="Times New Roman" pitchFamily="18" charset="0"/>
                <a:cs typeface="Times New Roman" pitchFamily="18" charset="0"/>
              </a:rPr>
              <a:t>Образование</a:t>
            </a:r>
            <a:endParaRPr lang="ru-RU" sz="3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1268760"/>
            <a:ext cx="8568952" cy="4325112"/>
          </a:xfrm>
        </p:spPr>
        <p:txBody>
          <a:bodyPr>
            <a:normAutofit/>
          </a:bodyPr>
          <a:lstStyle/>
          <a:p>
            <a:pPr marL="109728" indent="0" algn="ctr">
              <a:buNone/>
            </a:pPr>
            <a:r>
              <a:rPr lang="ru-RU" sz="18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Функционируют 22 образовательных учреждения, в </a:t>
            </a:r>
            <a:r>
              <a:rPr lang="ru-RU" sz="18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т.ч</a:t>
            </a:r>
            <a:r>
              <a:rPr lang="ru-RU" sz="18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. 11 средних, 8 начальных школ-детских садов, 1 детский дом (МКУ «</a:t>
            </a:r>
            <a:r>
              <a:rPr lang="ru-RU" sz="18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Понинский</a:t>
            </a:r>
            <a:r>
              <a:rPr lang="ru-RU" sz="18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детский дом</a:t>
            </a:r>
            <a:r>
              <a:rPr lang="ru-RU" sz="1800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»),</a:t>
            </a:r>
          </a:p>
          <a:p>
            <a:pPr marL="109728" indent="0" algn="ctr">
              <a:buNone/>
            </a:pPr>
            <a:r>
              <a:rPr lang="ru-RU" sz="1800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2 </a:t>
            </a:r>
            <a:r>
              <a:rPr lang="ru-RU" sz="18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учреждения дополнительного образования (МУ ДО «ДЮСШ» и МУ ДО «РДДТ»).</a:t>
            </a:r>
            <a:endParaRPr lang="ru-RU" sz="18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4" name="Picture 4" descr="IMG_035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32040" y="3717031"/>
            <a:ext cx="3528392" cy="26368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690903"/>
            <a:ext cx="3567340" cy="2360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17679429"/>
              </p:ext>
            </p:extLst>
          </p:nvPr>
        </p:nvGraphicFramePr>
        <p:xfrm>
          <a:off x="179512" y="116632"/>
          <a:ext cx="8784975" cy="100355"/>
        </p:xfrm>
        <a:graphic>
          <a:graphicData uri="http://schemas.openxmlformats.org/drawingml/2006/table">
            <a:tbl>
              <a:tblPr firstRow="1" firstCol="1" bandRow="1"/>
              <a:tblGrid>
                <a:gridCol w="8784975"/>
              </a:tblGrid>
              <a:tr h="3939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4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4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00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4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73613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548680"/>
            <a:ext cx="8229600" cy="720080"/>
          </a:xfrm>
        </p:spPr>
        <p:txBody>
          <a:bodyPr>
            <a:normAutofit/>
          </a:bodyPr>
          <a:lstStyle/>
          <a:p>
            <a:pPr algn="ctr"/>
            <a:r>
              <a:rPr lang="ru-RU" sz="3400" b="1" dirty="0" smtClean="0">
                <a:latin typeface="Times New Roman" pitchFamily="18" charset="0"/>
                <a:cs typeface="Times New Roman" pitchFamily="18" charset="0"/>
              </a:rPr>
              <a:t>Здравоохранение</a:t>
            </a:r>
            <a:endParaRPr lang="ru-RU" sz="3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628800"/>
            <a:ext cx="8229600" cy="4325112"/>
          </a:xfrm>
        </p:spPr>
        <p:txBody>
          <a:bodyPr>
            <a:normAutofit/>
          </a:bodyPr>
          <a:lstStyle/>
          <a:p>
            <a:pPr marL="109728" indent="0" algn="just">
              <a:buNone/>
            </a:pPr>
            <a:r>
              <a:rPr lang="ru-RU" sz="1800" dirty="0">
                <a:solidFill>
                  <a:schemeClr val="accent6">
                    <a:lumMod val="75000"/>
                  </a:schemeClr>
                </a:solidFill>
                <a:latin typeface="Times New Roman"/>
                <a:ea typeface="Calibri"/>
              </a:rPr>
              <a:t>По состоянию на 01.01.2017 года на территории МО «</a:t>
            </a:r>
            <a:r>
              <a:rPr lang="ru-RU" sz="1800" dirty="0" err="1">
                <a:solidFill>
                  <a:schemeClr val="accent6">
                    <a:lumMod val="75000"/>
                  </a:schemeClr>
                </a:solidFill>
                <a:latin typeface="Times New Roman"/>
                <a:ea typeface="Calibri"/>
              </a:rPr>
              <a:t>Глазовский</a:t>
            </a:r>
            <a:r>
              <a:rPr lang="ru-RU" sz="1800" dirty="0">
                <a:solidFill>
                  <a:schemeClr val="accent6">
                    <a:lumMod val="75000"/>
                  </a:schemeClr>
                </a:solidFill>
                <a:latin typeface="Times New Roman"/>
                <a:ea typeface="Calibri"/>
              </a:rPr>
              <a:t> район»   находятся следующие лечебно-профилактические учреждения: </a:t>
            </a:r>
            <a:endParaRPr lang="ru-RU" sz="1800" dirty="0" smtClean="0">
              <a:solidFill>
                <a:schemeClr val="accent6">
                  <a:lumMod val="75000"/>
                </a:schemeClr>
              </a:solidFill>
              <a:latin typeface="Times New Roman"/>
              <a:ea typeface="Calibri"/>
            </a:endParaRPr>
          </a:p>
          <a:p>
            <a:pPr algn="just"/>
            <a:r>
              <a:rPr lang="ru-RU" sz="1800" dirty="0" smtClean="0">
                <a:solidFill>
                  <a:schemeClr val="accent6">
                    <a:lumMod val="75000"/>
                  </a:schemeClr>
                </a:solidFill>
                <a:latin typeface="Times New Roman"/>
                <a:ea typeface="Calibri"/>
              </a:rPr>
              <a:t>2 </a:t>
            </a:r>
            <a:r>
              <a:rPr lang="ru-RU" sz="1800" dirty="0">
                <a:solidFill>
                  <a:schemeClr val="accent6">
                    <a:lumMod val="75000"/>
                  </a:schemeClr>
                </a:solidFill>
                <a:latin typeface="Times New Roman"/>
                <a:ea typeface="Calibri"/>
              </a:rPr>
              <a:t>участковые больницы, </a:t>
            </a:r>
            <a:endParaRPr lang="ru-RU" sz="1800" dirty="0" smtClean="0">
              <a:solidFill>
                <a:schemeClr val="accent6">
                  <a:lumMod val="75000"/>
                </a:schemeClr>
              </a:solidFill>
              <a:latin typeface="Times New Roman"/>
              <a:ea typeface="Calibri"/>
            </a:endParaRPr>
          </a:p>
          <a:p>
            <a:pPr algn="just"/>
            <a:r>
              <a:rPr lang="ru-RU" sz="1800" dirty="0" smtClean="0">
                <a:solidFill>
                  <a:schemeClr val="accent6">
                    <a:lumMod val="75000"/>
                  </a:schemeClr>
                </a:solidFill>
                <a:latin typeface="Times New Roman"/>
                <a:ea typeface="Calibri"/>
              </a:rPr>
              <a:t>4 </a:t>
            </a:r>
            <a:r>
              <a:rPr lang="ru-RU" sz="1800" dirty="0">
                <a:solidFill>
                  <a:schemeClr val="accent6">
                    <a:lumMod val="75000"/>
                  </a:schemeClr>
                </a:solidFill>
                <a:latin typeface="Times New Roman"/>
                <a:ea typeface="Calibri"/>
              </a:rPr>
              <a:t>врачебные амбулатории,  </a:t>
            </a:r>
            <a:endParaRPr lang="ru-RU" sz="1800" dirty="0" smtClean="0">
              <a:solidFill>
                <a:schemeClr val="accent6">
                  <a:lumMod val="75000"/>
                </a:schemeClr>
              </a:solidFill>
              <a:latin typeface="Times New Roman"/>
              <a:ea typeface="Calibri"/>
            </a:endParaRPr>
          </a:p>
          <a:p>
            <a:pPr algn="just"/>
            <a:r>
              <a:rPr lang="ru-RU" sz="1800" dirty="0" smtClean="0">
                <a:solidFill>
                  <a:schemeClr val="accent6">
                    <a:lumMod val="75000"/>
                  </a:schemeClr>
                </a:solidFill>
                <a:latin typeface="Times New Roman"/>
                <a:ea typeface="Calibri"/>
              </a:rPr>
              <a:t>25 </a:t>
            </a:r>
            <a:r>
              <a:rPr lang="ru-RU" sz="1800" dirty="0">
                <a:solidFill>
                  <a:schemeClr val="accent6">
                    <a:lumMod val="75000"/>
                  </a:schemeClr>
                </a:solidFill>
                <a:latin typeface="Times New Roman"/>
                <a:ea typeface="Calibri"/>
              </a:rPr>
              <a:t>фельдшерско-акушерских пунктов</a:t>
            </a:r>
            <a:endParaRPr lang="ru-RU" sz="18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4" name="Рисунок 3" descr="\\fs\Обменка\1 Администрация\Отдел экономики\Для отдела\!Поскребышева\Буклеты\Октябрьский_Для отчета Главы 2012-2016 г г\Капитальный ремонт Октябрьской амбулатории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3134" r="1288" b="24477"/>
          <a:stretch/>
        </p:blipFill>
        <p:spPr bwMode="auto">
          <a:xfrm>
            <a:off x="539552" y="3429000"/>
            <a:ext cx="3672408" cy="252104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2" descr="\\fs\Обменка\1 Администрация\Отдел экономики\Для отдела\Стратегия Глазовского района до 2025г\ИТОГИ за 2016 год\Attachments_gulekovo@mail.ru_2017-02-17_17-07-22\IMG_214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4042872"/>
            <a:ext cx="3600400" cy="2400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49144376"/>
              </p:ext>
            </p:extLst>
          </p:nvPr>
        </p:nvGraphicFramePr>
        <p:xfrm>
          <a:off x="197418" y="116632"/>
          <a:ext cx="8784975" cy="100355"/>
        </p:xfrm>
        <a:graphic>
          <a:graphicData uri="http://schemas.openxmlformats.org/drawingml/2006/table">
            <a:tbl>
              <a:tblPr firstRow="1" firstCol="1" bandRow="1"/>
              <a:tblGrid>
                <a:gridCol w="8784975"/>
              </a:tblGrid>
              <a:tr h="3939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4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4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00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4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7804870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692696"/>
            <a:ext cx="8229600" cy="57606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400" b="1" dirty="0" smtClean="0">
                <a:latin typeface="Times New Roman" pitchFamily="18" charset="0"/>
                <a:cs typeface="Times New Roman" pitchFamily="18" charset="0"/>
              </a:rPr>
              <a:t>Физическая культура и спорт</a:t>
            </a:r>
            <a:endParaRPr lang="ru-RU" sz="3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\\Depo13\Обменка\1 Администрация\Отдел экономики\ФОТО спорт\С.И. УВА 2013\IMG_0987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94" t="3251" r="8308" b="23075"/>
          <a:stretch/>
        </p:blipFill>
        <p:spPr bwMode="auto">
          <a:xfrm>
            <a:off x="5029708" y="1556792"/>
            <a:ext cx="2989346" cy="2232248"/>
          </a:xfrm>
          <a:prstGeom prst="roundRect">
            <a:avLst>
              <a:gd name="adj" fmla="val 0"/>
            </a:avLst>
          </a:prstGeom>
          <a:noFill/>
          <a:ln>
            <a:noFill/>
          </a:ln>
          <a:effectLst/>
          <a:extLst/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</p:pic>
      <p:pic>
        <p:nvPicPr>
          <p:cNvPr id="5" name="Picture 3" descr="\\Depo13\Обменка\1 Администрация\Отдел экономики\ФОТО спорт\сельские 2013\2013.02.28-03.02. - XIX Зимние сельские спортивные игры. п. Грахово\P109017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7" t="10942" r="5101" b="10554"/>
          <a:stretch/>
        </p:blipFill>
        <p:spPr bwMode="auto">
          <a:xfrm>
            <a:off x="4706686" y="3935366"/>
            <a:ext cx="3312368" cy="2374232"/>
          </a:xfrm>
          <a:prstGeom prst="roundRect">
            <a:avLst>
              <a:gd name="adj" fmla="val 2175"/>
            </a:avLst>
          </a:prstGeom>
          <a:noFill/>
          <a:ln>
            <a:noFill/>
          </a:ln>
          <a:effectLst/>
          <a:extLst/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</p:pic>
      <p:pic>
        <p:nvPicPr>
          <p:cNvPr id="6" name="Picture 4" descr="\\Depo13\Обменка\1 Администрация\Отдел экономики\ФОТО спорт\С.И. УВА 2013\IMG_128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286" y="3963222"/>
            <a:ext cx="3168352" cy="2376339"/>
          </a:xfrm>
          <a:prstGeom prst="roundRect">
            <a:avLst>
              <a:gd name="adj" fmla="val 0"/>
            </a:avLst>
          </a:prstGeom>
          <a:noFill/>
          <a:ln>
            <a:noFill/>
          </a:ln>
          <a:effectLst/>
          <a:extLst/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</p:pic>
      <p:sp>
        <p:nvSpPr>
          <p:cNvPr id="7" name="Прямоугольник 6"/>
          <p:cNvSpPr/>
          <p:nvPr/>
        </p:nvSpPr>
        <p:spPr>
          <a:xfrm>
            <a:off x="674238" y="1772816"/>
            <a:ext cx="403244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Проведено </a:t>
            </a:r>
            <a:r>
              <a:rPr lang="ru-RU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118 спортивно-массовых мероприятий. </a:t>
            </a:r>
            <a:endParaRPr lang="ru-RU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Удельный </a:t>
            </a:r>
            <a:r>
              <a:rPr lang="ru-RU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вес населения, систематически занимающегося физической культурой и спортом </a:t>
            </a:r>
            <a:r>
              <a:rPr lang="ru-RU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41%. </a:t>
            </a:r>
            <a:endParaRPr lang="ru-RU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97225057"/>
              </p:ext>
            </p:extLst>
          </p:nvPr>
        </p:nvGraphicFramePr>
        <p:xfrm>
          <a:off x="206186" y="116632"/>
          <a:ext cx="8784975" cy="100355"/>
        </p:xfrm>
        <a:graphic>
          <a:graphicData uri="http://schemas.openxmlformats.org/drawingml/2006/table">
            <a:tbl>
              <a:tblPr firstRow="1" firstCol="1" bandRow="1"/>
              <a:tblGrid>
                <a:gridCol w="8784975"/>
              </a:tblGrid>
              <a:tr h="3939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4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4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00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4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1013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692696"/>
            <a:ext cx="8229600" cy="864096"/>
          </a:xfrm>
        </p:spPr>
        <p:txBody>
          <a:bodyPr>
            <a:noAutofit/>
          </a:bodyPr>
          <a:lstStyle/>
          <a:p>
            <a:pPr algn="ctr"/>
            <a:r>
              <a:rPr lang="ru-RU" sz="3400" b="1" dirty="0" smtClean="0">
                <a:latin typeface="Times New Roman" pitchFamily="18" charset="0"/>
                <a:cs typeface="Times New Roman" pitchFamily="18" charset="0"/>
              </a:rPr>
              <a:t>Участие в Республиканских летних и зимних спортивных играх</a:t>
            </a:r>
            <a:endParaRPr lang="ru-RU" sz="3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4" descr="http://glazrayon.ru/upload/iblock/a92/DSC02392.JPG_Thumbnail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4077072"/>
            <a:ext cx="2976331" cy="2232248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  <p:pic>
        <p:nvPicPr>
          <p:cNvPr id="5" name="Picture 6" descr="http://glazrayon.ru/upload/iblock/f66/DSC01745.JPG_Thumbnail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232" y="1637840"/>
            <a:ext cx="2966616" cy="2224962"/>
          </a:xfrm>
          <a:prstGeom prst="roundRect">
            <a:avLst>
              <a:gd name="adj" fmla="val 277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  <p:pic>
        <p:nvPicPr>
          <p:cNvPr id="8194" name="Picture 2" descr="http://glazrayon.ru/upload/iblock/616/IMG_6579.JPG_Thumbnail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380" y="4149080"/>
            <a:ext cx="2880320" cy="21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ttp://glazrayon.ru/upload/iblock/885/IMG_6604.JPG_Thumbnail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796136" y="1634197"/>
            <a:ext cx="2976330" cy="2232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9" descr="\\Depo13\Обменка\1 Администрация\Отдел экономики\ФОТО спорт\сельские 2013\101MSDCF\DSC01712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479"/>
          <a:stretch/>
        </p:blipFill>
        <p:spPr bwMode="auto">
          <a:xfrm>
            <a:off x="3006892" y="2877917"/>
            <a:ext cx="3168352" cy="2055965"/>
          </a:xfrm>
          <a:prstGeom prst="roundRect">
            <a:avLst>
              <a:gd name="adj" fmla="val 123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06556769"/>
              </p:ext>
            </p:extLst>
          </p:nvPr>
        </p:nvGraphicFramePr>
        <p:xfrm>
          <a:off x="198580" y="116632"/>
          <a:ext cx="8784975" cy="100355"/>
        </p:xfrm>
        <a:graphic>
          <a:graphicData uri="http://schemas.openxmlformats.org/drawingml/2006/table">
            <a:tbl>
              <a:tblPr firstRow="1" firstCol="1" bandRow="1"/>
              <a:tblGrid>
                <a:gridCol w="8784975"/>
              </a:tblGrid>
              <a:tr h="3939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4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4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00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4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21542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692696"/>
            <a:ext cx="8229600" cy="57606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400" b="1" dirty="0" smtClean="0">
                <a:latin typeface="Times New Roman" pitchFamily="18" charset="0"/>
                <a:cs typeface="Times New Roman" pitchFamily="18" charset="0"/>
              </a:rPr>
              <a:t>Культура</a:t>
            </a:r>
            <a:endParaRPr lang="ru-RU" sz="3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1484784"/>
            <a:ext cx="8229600" cy="4541136"/>
          </a:xfrm>
        </p:spPr>
        <p:txBody>
          <a:bodyPr>
            <a:normAutofit/>
          </a:bodyPr>
          <a:lstStyle/>
          <a:p>
            <a:pPr marL="109728" indent="0" algn="ctr">
              <a:buNone/>
            </a:pPr>
            <a:r>
              <a:rPr lang="ru-RU" sz="1800" dirty="0">
                <a:solidFill>
                  <a:schemeClr val="accent6">
                    <a:lumMod val="75000"/>
                  </a:schemeClr>
                </a:solidFill>
                <a:latin typeface="Times New Roman"/>
                <a:ea typeface="Calibri"/>
              </a:rPr>
              <a:t>Всего учреждениями культуры п</a:t>
            </a:r>
            <a:r>
              <a:rPr lang="ru-RU" sz="1800" dirty="0">
                <a:solidFill>
                  <a:schemeClr val="accent6">
                    <a:lumMod val="75000"/>
                  </a:schemeClr>
                </a:solidFill>
                <a:latin typeface="Times New Roman"/>
                <a:ea typeface="Times New Roman"/>
              </a:rPr>
              <a:t>роведено массовых мероприятий по району </a:t>
            </a:r>
            <a:r>
              <a:rPr lang="ru-RU" sz="1800" dirty="0" smtClean="0">
                <a:solidFill>
                  <a:schemeClr val="accent6">
                    <a:lumMod val="75000"/>
                  </a:schemeClr>
                </a:solidFill>
                <a:latin typeface="Times New Roman"/>
                <a:ea typeface="Calibri"/>
              </a:rPr>
              <a:t>3540. </a:t>
            </a:r>
            <a:r>
              <a:rPr lang="ru-RU" sz="1800" dirty="0">
                <a:solidFill>
                  <a:schemeClr val="accent6">
                    <a:lumMod val="75000"/>
                  </a:schemeClr>
                </a:solidFill>
                <a:latin typeface="Times New Roman"/>
                <a:ea typeface="Calibri"/>
              </a:rPr>
              <a:t>Количество участников составило более 193 тысячи человек </a:t>
            </a:r>
            <a:endParaRPr lang="ru-RU" sz="18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4" name="Picture 5" descr="http://glazrayon.ru/upload/iblock/a0d/_DSC0029.JPG_Thumbnail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7" y="2564904"/>
            <a:ext cx="3045153" cy="2016224"/>
          </a:xfrm>
          <a:prstGeom prst="roundRect">
            <a:avLst>
              <a:gd name="adj" fmla="val 1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  <p:pic>
        <p:nvPicPr>
          <p:cNvPr id="7" name="Рисунок 6" descr="Изображение 017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0295" y="2564904"/>
            <a:ext cx="3024336" cy="2160240"/>
          </a:xfrm>
          <a:prstGeom prst="rect">
            <a:avLst/>
          </a:prstGeom>
          <a:noFill/>
          <a:ln w="9525" algn="in">
            <a:solidFill>
              <a:sysClr val="windowText" lastClr="000000">
                <a:lumMod val="0"/>
                <a:lumOff val="0"/>
              </a:sysClr>
            </a:solidFill>
            <a:miter lim="800000"/>
            <a:headEnd/>
            <a:tailEnd/>
          </a:ln>
          <a:effectLst/>
        </p:spPr>
      </p:pic>
      <p:pic>
        <p:nvPicPr>
          <p:cNvPr id="5" name="Picture 1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1942" y="4509120"/>
            <a:ext cx="3152502" cy="2016224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53249896"/>
              </p:ext>
            </p:extLst>
          </p:nvPr>
        </p:nvGraphicFramePr>
        <p:xfrm>
          <a:off x="165705" y="116632"/>
          <a:ext cx="8784975" cy="100355"/>
        </p:xfrm>
        <a:graphic>
          <a:graphicData uri="http://schemas.openxmlformats.org/drawingml/2006/table">
            <a:tbl>
              <a:tblPr firstRow="1" firstCol="1" bandRow="1"/>
              <a:tblGrid>
                <a:gridCol w="8784975"/>
              </a:tblGrid>
              <a:tr h="3939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4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4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00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4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19122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692696"/>
            <a:ext cx="8229600" cy="50405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400" b="1" dirty="0" smtClean="0">
                <a:latin typeface="Times New Roman" pitchFamily="18" charset="0"/>
                <a:cs typeface="Times New Roman" pitchFamily="18" charset="0"/>
              </a:rPr>
              <a:t>Культурно-познавательный туризм</a:t>
            </a:r>
            <a:endParaRPr lang="ru-RU" sz="3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484784"/>
            <a:ext cx="8229600" cy="4325112"/>
          </a:xfrm>
        </p:spPr>
        <p:txBody>
          <a:bodyPr/>
          <a:lstStyle/>
          <a:p>
            <a:pPr marL="109537" lvl="0" indent="0" algn="ctr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2DA2BF"/>
              </a:buClr>
              <a:buSzPct val="68000"/>
              <a:buNone/>
            </a:pPr>
            <a:r>
              <a:rPr lang="ru-RU" sz="18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Этнические экскурсионные маршруты: «По следам предков», «Дорога дружбы», «Живая вода», «В гости к северным удмуртам». Исторические маршруты: «</a:t>
            </a:r>
            <a:r>
              <a:rPr lang="ru-RU" sz="18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Почашевская</a:t>
            </a:r>
            <a:r>
              <a:rPr lang="ru-RU" sz="18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высота», «Государева дорога», «Открой завесу тайны».</a:t>
            </a:r>
          </a:p>
          <a:p>
            <a:pPr marL="109537" lvl="0" indent="0" algn="ctr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2DA2BF"/>
              </a:buClr>
              <a:buSzPct val="68000"/>
              <a:buNone/>
            </a:pPr>
            <a:r>
              <a:rPr lang="ru-RU" sz="18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Маршруты, посвященные историческим личностям: «Наши земляки». Маршруты духовно-нравственного направления: «Дорога, которую мы выбираем».</a:t>
            </a:r>
          </a:p>
          <a:p>
            <a:endParaRPr lang="ru-RU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320" y="3865098"/>
            <a:ext cx="2691757" cy="2018818"/>
          </a:xfrm>
          <a:prstGeom prst="roundRect">
            <a:avLst>
              <a:gd name="adj" fmla="val 1045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4" descr="http://glazrayon.ru/city/socs/kultura/podvedomstva/ikmk/ekskursii/1/ca777d85b051197a46554fbd106f757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3894407"/>
            <a:ext cx="2652678" cy="1989509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  <p:pic>
        <p:nvPicPr>
          <p:cNvPr id="6" name="Picture 12" descr="http://glazrayon.ru/city/socs/kultura/podvedomstva/ikmk/ekskursii/4/f8b436ba2b6847790b335391d414c23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1841" y="3907008"/>
            <a:ext cx="2699792" cy="2018818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64398673"/>
              </p:ext>
            </p:extLst>
          </p:nvPr>
        </p:nvGraphicFramePr>
        <p:xfrm>
          <a:off x="151952" y="116632"/>
          <a:ext cx="8784975" cy="100355"/>
        </p:xfrm>
        <a:graphic>
          <a:graphicData uri="http://schemas.openxmlformats.org/drawingml/2006/table">
            <a:tbl>
              <a:tblPr firstRow="1" firstCol="1" bandRow="1"/>
              <a:tblGrid>
                <a:gridCol w="8784975"/>
              </a:tblGrid>
              <a:tr h="3939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4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4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00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4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52526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Скругленный прямоугольник 31"/>
          <p:cNvSpPr/>
          <p:nvPr/>
        </p:nvSpPr>
        <p:spPr>
          <a:xfrm>
            <a:off x="3201079" y="2492896"/>
            <a:ext cx="5653042" cy="70690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690" y="3145896"/>
            <a:ext cx="1510471" cy="14437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548680"/>
            <a:ext cx="8229600" cy="57606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400" b="1" dirty="0" err="1" smtClean="0">
                <a:latin typeface="Times New Roman" pitchFamily="18" charset="0"/>
                <a:cs typeface="Times New Roman" pitchFamily="18" charset="0"/>
              </a:rPr>
              <a:t>Мегапроект</a:t>
            </a:r>
            <a:r>
              <a:rPr lang="ru-RU" sz="3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400" b="1" dirty="0" err="1" smtClean="0">
                <a:latin typeface="Times New Roman" pitchFamily="18" charset="0"/>
                <a:cs typeface="Times New Roman" pitchFamily="18" charset="0"/>
              </a:rPr>
              <a:t>ДондыДор</a:t>
            </a:r>
            <a:endParaRPr lang="ru-RU" sz="3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387749" y="1128259"/>
            <a:ext cx="8466372" cy="642942"/>
          </a:xfrm>
          <a:prstGeom prst="rect">
            <a:avLst/>
          </a:prstGeom>
          <a:solidFill>
            <a:srgbClr val="4F81BD">
              <a:lumMod val="50000"/>
              <a:alpha val="36000"/>
            </a:srgbClr>
          </a:solidFill>
          <a:ln w="38100">
            <a:solidFill>
              <a:sysClr val="window" lastClr="FFFFFF"/>
            </a:solidFill>
          </a:ln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Создание</a:t>
            </a: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31D24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культурно-туристического парка </a:t>
            </a:r>
            <a:r>
              <a:rPr kumimoji="0" lang="ru-RU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E31D24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ДондыДор</a:t>
            </a: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31D24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E31D24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Объект 2"/>
          <p:cNvSpPr>
            <a:spLocks noGrp="1"/>
          </p:cNvSpPr>
          <p:nvPr>
            <p:ph idx="1"/>
          </p:nvPr>
        </p:nvSpPr>
        <p:spPr>
          <a:xfrm>
            <a:off x="2596461" y="1771886"/>
            <a:ext cx="5701533" cy="805198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Сроки реализации – 2016-2018  гг.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Окупаемость  -  4,2 - 4,8 года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Формы реализации – новое строительство, реконструкция</a:t>
            </a:r>
            <a:endParaRPr kumimoji="0" lang="ru-RU" sz="1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8" name="Схема 7"/>
          <p:cNvGraphicFramePr/>
          <p:nvPr>
            <p:extLst>
              <p:ext uri="{D42A27DB-BD31-4B8C-83A1-F6EECF244321}">
                <p14:modId xmlns:p14="http://schemas.microsoft.com/office/powerpoint/2010/main" val="3399751745"/>
              </p:ext>
            </p:extLst>
          </p:nvPr>
        </p:nvGraphicFramePr>
        <p:xfrm>
          <a:off x="717245" y="2060847"/>
          <a:ext cx="2558611" cy="19593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-18690" y="3384464"/>
            <a:ext cx="14287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Иные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источники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E31D24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30 000 тыс. рублей</a:t>
            </a: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16" y="4401196"/>
            <a:ext cx="1454670" cy="13903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6171" y="5038115"/>
            <a:ext cx="1470241" cy="14052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4607" y="4817403"/>
            <a:ext cx="1512943" cy="1446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3314" y="4242283"/>
            <a:ext cx="1518455" cy="1451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3179436"/>
            <a:ext cx="1501873" cy="1435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Прямоугольник 15"/>
          <p:cNvSpPr/>
          <p:nvPr/>
        </p:nvSpPr>
        <p:spPr>
          <a:xfrm>
            <a:off x="197418" y="4733072"/>
            <a:ext cx="155614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Федеральный </a:t>
            </a:r>
            <a:endParaRPr lang="ru-RU" sz="1200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бюджет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ru-RU" sz="1200" b="1" dirty="0">
                <a:solidFill>
                  <a:srgbClr val="E31D24"/>
                </a:solidFill>
                <a:latin typeface="Times New Roman" pitchFamily="18" charset="0"/>
                <a:cs typeface="Times New Roman" pitchFamily="18" charset="0"/>
              </a:rPr>
              <a:t>2 </a:t>
            </a:r>
            <a:r>
              <a:rPr lang="ru-RU" sz="1200" b="1" dirty="0" smtClean="0">
                <a:solidFill>
                  <a:srgbClr val="E31D24"/>
                </a:solidFill>
                <a:latin typeface="Times New Roman" pitchFamily="18" charset="0"/>
                <a:cs typeface="Times New Roman" pitchFamily="18" charset="0"/>
              </a:rPr>
              <a:t>400 тыс. руб.</a:t>
            </a:r>
            <a:endParaRPr lang="ru-RU" sz="1200" b="1" dirty="0">
              <a:solidFill>
                <a:srgbClr val="E31D24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1246171" y="5247884"/>
            <a:ext cx="158417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20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Бюджет</a:t>
            </a:r>
            <a:br>
              <a:rPr lang="ru-RU" sz="120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20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Удмуртской Республики</a:t>
            </a:r>
          </a:p>
          <a:p>
            <a:pPr lvl="0" algn="ctr"/>
            <a:r>
              <a:rPr lang="ru-RU" sz="1200" b="1" dirty="0" smtClean="0">
                <a:solidFill>
                  <a:srgbClr val="E31D24"/>
                </a:solidFill>
                <a:latin typeface="Times New Roman" pitchFamily="18" charset="0"/>
                <a:cs typeface="Times New Roman" pitchFamily="18" charset="0"/>
              </a:rPr>
              <a:t>170 тыс. руб.</a:t>
            </a:r>
            <a:endParaRPr lang="ru-RU" sz="1200" b="1" dirty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456439" y="5034916"/>
            <a:ext cx="150111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Бюджет</a:t>
            </a:r>
            <a:b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</a:b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МО «</a:t>
            </a:r>
            <a:r>
              <a:rPr kumimoji="0" lang="ru-RU" sz="14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Глазовский</a:t>
            </a:r>
            <a:endParaRPr kumimoji="0" lang="ru-RU" sz="14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Район»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E31D24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50 тыс. руб.</a:t>
            </a:r>
            <a:endParaRPr kumimoji="0" lang="ru-RU" sz="14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598507" y="4475218"/>
            <a:ext cx="15716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Вклад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граждан, ИП,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юридических лиц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E31D24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1 550 тыс. руб.</a:t>
            </a:r>
            <a:endParaRPr kumimoji="0" lang="ru-RU" sz="12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125686" y="3476796"/>
            <a:ext cx="15001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ГБФ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«Тольятти»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E31D24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2 099,6 тыс. руб.</a:t>
            </a:r>
            <a:endParaRPr kumimoji="0" lang="ru-RU" sz="12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Стрелка вниз 20"/>
          <p:cNvSpPr/>
          <p:nvPr/>
        </p:nvSpPr>
        <p:spPr>
          <a:xfrm rot="12734126">
            <a:off x="1305349" y="4040445"/>
            <a:ext cx="391955" cy="547546"/>
          </a:xfrm>
          <a:prstGeom prst="downArrow">
            <a:avLst/>
          </a:prstGeom>
          <a:solidFill>
            <a:sysClr val="window" lastClr="FFFFFF">
              <a:alpha val="72000"/>
            </a:sysClr>
          </a:solidFill>
          <a:ln w="28575">
            <a:solidFill>
              <a:srgbClr val="E31D24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Стрелка вниз 21"/>
          <p:cNvSpPr/>
          <p:nvPr/>
        </p:nvSpPr>
        <p:spPr>
          <a:xfrm rot="10800000">
            <a:off x="1834159" y="4215460"/>
            <a:ext cx="391955" cy="819455"/>
          </a:xfrm>
          <a:prstGeom prst="downArrow">
            <a:avLst/>
          </a:prstGeom>
          <a:solidFill>
            <a:sysClr val="window" lastClr="FFFFFF">
              <a:alpha val="72000"/>
            </a:sysClr>
          </a:solidFill>
          <a:ln w="28575">
            <a:solidFill>
              <a:srgbClr val="E31D24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Стрелка вниз 22"/>
          <p:cNvSpPr/>
          <p:nvPr/>
        </p:nvSpPr>
        <p:spPr>
          <a:xfrm rot="6116458">
            <a:off x="3496443" y="3270096"/>
            <a:ext cx="391955" cy="907243"/>
          </a:xfrm>
          <a:prstGeom prst="downArrow">
            <a:avLst/>
          </a:prstGeom>
          <a:solidFill>
            <a:sysClr val="window" lastClr="FFFFFF">
              <a:alpha val="72000"/>
            </a:sysClr>
          </a:solidFill>
          <a:ln w="28575">
            <a:solidFill>
              <a:srgbClr val="E31D24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Стрелка вниз 23"/>
          <p:cNvSpPr/>
          <p:nvPr/>
        </p:nvSpPr>
        <p:spPr>
          <a:xfrm rot="7703046">
            <a:off x="3194068" y="3702395"/>
            <a:ext cx="391955" cy="1026131"/>
          </a:xfrm>
          <a:prstGeom prst="downArrow">
            <a:avLst/>
          </a:prstGeom>
          <a:solidFill>
            <a:sysClr val="window" lastClr="FFFFFF">
              <a:alpha val="72000"/>
            </a:sysClr>
          </a:solidFill>
          <a:ln w="28575">
            <a:solidFill>
              <a:srgbClr val="E31D24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Стрелка вниз 24"/>
          <p:cNvSpPr/>
          <p:nvPr/>
        </p:nvSpPr>
        <p:spPr>
          <a:xfrm rot="8985013">
            <a:off x="2596176" y="4046784"/>
            <a:ext cx="391955" cy="858020"/>
          </a:xfrm>
          <a:prstGeom prst="downArrow">
            <a:avLst>
              <a:gd name="adj1" fmla="val 47642"/>
              <a:gd name="adj2" fmla="val 50000"/>
            </a:avLst>
          </a:prstGeom>
          <a:solidFill>
            <a:sysClr val="window" lastClr="FFFFFF">
              <a:alpha val="72000"/>
            </a:sysClr>
          </a:solidFill>
          <a:ln w="28575">
            <a:solidFill>
              <a:srgbClr val="E31D24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6" name="Picture 8" descr="89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7886" y="4138915"/>
            <a:ext cx="1152975" cy="1167300"/>
          </a:xfrm>
          <a:prstGeom prst="ellipse">
            <a:avLst/>
          </a:prstGeom>
          <a:ln w="63500" cap="rnd">
            <a:solidFill>
              <a:srgbClr val="E31D24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5" descr="blinu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4892565"/>
            <a:ext cx="1738090" cy="1584523"/>
          </a:xfrm>
          <a:prstGeom prst="ellipse">
            <a:avLst/>
          </a:prstGeom>
          <a:ln w="63500" cap="rnd">
            <a:solidFill>
              <a:srgbClr val="E31D24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3" descr="D:\Пользовательская\Рабочий стол\Дондыдорище\картинки\02_sejatel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876256" y="3417196"/>
            <a:ext cx="1440160" cy="1291454"/>
          </a:xfrm>
          <a:prstGeom prst="ellipse">
            <a:avLst/>
          </a:prstGeom>
          <a:ln w="63500" cap="rnd">
            <a:solidFill>
              <a:srgbClr val="E31D24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9" name="TextBox 28"/>
          <p:cNvSpPr txBox="1"/>
          <p:nvPr/>
        </p:nvSpPr>
        <p:spPr>
          <a:xfrm>
            <a:off x="3312435" y="2499565"/>
            <a:ext cx="55062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E31D24"/>
                </a:solidFill>
                <a:effectLst/>
                <a:uLnTx/>
                <a:uFillTx/>
              </a:rPr>
              <a:t>Цель реализации инвестиционного проекта</a:t>
            </a:r>
            <a:r>
              <a:rPr kumimoji="0" lang="ru-RU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E31D24"/>
                </a:solidFill>
                <a:effectLst/>
                <a:uLnTx/>
                <a:uFillTx/>
              </a:rPr>
              <a:t> – </a:t>
            </a:r>
            <a:r>
              <a:rPr kumimoji="0" lang="ru-RU" sz="12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создание благоприятных условий  для формирования конкурентоспособной туристической отрасли  на территории  Северной  Удмуртии</a:t>
            </a:r>
            <a:endParaRPr kumimoji="0" lang="ru-RU" sz="1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aphicFrame>
        <p:nvGraphicFramePr>
          <p:cNvPr id="33" name="Таблица 3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81167374"/>
              </p:ext>
            </p:extLst>
          </p:nvPr>
        </p:nvGraphicFramePr>
        <p:xfrm>
          <a:off x="197418" y="116632"/>
          <a:ext cx="8784975" cy="100355"/>
        </p:xfrm>
        <a:graphic>
          <a:graphicData uri="http://schemas.openxmlformats.org/drawingml/2006/table">
            <a:tbl>
              <a:tblPr firstRow="1" firstCol="1" bandRow="1"/>
              <a:tblGrid>
                <a:gridCol w="8784975"/>
              </a:tblGrid>
              <a:tr h="3939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4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4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00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4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81150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692696"/>
            <a:ext cx="8229600" cy="504056"/>
          </a:xfrm>
        </p:spPr>
        <p:txBody>
          <a:bodyPr>
            <a:noAutofit/>
          </a:bodyPr>
          <a:lstStyle/>
          <a:p>
            <a:pPr algn="ctr"/>
            <a:r>
              <a:rPr lang="ru-RU" sz="3400" b="1" dirty="0" smtClean="0">
                <a:latin typeface="Times New Roman" pitchFamily="18" charset="0"/>
                <a:cs typeface="Times New Roman" pitchFamily="18" charset="0"/>
              </a:rPr>
              <a:t>Молодежная политика</a:t>
            </a:r>
            <a:endParaRPr lang="ru-RU" sz="3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5" descr="\\fs\Обменка\1 Администрация\Отдел экономики\Для всех\Итоги за 1 полугодие 2016 года\ynxL1X4Nrj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340768"/>
            <a:ext cx="2970942" cy="1979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\\fs\Обменка\1 Администрация\Отдел экономики\Для всех\Итоги за 1 полугодие 2016 года\_HhHrH4sKb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2996952"/>
            <a:ext cx="3041726" cy="2027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\\fs\Обменка\1 Администрация\Отдел экономики\Для всех\Итоги за 1 полугодие 2016 года\F0bAJjSRCS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4437112"/>
            <a:ext cx="3024336" cy="2268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\\fs\Обменка\1 Администрация\Отдел экономики\Для всех\Итоги за 1 полугодие 2016 года\OBparuEICVA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1340768"/>
            <a:ext cx="1965886" cy="2969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42008490"/>
              </p:ext>
            </p:extLst>
          </p:nvPr>
        </p:nvGraphicFramePr>
        <p:xfrm>
          <a:off x="179512" y="116632"/>
          <a:ext cx="8784975" cy="100355"/>
        </p:xfrm>
        <a:graphic>
          <a:graphicData uri="http://schemas.openxmlformats.org/drawingml/2006/table">
            <a:tbl>
              <a:tblPr firstRow="1" firstCol="1" bandRow="1"/>
              <a:tblGrid>
                <a:gridCol w="8784975"/>
              </a:tblGrid>
              <a:tr h="3939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4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4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00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4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17113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2420888"/>
            <a:ext cx="8229600" cy="1066800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Спасибо за внимание!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17378263"/>
              </p:ext>
            </p:extLst>
          </p:nvPr>
        </p:nvGraphicFramePr>
        <p:xfrm>
          <a:off x="179512" y="116632"/>
          <a:ext cx="8784975" cy="100355"/>
        </p:xfrm>
        <a:graphic>
          <a:graphicData uri="http://schemas.openxmlformats.org/drawingml/2006/table">
            <a:tbl>
              <a:tblPr firstRow="1" firstCol="1" bandRow="1"/>
              <a:tblGrid>
                <a:gridCol w="8784975"/>
              </a:tblGrid>
              <a:tr h="3939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4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4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00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4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70276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548680"/>
            <a:ext cx="8229600" cy="1066800"/>
          </a:xfrm>
        </p:spPr>
        <p:txBody>
          <a:bodyPr>
            <a:normAutofit/>
          </a:bodyPr>
          <a:lstStyle/>
          <a:p>
            <a:pPr algn="ctr"/>
            <a:r>
              <a:rPr lang="ru-RU" sz="3400" b="1" dirty="0" smtClean="0">
                <a:latin typeface="Times New Roman" pitchFamily="18" charset="0"/>
                <a:cs typeface="Times New Roman" pitchFamily="18" charset="0"/>
              </a:rPr>
              <a:t>Динамика уровня безработицы</a:t>
            </a:r>
            <a:endParaRPr lang="ru-RU" sz="3400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68339310"/>
              </p:ext>
            </p:extLst>
          </p:nvPr>
        </p:nvGraphicFramePr>
        <p:xfrm>
          <a:off x="395536" y="1700808"/>
          <a:ext cx="8229600" cy="43243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8791575" cy="109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46615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620688"/>
            <a:ext cx="8229600" cy="648072"/>
          </a:xfrm>
        </p:spPr>
        <p:txBody>
          <a:bodyPr>
            <a:normAutofit/>
          </a:bodyPr>
          <a:lstStyle/>
          <a:p>
            <a:pPr algn="ctr"/>
            <a:r>
              <a:rPr lang="ru-RU" sz="3400" b="1" dirty="0" smtClean="0">
                <a:latin typeface="Times New Roman" pitchFamily="18" charset="0"/>
                <a:cs typeface="Times New Roman" pitchFamily="18" charset="0"/>
              </a:rPr>
              <a:t>Структура занятости, %</a:t>
            </a:r>
            <a:endParaRPr lang="ru-RU" sz="3400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29726554"/>
              </p:ext>
            </p:extLst>
          </p:nvPr>
        </p:nvGraphicFramePr>
        <p:xfrm>
          <a:off x="467544" y="1340768"/>
          <a:ext cx="8424936" cy="48245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12" y="116632"/>
            <a:ext cx="8791575" cy="109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15109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620688"/>
            <a:ext cx="8712968" cy="1066800"/>
          </a:xfrm>
        </p:spPr>
        <p:txBody>
          <a:bodyPr>
            <a:noAutofit/>
          </a:bodyPr>
          <a:lstStyle/>
          <a:p>
            <a:pPr algn="ctr"/>
            <a:r>
              <a:rPr lang="ru-RU" sz="3400" b="1" dirty="0" smtClean="0">
                <a:latin typeface="Times New Roman" pitchFamily="18" charset="0"/>
                <a:cs typeface="Times New Roman" pitchFamily="18" charset="0"/>
              </a:rPr>
              <a:t>Динамика средней заработной платы по крупным и средним предприятиям района</a:t>
            </a:r>
            <a:endParaRPr lang="ru-RU" sz="3400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34642939"/>
              </p:ext>
            </p:extLst>
          </p:nvPr>
        </p:nvGraphicFramePr>
        <p:xfrm>
          <a:off x="395536" y="1988840"/>
          <a:ext cx="8640960" cy="45849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2436038"/>
              </p:ext>
            </p:extLst>
          </p:nvPr>
        </p:nvGraphicFramePr>
        <p:xfrm>
          <a:off x="179512" y="188640"/>
          <a:ext cx="8784975" cy="100355"/>
        </p:xfrm>
        <a:graphic>
          <a:graphicData uri="http://schemas.openxmlformats.org/drawingml/2006/table">
            <a:tbl>
              <a:tblPr firstRow="1" firstCol="1" bandRow="1"/>
              <a:tblGrid>
                <a:gridCol w="8784975"/>
              </a:tblGrid>
              <a:tr h="3939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4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4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00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4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70903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692696"/>
            <a:ext cx="8568952" cy="1066800"/>
          </a:xfrm>
        </p:spPr>
        <p:txBody>
          <a:bodyPr>
            <a:noAutofit/>
          </a:bodyPr>
          <a:lstStyle/>
          <a:p>
            <a:pPr algn="ctr"/>
            <a:r>
              <a:rPr lang="ru-RU" sz="3400" b="1" dirty="0" smtClean="0">
                <a:latin typeface="Times New Roman" pitchFamily="18" charset="0"/>
                <a:cs typeface="Times New Roman" pitchFamily="18" charset="0"/>
              </a:rPr>
              <a:t>Исполнение консолидированного бюджета</a:t>
            </a:r>
            <a:endParaRPr lang="ru-RU" sz="3400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74838734"/>
              </p:ext>
            </p:extLst>
          </p:nvPr>
        </p:nvGraphicFramePr>
        <p:xfrm>
          <a:off x="323528" y="1739386"/>
          <a:ext cx="8373616" cy="43243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8791575" cy="109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 descr="http://aproekt.ucoz.net/12/man-with-board-0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2445" y="1844824"/>
            <a:ext cx="3375358" cy="3375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6350976" y="2420887"/>
            <a:ext cx="162615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32,5 </a:t>
            </a:r>
            <a:r>
              <a:rPr lang="ru-RU" b="1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тыс.руб</a:t>
            </a:r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., </a:t>
            </a:r>
          </a:p>
          <a:p>
            <a:pPr algn="ctr"/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 том числе  </a:t>
            </a:r>
            <a:endParaRPr lang="ru-RU" b="1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136975" y="1556792"/>
            <a:ext cx="20541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 одного жителя</a:t>
            </a:r>
            <a:endParaRPr lang="ru-RU" b="1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350976" y="3229160"/>
            <a:ext cx="151035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6,3 </a:t>
            </a:r>
            <a:r>
              <a:rPr lang="ru-RU" b="1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тыс.руб</a:t>
            </a:r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algn="ctr"/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собственные</a:t>
            </a:r>
            <a:endParaRPr lang="ru-RU" b="1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1334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620688"/>
            <a:ext cx="8229600" cy="1066800"/>
          </a:xfrm>
        </p:spPr>
        <p:txBody>
          <a:bodyPr>
            <a:normAutofit/>
          </a:bodyPr>
          <a:lstStyle/>
          <a:p>
            <a:pPr algn="ctr"/>
            <a:r>
              <a:rPr lang="ru-RU" sz="3400" b="1" dirty="0" smtClean="0">
                <a:latin typeface="Times New Roman" pitchFamily="18" charset="0"/>
                <a:cs typeface="Times New Roman" pitchFamily="18" charset="0"/>
              </a:rPr>
              <a:t>Динамика собственных доходов</a:t>
            </a:r>
            <a:endParaRPr lang="ru-RU" sz="3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8791575" cy="109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87322698"/>
              </p:ext>
            </p:extLst>
          </p:nvPr>
        </p:nvGraphicFramePr>
        <p:xfrm>
          <a:off x="467544" y="1628800"/>
          <a:ext cx="8229600" cy="43243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616555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692696"/>
            <a:ext cx="8229600" cy="1066800"/>
          </a:xfrm>
        </p:spPr>
        <p:txBody>
          <a:bodyPr>
            <a:noAutofit/>
          </a:bodyPr>
          <a:lstStyle/>
          <a:p>
            <a:pPr algn="ctr"/>
            <a:r>
              <a:rPr lang="ru-RU" sz="3400" b="1" dirty="0" smtClean="0">
                <a:latin typeface="Times New Roman" pitchFamily="18" charset="0"/>
                <a:cs typeface="Times New Roman" pitchFamily="18" charset="0"/>
              </a:rPr>
              <a:t>Приоритетные инвестиционные проекты МО «</a:t>
            </a:r>
            <a:r>
              <a:rPr lang="ru-RU" sz="3400" b="1" dirty="0" err="1" smtClean="0">
                <a:latin typeface="Times New Roman" pitchFamily="18" charset="0"/>
                <a:cs typeface="Times New Roman" pitchFamily="18" charset="0"/>
              </a:rPr>
              <a:t>Глазовский</a:t>
            </a:r>
            <a:r>
              <a:rPr lang="ru-RU" sz="3400" b="1" dirty="0" smtClean="0">
                <a:latin typeface="Times New Roman" pitchFamily="18" charset="0"/>
                <a:cs typeface="Times New Roman" pitchFamily="18" charset="0"/>
              </a:rPr>
              <a:t> район» в Удмуртской Республике</a:t>
            </a:r>
            <a:endParaRPr lang="ru-RU" sz="3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988840"/>
            <a:ext cx="8229600" cy="4585696"/>
          </a:xfrm>
        </p:spPr>
        <p:txBody>
          <a:bodyPr>
            <a:normAutofit/>
          </a:bodyPr>
          <a:lstStyle/>
          <a:p>
            <a:r>
              <a:rPr lang="ru-RU" sz="1800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Расширение </a:t>
            </a:r>
            <a:r>
              <a:rPr lang="ru-RU" sz="18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производственных мощностей ООО «Удмуртская птицефабрика», в части строительства 6-ти корпусов для выращивания ремонтного молодняка за пределами территории ООО «Удмуртская птицефабрика» (д. </a:t>
            </a:r>
            <a:r>
              <a:rPr lang="ru-RU" sz="18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Кочишево</a:t>
            </a:r>
            <a:r>
              <a:rPr lang="ru-RU" sz="1800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);</a:t>
            </a:r>
          </a:p>
          <a:p>
            <a:pPr marL="109728" indent="0">
              <a:buNone/>
            </a:pPr>
            <a:endParaRPr lang="ru-RU" sz="1800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800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Туристический </a:t>
            </a:r>
            <a:r>
              <a:rPr lang="ru-RU" sz="18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Мегапроект</a:t>
            </a:r>
            <a:r>
              <a:rPr lang="ru-RU" sz="18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Центра культы и туризма «</a:t>
            </a:r>
            <a:r>
              <a:rPr lang="ru-RU" sz="18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Глазовская</a:t>
            </a:r>
            <a:r>
              <a:rPr lang="ru-RU" sz="18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земля - Земля </a:t>
            </a:r>
            <a:r>
              <a:rPr lang="ru-RU" sz="18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Донды</a:t>
            </a:r>
            <a:r>
              <a:rPr lang="ru-RU" sz="18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» (д. Адам</a:t>
            </a:r>
            <a:r>
              <a:rPr lang="ru-RU" sz="1800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);</a:t>
            </a:r>
          </a:p>
          <a:p>
            <a:pPr marL="109728" indent="0">
              <a:buNone/>
            </a:pPr>
            <a:endParaRPr lang="ru-RU" sz="1800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800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Развитие </a:t>
            </a:r>
            <a:r>
              <a:rPr lang="ru-RU" sz="18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лесопромышленного комплекса на территории Удмуртской Республики (д. </a:t>
            </a:r>
            <a:r>
              <a:rPr lang="ru-RU" sz="18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Полынга</a:t>
            </a:r>
            <a:r>
              <a:rPr lang="ru-RU" sz="1800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); </a:t>
            </a:r>
          </a:p>
          <a:p>
            <a:endParaRPr lang="ru-RU" sz="1800" dirty="0" smtClean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800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Инвестиционный </a:t>
            </a:r>
            <a:r>
              <a:rPr lang="ru-RU" sz="18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проект ООО "ЭКОСЕРВИС" по развитию полигона по утилизации твердых бытовых отходов на 2015-2020 годы в муниципальном образовании «</a:t>
            </a:r>
            <a:r>
              <a:rPr lang="ru-RU" sz="18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Глазовский</a:t>
            </a:r>
            <a:r>
              <a:rPr lang="ru-RU" sz="18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район» Удмуртской Республики в 2 км на юго-восток от с. Октябрьский и в 2 км на восток от д. </a:t>
            </a:r>
            <a:r>
              <a:rPr lang="ru-RU" sz="1800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Якшино</a:t>
            </a:r>
            <a:r>
              <a:rPr lang="ru-RU" sz="1800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1800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1800" dirty="0">
              <a:latin typeface="Times New Roman" pitchFamily="18" charset="0"/>
              <a:cs typeface="Times New Roman" pitchFamily="18" charset="0"/>
            </a:endParaRPr>
          </a:p>
          <a:p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8791575" cy="109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16514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Городская">
  <a:themeElements>
    <a:clrScheme name="Ясность">
      <a:dk1>
        <a:srgbClr val="292934"/>
      </a:dk1>
      <a:lt1>
        <a:srgbClr val="FFFFFF"/>
      </a:lt1>
      <a:dk2>
        <a:srgbClr val="D2533C"/>
      </a:dk2>
      <a:lt2>
        <a:srgbClr val="F3F2DC"/>
      </a:lt2>
      <a:accent1>
        <a:srgbClr val="93A299"/>
      </a:accent1>
      <a:accent2>
        <a:srgbClr val="AD8F67"/>
      </a:accent2>
      <a:accent3>
        <a:srgbClr val="726056"/>
      </a:accent3>
      <a:accent4>
        <a:srgbClr val="4C5A6A"/>
      </a:accent4>
      <a:accent5>
        <a:srgbClr val="808DA0"/>
      </a:accent5>
      <a:accent6>
        <a:srgbClr val="79463D"/>
      </a:accent6>
      <a:hlink>
        <a:srgbClr val="0000FF"/>
      </a:hlink>
      <a:folHlink>
        <a:srgbClr val="800080"/>
      </a:folHlink>
    </a:clrScheme>
    <a:fontScheme name="Городская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Городская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Urban</Template>
  <TotalTime>860</TotalTime>
  <Words>832</Words>
  <Application>Microsoft Office PowerPoint</Application>
  <PresentationFormat>Экран (4:3)</PresentationFormat>
  <Paragraphs>282</Paragraphs>
  <Slides>39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39</vt:i4>
      </vt:variant>
    </vt:vector>
  </HeadingPairs>
  <TitlesOfParts>
    <vt:vector size="40" baseType="lpstr">
      <vt:lpstr>Городская</vt:lpstr>
      <vt:lpstr>    Социально-экономическое развитие муниципального образования  «Глазовский район» </vt:lpstr>
      <vt:lpstr>Демографические показатели</vt:lpstr>
      <vt:lpstr>Соотношение рождаемости и смертности</vt:lpstr>
      <vt:lpstr>Динамика уровня безработицы</vt:lpstr>
      <vt:lpstr>Структура занятости, %</vt:lpstr>
      <vt:lpstr>Динамика средней заработной платы по крупным и средним предприятиям района</vt:lpstr>
      <vt:lpstr>Исполнение консолидированного бюджета</vt:lpstr>
      <vt:lpstr>Динамика собственных доходов</vt:lpstr>
      <vt:lpstr>Приоритетные инвестиционные проекты МО «Глазовский район» в Удмуртской Республике</vt:lpstr>
      <vt:lpstr>Муниципальный контроль</vt:lpstr>
      <vt:lpstr>Сельское хозяйство</vt:lpstr>
      <vt:lpstr>Цена реализации молока, руб/кг</vt:lpstr>
      <vt:lpstr>Себестоимость производства молока, руб/кг </vt:lpstr>
      <vt:lpstr>Государственная поддержка сельского хозяйства, млн. рублей</vt:lpstr>
      <vt:lpstr>Рентабельность производства сельхозпродукции и услуг, %</vt:lpstr>
      <vt:lpstr>Среднемесячная заработная плата в отрасли сельского хозяйства, руб.</vt:lpstr>
      <vt:lpstr>Производительность труда,  тыс.рублей на 1 человека</vt:lpstr>
      <vt:lpstr>Производство молока в сельхозпредприятиях, тыс. тонн</vt:lpstr>
      <vt:lpstr>Надой молока на 1 фуражную корову, кг/год</vt:lpstr>
      <vt:lpstr>Доля реализации молока в предприятия переработки в 2016 году, %</vt:lpstr>
      <vt:lpstr>Приобретение техники в 2016 году</vt:lpstr>
      <vt:lpstr>Строительство животноводческих помещений в 2016 году</vt:lpstr>
      <vt:lpstr>Объекты теплоснабжения</vt:lpstr>
      <vt:lpstr>Техническое перевооружение котельных</vt:lpstr>
      <vt:lpstr>Объекты водоснабжения и водоотведения</vt:lpstr>
      <vt:lpstr>Жилищное строительство, тыс. кв. м.</vt:lpstr>
      <vt:lpstr>Жилищная политика</vt:lpstr>
      <vt:lpstr>Объекты социальной сферы</vt:lpstr>
      <vt:lpstr>Газификация</vt:lpstr>
      <vt:lpstr>Дорожное хозяйство</vt:lpstr>
      <vt:lpstr>Образование</vt:lpstr>
      <vt:lpstr>Здравоохранение</vt:lpstr>
      <vt:lpstr>Физическая культура и спорт</vt:lpstr>
      <vt:lpstr>Участие в Республиканских летних и зимних спортивных играх</vt:lpstr>
      <vt:lpstr>Культура</vt:lpstr>
      <vt:lpstr>Культурно-познавательный туризм</vt:lpstr>
      <vt:lpstr>Мегапроект ДондыДор</vt:lpstr>
      <vt:lpstr>Молодежная политика</vt:lpstr>
      <vt:lpstr>Спасибо за внимание!</vt:lpstr>
    </vt:vector>
  </TitlesOfParts>
  <Company>Райфо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Любовь Николаевна</dc:creator>
  <cp:lastModifiedBy>Поскребышева</cp:lastModifiedBy>
  <cp:revision>100</cp:revision>
  <cp:lastPrinted>2017-02-17T11:35:03Z</cp:lastPrinted>
  <dcterms:created xsi:type="dcterms:W3CDTF">2017-02-16T06:22:36Z</dcterms:created>
  <dcterms:modified xsi:type="dcterms:W3CDTF">2017-02-21T09:30:55Z</dcterms:modified>
</cp:coreProperties>
</file>