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8" r:id="rId2"/>
    <p:sldId id="412" r:id="rId3"/>
    <p:sldId id="540" r:id="rId4"/>
    <p:sldId id="541" r:id="rId5"/>
    <p:sldId id="543" r:id="rId6"/>
    <p:sldId id="544" r:id="rId7"/>
    <p:sldId id="548" r:id="rId8"/>
    <p:sldId id="549" r:id="rId9"/>
    <p:sldId id="546" r:id="rId10"/>
    <p:sldId id="542" r:id="rId11"/>
    <p:sldId id="550" r:id="rId12"/>
    <p:sldId id="551" r:id="rId13"/>
    <p:sldId id="552" r:id="rId14"/>
    <p:sldId id="553" r:id="rId15"/>
    <p:sldId id="555" r:id="rId16"/>
    <p:sldId id="560" r:id="rId17"/>
    <p:sldId id="559" r:id="rId18"/>
    <p:sldId id="562" r:id="rId19"/>
    <p:sldId id="564" r:id="rId20"/>
    <p:sldId id="556" r:id="rId21"/>
    <p:sldId id="557" r:id="rId22"/>
    <p:sldId id="561" r:id="rId23"/>
    <p:sldId id="415" r:id="rId24"/>
    <p:sldId id="563" r:id="rId25"/>
    <p:sldId id="381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089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88C7A4B-C1BB-4180-A288-79D6D540C68B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86B838C-1B9B-451D-9271-8C7E092CEF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6F666F-CCD3-451A-8BDC-2E2C5771E9C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E22512-A837-4684-834E-42E9F153077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FE2B5-33DB-4B49-B63A-3B3DC0725A01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A80DC-AF16-4C50-8094-9587EA10A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788EB-B55B-4663-A075-63DF538B896B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8080-D36E-4793-8FB5-82F18A093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280F1-431D-488D-BA50-37CF86D4ED5B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4805C-F117-4BE9-8DA8-ACD376DB3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F010D-F89D-4847-98D8-403F5E7FC99D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8C08E-9BCD-4E88-A4E8-4B297AD5C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81653-1E02-4AEB-820F-7ECEBB273D65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16FF5-3151-4889-A1C9-37D1053E1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D91F6-8F50-41C3-ADE9-982C7B941005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70153-4241-46BB-92AA-32C654395F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52EAD-1EB4-4392-A85D-62BA10D374C3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EB8BF-E2ED-4BF8-853F-D3A7A7DEE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67801-6BE3-4F44-A124-9FA051CDF53A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E698F-6587-4531-A7BA-CE4D22BBE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7CD0E-64B1-48EC-B832-B63F6E85573F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A6C20-F428-43AD-93D7-8D16D1E9A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1251-3906-45D0-B057-E0545D9CB70F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E87F9-ABD3-490C-8E19-C9419157C9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8CE83-F150-4417-8BF5-B2E6B245E7F6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3A678-E7DB-45E4-B7CE-6B94A9B90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37C0FE-B528-4881-A533-818263A7237A}" type="datetimeFigureOut">
              <a:rPr lang="ru-RU"/>
              <a:pPr>
                <a:defRPr/>
              </a:pPr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17E1F3-9CBE-4A8D-8939-93A6DF50C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0" y="2551113"/>
            <a:ext cx="91440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latin typeface="Times New Roman" pitchFamily="18" charset="0"/>
                <a:cs typeface="Times New Roman" pitchFamily="18" charset="0"/>
              </a:rPr>
              <a:t>Итоги работы системы образования                в 2016 году</a:t>
            </a:r>
          </a:p>
        </p:txBody>
      </p:sp>
      <p:pic>
        <p:nvPicPr>
          <p:cNvPr id="14338" name="Picture 2" descr="C:\Documents and Settings\user\Рабочий стол\ФГОС\гербГлазрайона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0963" y="285750"/>
            <a:ext cx="13620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449513" y="5143500"/>
            <a:ext cx="4244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Русских Татьяна Петровна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Начальник Управления образования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Администрации МО «Глазовский район»</a:t>
            </a:r>
          </a:p>
        </p:txBody>
      </p:sp>
      <p:pic>
        <p:nvPicPr>
          <p:cNvPr id="14340" name="Picture 2" descr="D:\Логотип УО\123_проб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25" y="71438"/>
            <a:ext cx="1214438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200"/>
          </a:xfrm>
        </p:spPr>
        <p:txBody>
          <a:bodyPr>
            <a:spAutoFit/>
          </a:bodyPr>
          <a:lstStyle/>
          <a:p>
            <a:r>
              <a:rPr lang="ru-RU" sz="3200" b="1" smtClean="0"/>
              <a:t>Реконструкция спортивных залов </a:t>
            </a:r>
          </a:p>
        </p:txBody>
      </p:sp>
      <p:pic>
        <p:nvPicPr>
          <p:cNvPr id="25602" name="Picture 1" descr="C:\Documents and Settings\Администратор\Мои документы\Загрузки\Новая папка\Спортзал МОУ Куреговская СОШ\23.06.16 фото спортзал\DSCN17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785813"/>
            <a:ext cx="4475162" cy="3357562"/>
          </a:xfrm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000375"/>
            <a:ext cx="48577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143375" y="1357313"/>
            <a:ext cx="5000625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latin typeface="+mj-lt"/>
                <a:ea typeface="+mj-ea"/>
                <a:cs typeface="+mj-cs"/>
              </a:rPr>
              <a:t>Спортивный зал МОУ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latin typeface="+mj-lt"/>
                <a:ea typeface="+mj-ea"/>
                <a:cs typeface="+mj-cs"/>
              </a:rPr>
              <a:t>«</a:t>
            </a:r>
            <a:r>
              <a:rPr lang="ru-RU" sz="3200" dirty="0" err="1">
                <a:latin typeface="+mj-lt"/>
                <a:ea typeface="+mj-ea"/>
                <a:cs typeface="+mj-cs"/>
              </a:rPr>
              <a:t>Куреговская</a:t>
            </a:r>
            <a:r>
              <a:rPr lang="ru-RU" sz="3200" dirty="0">
                <a:latin typeface="+mj-lt"/>
                <a:ea typeface="+mj-ea"/>
                <a:cs typeface="+mj-cs"/>
              </a:rPr>
              <a:t> СОШ»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500063" y="4786313"/>
            <a:ext cx="5500688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latin typeface="+mj-lt"/>
                <a:ea typeface="+mj-ea"/>
                <a:cs typeface="+mj-cs"/>
              </a:rPr>
              <a:t>Спортивный зал МОУ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latin typeface="+mj-lt"/>
                <a:ea typeface="+mj-ea"/>
                <a:cs typeface="+mj-cs"/>
              </a:rPr>
              <a:t>«</a:t>
            </a:r>
            <a:r>
              <a:rPr lang="ru-RU" sz="3200" dirty="0" err="1">
                <a:latin typeface="+mj-lt"/>
                <a:ea typeface="+mj-ea"/>
                <a:cs typeface="+mj-cs"/>
              </a:rPr>
              <a:t>ДондыкарскаяСОШ</a:t>
            </a:r>
            <a:r>
              <a:rPr lang="ru-RU" sz="3200" dirty="0">
                <a:latin typeface="+mj-lt"/>
                <a:ea typeface="+mj-ea"/>
                <a:cs typeface="+mj-cs"/>
              </a:rPr>
              <a:t>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/>
          <p:cNvSpPr txBox="1">
            <a:spLocks noChangeArrowheads="1"/>
          </p:cNvSpPr>
          <p:nvPr/>
        </p:nvSpPr>
        <p:spPr bwMode="auto">
          <a:xfrm>
            <a:off x="4572000" y="1593850"/>
            <a:ext cx="4572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Охват горячим питанием – 100%</a:t>
            </a:r>
          </a:p>
          <a:p>
            <a:r>
              <a:rPr lang="ru-RU">
                <a:latin typeface="Calibri" pitchFamily="34" charset="0"/>
              </a:rPr>
              <a:t>Бесплатным питанием обеспечено 465 обучающихся</a:t>
            </a:r>
          </a:p>
          <a:p>
            <a:r>
              <a:rPr lang="ru-RU">
                <a:latin typeface="Calibri" pitchFamily="34" charset="0"/>
              </a:rPr>
              <a:t>Бесплатными завтраками обеспечены учащиеся с 1-го по 5-й класс – 734 человека</a:t>
            </a:r>
          </a:p>
        </p:txBody>
      </p:sp>
      <p:sp>
        <p:nvSpPr>
          <p:cNvPr id="26626" name="TextBox 8"/>
          <p:cNvSpPr txBox="1">
            <a:spLocks noChangeArrowheads="1"/>
          </p:cNvSpPr>
          <p:nvPr/>
        </p:nvSpPr>
        <p:spPr bwMode="auto">
          <a:xfrm>
            <a:off x="142875" y="4500563"/>
            <a:ext cx="4429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107 учащихся из малообеспеченных семей и 358 учащихся из многодетных семей получают дотации из республиканского и муниципального бюджетов.</a:t>
            </a:r>
          </a:p>
        </p:txBody>
      </p:sp>
      <p:grpSp>
        <p:nvGrpSpPr>
          <p:cNvPr id="26627" name="Группа 10"/>
          <p:cNvGrpSpPr>
            <a:grpSpLocks/>
          </p:cNvGrpSpPr>
          <p:nvPr/>
        </p:nvGrpSpPr>
        <p:grpSpPr bwMode="auto">
          <a:xfrm>
            <a:off x="0" y="0"/>
            <a:ext cx="9144000" cy="714375"/>
            <a:chOff x="-32" y="-24"/>
            <a:chExt cx="9144000" cy="714375"/>
          </a:xfrm>
        </p:grpSpPr>
        <p:sp>
          <p:nvSpPr>
            <p:cNvPr id="26630" name="TextBox 11"/>
            <p:cNvSpPr txBox="1">
              <a:spLocks noChangeArrowheads="1"/>
            </p:cNvSpPr>
            <p:nvPr/>
          </p:nvSpPr>
          <p:spPr bwMode="auto">
            <a:xfrm>
              <a:off x="-32" y="-24"/>
              <a:ext cx="9144000" cy="7143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2400" i="1">
                  <a:solidFill>
                    <a:schemeClr val="bg1"/>
                  </a:solidFill>
                  <a:latin typeface="Calibri" pitchFamily="34" charset="0"/>
                </a:rPr>
                <a:t>Управление образования МО «Глазовский район»</a:t>
              </a:r>
            </a:p>
          </p:txBody>
        </p:sp>
        <p:pic>
          <p:nvPicPr>
            <p:cNvPr id="26631" name="Picture 2" descr="D:\Логотип УО\123_проба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72496" y="52340"/>
              <a:ext cx="500066" cy="62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28" name="Picture 1" descr="C:\Users\Media\Downloads\DSC07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5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" descr="C:\Users\Media\Downloads\DSC070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375025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Столовая МОУ «</a:t>
            </a:r>
            <a:r>
              <a:rPr lang="ru-RU" dirty="0" err="1" smtClean="0"/>
              <a:t>Кожильская</a:t>
            </a:r>
            <a:r>
              <a:rPr lang="ru-RU" dirty="0" smtClean="0"/>
              <a:t> СОШ»</a:t>
            </a:r>
            <a:endParaRPr lang="ru-RU" dirty="0"/>
          </a:p>
        </p:txBody>
      </p:sp>
      <p:pic>
        <p:nvPicPr>
          <p:cNvPr id="27650" name="Picture 2" descr="C:\Documents and Settings\Администратор\Мои документы\Загрузки\Новая папка\Новая папка\IMG_34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1454150"/>
            <a:ext cx="7286625" cy="48561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571500"/>
            <a:ext cx="8229600" cy="1143000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dirty="0" smtClean="0"/>
              <a:t>Создание доступной среды для детей с ОВЗ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81500" y="2857500"/>
            <a:ext cx="4762500" cy="3571875"/>
          </a:xfrm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000125"/>
            <a:ext cx="4786312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0" y="5715000"/>
            <a:ext cx="4714875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МОУ «</a:t>
            </a:r>
            <a:r>
              <a:rPr lang="ru-RU" sz="4400" dirty="0" err="1">
                <a:latin typeface="+mj-lt"/>
                <a:ea typeface="+mj-ea"/>
                <a:cs typeface="+mj-cs"/>
              </a:rPr>
              <a:t>Понинская</a:t>
            </a:r>
            <a:r>
              <a:rPr lang="ru-RU" sz="4400" dirty="0">
                <a:latin typeface="+mj-lt"/>
                <a:ea typeface="+mj-ea"/>
                <a:cs typeface="+mj-cs"/>
              </a:rPr>
              <a:t> СОШ»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D:\_Foto_\Визит_Игринцев_в_Октябрьскую_СОШ\DSC069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51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 descr="D:\_Foto_\Визит_Игринцев_в_Октябрьскую_СОШ\DSC069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51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D:\_Foto_\Визит_Игринцев_в_Октябрьскую_СОШ\DSC07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D:\_Foto_\Визит_Игринцев_в_Октябрьскую_СОШ\DSC069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D:\_Foto_\Семинар_Чура\IMG_32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51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 descr="D:\_Foto_\Семинар_Чура\IMG_32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8825" y="0"/>
            <a:ext cx="45751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D:\_Foto_\Семинар_Чура\IMG_32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7413"/>
            <a:ext cx="4575175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D:\_Foto_\Семинар_Чура\IMG_32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8825" y="3427413"/>
            <a:ext cx="4575175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://www.ku66.ru/img9/233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00125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57563" y="1214438"/>
            <a:ext cx="56435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Медалисты 2016 года: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</a:rPr>
              <a:t>Волков А. – МОУ «Ключевская СОШ»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>
                <a:latin typeface="+mn-lt"/>
              </a:rPr>
              <a:t>Князева И. – МОУ «Ключевская СОШ»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14375" y="3214688"/>
          <a:ext cx="7429552" cy="2034550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1428760"/>
                <a:gridCol w="1571636"/>
                <a:gridCol w="2143140"/>
                <a:gridCol w="2286016"/>
              </a:tblGrid>
              <a:tr h="666755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Кол-во </a:t>
                      </a:r>
                      <a:r>
                        <a:rPr lang="ru-RU" sz="2000" dirty="0" err="1" smtClean="0"/>
                        <a:t>учасщихся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Ср.балл по математике 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Ср.</a:t>
                      </a:r>
                      <a:r>
                        <a:rPr lang="ru-RU" sz="2000" baseline="0" dirty="0" smtClean="0"/>
                        <a:t>балл по русскому языку</a:t>
                      </a:r>
                      <a:endParaRPr lang="ru-RU" sz="2000" dirty="0"/>
                    </a:p>
                  </a:txBody>
                  <a:tcPr anchor="ctr"/>
                </a:tc>
              </a:tr>
              <a:tr h="66675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ЕГЭ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53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45,8 (УР–51)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68,1 (УР–68,1)</a:t>
                      </a:r>
                      <a:endParaRPr lang="ru-RU" sz="2000" dirty="0"/>
                    </a:p>
                  </a:txBody>
                  <a:tcPr anchor="ctr"/>
                </a:tc>
              </a:tr>
              <a:tr h="66675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ОГЭ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133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3,7 ( УР–3,9)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3,4 (УР–4,10)</a:t>
                      </a:r>
                      <a:endParaRPr lang="ru-RU" sz="200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1766" name="Группа 11"/>
          <p:cNvGrpSpPr>
            <a:grpSpLocks/>
          </p:cNvGrpSpPr>
          <p:nvPr/>
        </p:nvGrpSpPr>
        <p:grpSpPr bwMode="auto">
          <a:xfrm>
            <a:off x="0" y="0"/>
            <a:ext cx="9144000" cy="714375"/>
            <a:chOff x="-32" y="-24"/>
            <a:chExt cx="9144000" cy="714375"/>
          </a:xfrm>
        </p:grpSpPr>
        <p:sp>
          <p:nvSpPr>
            <p:cNvPr id="31767" name="TextBox 12"/>
            <p:cNvSpPr txBox="1">
              <a:spLocks noChangeArrowheads="1"/>
            </p:cNvSpPr>
            <p:nvPr/>
          </p:nvSpPr>
          <p:spPr bwMode="auto">
            <a:xfrm>
              <a:off x="-32" y="-24"/>
              <a:ext cx="9144000" cy="7143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2400" i="1">
                  <a:solidFill>
                    <a:schemeClr val="bg1"/>
                  </a:solidFill>
                  <a:latin typeface="Calibri" pitchFamily="34" charset="0"/>
                </a:rPr>
                <a:t>Управление образования МО «Глазовский район»</a:t>
              </a:r>
            </a:p>
          </p:txBody>
        </p:sp>
        <p:pic>
          <p:nvPicPr>
            <p:cNvPr id="31768" name="Picture 2" descr="D:\Логотип УО\123_проба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72496" y="52340"/>
              <a:ext cx="500066" cy="62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Группа 1"/>
          <p:cNvGrpSpPr>
            <a:grpSpLocks/>
          </p:cNvGrpSpPr>
          <p:nvPr/>
        </p:nvGrpSpPr>
        <p:grpSpPr bwMode="auto">
          <a:xfrm>
            <a:off x="0" y="0"/>
            <a:ext cx="9144000" cy="714375"/>
            <a:chOff x="-32" y="-24"/>
            <a:chExt cx="9144000" cy="714375"/>
          </a:xfrm>
        </p:grpSpPr>
        <p:sp>
          <p:nvSpPr>
            <p:cNvPr id="32772" name="TextBox 2"/>
            <p:cNvSpPr txBox="1">
              <a:spLocks noChangeArrowheads="1"/>
            </p:cNvSpPr>
            <p:nvPr/>
          </p:nvSpPr>
          <p:spPr bwMode="auto">
            <a:xfrm>
              <a:off x="-32" y="-24"/>
              <a:ext cx="9144000" cy="7143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2400" i="1">
                  <a:solidFill>
                    <a:schemeClr val="bg1"/>
                  </a:solidFill>
                  <a:latin typeface="Calibri" pitchFamily="34" charset="0"/>
                </a:rPr>
                <a:t>Управление образования МО «Глазовский район»</a:t>
              </a:r>
            </a:p>
          </p:txBody>
        </p:sp>
        <p:pic>
          <p:nvPicPr>
            <p:cNvPr id="32773" name="Picture 2" descr="D:\Логотип УО\123_проба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72496" y="52340"/>
              <a:ext cx="500066" cy="62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920750" y="1357313"/>
            <a:ext cx="77231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Количество учащихся, принявших участие в конкурсных мероприятиях различного уровня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2524132"/>
          <a:ext cx="8715436" cy="26193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000396"/>
                <a:gridCol w="3143272"/>
                <a:gridCol w="2571768"/>
              </a:tblGrid>
              <a:tr h="900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/>
                        <a:t>Уровень мероприятия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Количество учеников/ % от общего числа учащихся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+mn-lt"/>
                          <a:ea typeface="Calibri"/>
                          <a:cs typeface="Times New Roman"/>
                        </a:rPr>
                        <a:t>Доля победителей из числа</a:t>
                      </a:r>
                      <a:r>
                        <a:rPr lang="ru-RU" sz="2400" baseline="0" dirty="0" smtClean="0">
                          <a:latin typeface="+mn-lt"/>
                          <a:ea typeface="Calibri"/>
                          <a:cs typeface="Times New Roman"/>
                        </a:rPr>
                        <a:t> участников (%)</a:t>
                      </a:r>
                      <a:endParaRPr lang="ru-RU" sz="24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5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Районный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latin typeface="Calibri"/>
                          <a:ea typeface="Calibri"/>
                          <a:cs typeface="Times New Roman"/>
                        </a:rPr>
                        <a:t>417/23%</a:t>
                      </a:r>
                      <a:endParaRPr lang="ru-RU" sz="2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latin typeface="Calibri"/>
                          <a:ea typeface="Calibri"/>
                          <a:cs typeface="Times New Roman"/>
                        </a:rPr>
                        <a:t>119/28,5%</a:t>
                      </a:r>
                      <a:endParaRPr lang="ru-RU" sz="2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5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Республиканский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latin typeface="Calibri"/>
                          <a:ea typeface="Calibri"/>
                          <a:cs typeface="Times New Roman"/>
                        </a:rPr>
                        <a:t>216/11,6%</a:t>
                      </a:r>
                      <a:endParaRPr lang="ru-RU" sz="2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latin typeface="Calibri"/>
                          <a:ea typeface="Calibri"/>
                          <a:cs typeface="Times New Roman"/>
                        </a:rPr>
                        <a:t>75/34,7%</a:t>
                      </a:r>
                      <a:endParaRPr lang="ru-RU" sz="2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5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Российский, международный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latin typeface="Calibri"/>
                          <a:ea typeface="Calibri"/>
                          <a:cs typeface="Times New Roman"/>
                        </a:rPr>
                        <a:t>8/0,5%</a:t>
                      </a:r>
                      <a:endParaRPr lang="ru-RU" sz="2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latin typeface="Calibri"/>
                          <a:ea typeface="Calibri"/>
                          <a:cs typeface="Times New Roman"/>
                        </a:rPr>
                        <a:t>8/100%</a:t>
                      </a:r>
                      <a:endParaRPr lang="ru-RU" sz="2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Группа 1"/>
          <p:cNvGrpSpPr>
            <a:grpSpLocks/>
          </p:cNvGrpSpPr>
          <p:nvPr/>
        </p:nvGrpSpPr>
        <p:grpSpPr bwMode="auto">
          <a:xfrm>
            <a:off x="0" y="0"/>
            <a:ext cx="9144000" cy="714375"/>
            <a:chOff x="-32" y="-24"/>
            <a:chExt cx="9144000" cy="714375"/>
          </a:xfrm>
        </p:grpSpPr>
        <p:sp>
          <p:nvSpPr>
            <p:cNvPr id="33797" name="TextBox 2"/>
            <p:cNvSpPr txBox="1">
              <a:spLocks noChangeArrowheads="1"/>
            </p:cNvSpPr>
            <p:nvPr/>
          </p:nvSpPr>
          <p:spPr bwMode="auto">
            <a:xfrm>
              <a:off x="-32" y="-24"/>
              <a:ext cx="9144000" cy="7143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2400" i="1">
                  <a:solidFill>
                    <a:schemeClr val="bg1"/>
                  </a:solidFill>
                  <a:latin typeface="Calibri" pitchFamily="34" charset="0"/>
                </a:rPr>
                <a:t>Управление образования МО «Глазовский район»</a:t>
              </a:r>
            </a:p>
          </p:txBody>
        </p:sp>
        <p:pic>
          <p:nvPicPr>
            <p:cNvPr id="33798" name="Picture 2" descr="D:\Логотип УО\123_проба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72496" y="52340"/>
              <a:ext cx="500066" cy="62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1392238" y="785813"/>
            <a:ext cx="6359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Количество педагогов – участников конкурса в рамках НППО</a:t>
            </a:r>
            <a:endParaRPr lang="ru-RU">
              <a:latin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2" y="1214422"/>
          <a:ext cx="8001056" cy="117792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14949"/>
                <a:gridCol w="898531"/>
                <a:gridCol w="1049874"/>
                <a:gridCol w="898531"/>
                <a:gridCol w="1048816"/>
                <a:gridCol w="1092207"/>
                <a:gridCol w="935574"/>
                <a:gridCol w="1062574"/>
              </a:tblGrid>
              <a:tr h="35496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2013 </a:t>
                      </a:r>
                      <a:r>
                        <a:rPr lang="ru-RU" sz="1800" dirty="0"/>
                        <a:t>год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2014год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2015год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2016 </a:t>
                      </a:r>
                      <a:r>
                        <a:rPr lang="ru-RU" sz="1800" dirty="0"/>
                        <a:t>год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8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Кол.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участ.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Кол.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побед.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Кол.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участ.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Кол.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побед.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Кол.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участ.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Кол.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побед.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Кол.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участ.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Кол.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побед.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285750" y="2786063"/>
            <a:ext cx="86439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Победители республиканского конкурса на получение денежного поощрения лучшими учителями Удмуртской Республики в 2016 году :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>
                <a:latin typeface="Calibri" pitchFamily="34" charset="0"/>
              </a:rPr>
              <a:t>Королева Т.А.</a:t>
            </a:r>
            <a:r>
              <a:rPr lang="ru-RU" sz="2400">
                <a:latin typeface="Calibri" pitchFamily="34" charset="0"/>
              </a:rPr>
              <a:t>, воспитатель дошкольной группы МОУ «Штанигутская НШ»;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>
                <a:latin typeface="Calibri" pitchFamily="34" charset="0"/>
              </a:rPr>
              <a:t>Резенова Р.И.</a:t>
            </a:r>
            <a:r>
              <a:rPr lang="ru-RU" sz="2400">
                <a:latin typeface="Calibri" pitchFamily="34" charset="0"/>
              </a:rPr>
              <a:t>, учитель удмуртского языка МОУ «Дондыкарская СОШ»;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>
                <a:latin typeface="Calibri" pitchFamily="34" charset="0"/>
              </a:rPr>
              <a:t>Борисова Е.Н.</a:t>
            </a:r>
            <a:r>
              <a:rPr lang="ru-RU" sz="2400">
                <a:latin typeface="Calibri" pitchFamily="34" charset="0"/>
              </a:rPr>
              <a:t> и </a:t>
            </a:r>
            <a:r>
              <a:rPr lang="ru-RU" sz="2400" b="1" i="1">
                <a:latin typeface="Calibri" pitchFamily="34" charset="0"/>
              </a:rPr>
              <a:t>Максименко О.И.</a:t>
            </a:r>
            <a:r>
              <a:rPr lang="ru-RU" sz="2400">
                <a:latin typeface="Calibri" pitchFamily="34" charset="0"/>
              </a:rPr>
              <a:t>, учителя МОУ «Кожильская СОШ с/х-ого направления».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D:\_Foto_\Президетские_игры_2016\P1030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000125"/>
            <a:ext cx="9144000" cy="4857750"/>
          </a:xfrm>
          <a:prstGeom prst="rect">
            <a:avLst/>
          </a:prstGeom>
          <a:noFill/>
        </p:spPr>
        <p:txBody>
          <a:bodyPr/>
          <a:lstStyle/>
          <a:p>
            <a:r>
              <a:rPr lang="ru-RU" sz="2800" dirty="0">
                <a:latin typeface="Calibri" pitchFamily="34" charset="0"/>
              </a:rPr>
              <a:t>Количество образовательных учреждений – 22 (в т.ч. УДО)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latin typeface="Calibri" pitchFamily="34" charset="0"/>
              </a:rPr>
              <a:t>средних – 11;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latin typeface="Calibri" pitchFamily="34" charset="0"/>
              </a:rPr>
              <a:t>детский дом– 1;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latin typeface="Calibri" pitchFamily="34" charset="0"/>
              </a:rPr>
              <a:t>начальных школ-детских садов – 8;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latin typeface="Calibri" pitchFamily="34" charset="0"/>
              </a:rPr>
              <a:t>учреждений дополнительного образования – 2.</a:t>
            </a:r>
          </a:p>
          <a:p>
            <a:pPr>
              <a:buFont typeface="Wingdings" pitchFamily="2" charset="2"/>
              <a:buChar char="ü"/>
            </a:pPr>
            <a:endParaRPr lang="ru-RU" sz="2800" dirty="0">
              <a:latin typeface="Calibri" pitchFamily="34" charset="0"/>
            </a:endParaRPr>
          </a:p>
          <a:p>
            <a:r>
              <a:rPr lang="ru-RU" sz="2800" dirty="0">
                <a:latin typeface="Calibri" pitchFamily="34" charset="0"/>
              </a:rPr>
              <a:t>Количество обучающихся </a:t>
            </a:r>
            <a:r>
              <a:rPr lang="ru-RU" sz="2800" dirty="0">
                <a:latin typeface="+mn-lt"/>
              </a:rPr>
              <a:t>– </a:t>
            </a:r>
            <a:r>
              <a:rPr lang="ru-RU" sz="2800" dirty="0" smtClean="0">
                <a:latin typeface="+mn-lt"/>
              </a:rPr>
              <a:t>1386 </a:t>
            </a:r>
            <a:r>
              <a:rPr lang="ru-RU" sz="2800" dirty="0">
                <a:latin typeface="Calibri" pitchFamily="34" charset="0"/>
              </a:rPr>
              <a:t>чел.</a:t>
            </a:r>
          </a:p>
          <a:p>
            <a:r>
              <a:rPr lang="ru-RU" sz="2800" dirty="0">
                <a:latin typeface="Calibri" pitchFamily="34" charset="0"/>
              </a:rPr>
              <a:t>Средняя наполняемость классов – </a:t>
            </a:r>
            <a:r>
              <a:rPr lang="ru-RU" sz="2800" dirty="0">
                <a:latin typeface="+mn-lt"/>
              </a:rPr>
              <a:t>10,6</a:t>
            </a:r>
            <a:r>
              <a:rPr lang="ru-RU" sz="2800" dirty="0">
                <a:latin typeface="Calibri" pitchFamily="34" charset="0"/>
              </a:rPr>
              <a:t> чел.</a:t>
            </a:r>
          </a:p>
          <a:p>
            <a:endParaRPr lang="ru-RU" sz="2800" dirty="0">
              <a:latin typeface="Calibri" pitchFamily="34" charset="0"/>
            </a:endParaRPr>
          </a:p>
          <a:p>
            <a:r>
              <a:rPr lang="ru-RU" sz="2800" dirty="0">
                <a:latin typeface="Calibri" pitchFamily="34" charset="0"/>
              </a:rPr>
              <a:t>Дополнительным образованием детей от 5 до 18 лет охвачено </a:t>
            </a:r>
            <a:r>
              <a:rPr lang="ru-RU" sz="2800" dirty="0">
                <a:latin typeface="+mn-lt"/>
              </a:rPr>
              <a:t>69</a:t>
            </a:r>
            <a:r>
              <a:rPr lang="ru-RU" sz="2800" dirty="0"/>
              <a:t> </a:t>
            </a:r>
            <a:r>
              <a:rPr lang="ru-RU" sz="2800" dirty="0">
                <a:latin typeface="Calibri" pitchFamily="34" charset="0"/>
              </a:rPr>
              <a:t>% детей</a:t>
            </a:r>
          </a:p>
          <a:p>
            <a:endParaRPr lang="ru-RU" sz="2800" dirty="0">
              <a:latin typeface="Calibri" pitchFamily="34" charset="0"/>
            </a:endParaRPr>
          </a:p>
        </p:txBody>
      </p:sp>
      <p:grpSp>
        <p:nvGrpSpPr>
          <p:cNvPr id="15362" name="Группа 10"/>
          <p:cNvGrpSpPr>
            <a:grpSpLocks/>
          </p:cNvGrpSpPr>
          <p:nvPr/>
        </p:nvGrpSpPr>
        <p:grpSpPr bwMode="auto">
          <a:xfrm>
            <a:off x="0" y="0"/>
            <a:ext cx="9144000" cy="714375"/>
            <a:chOff x="-32" y="-24"/>
            <a:chExt cx="9144000" cy="714375"/>
          </a:xfrm>
        </p:grpSpPr>
        <p:sp>
          <p:nvSpPr>
            <p:cNvPr id="15363" name="TextBox 11"/>
            <p:cNvSpPr txBox="1">
              <a:spLocks noChangeArrowheads="1"/>
            </p:cNvSpPr>
            <p:nvPr/>
          </p:nvSpPr>
          <p:spPr bwMode="auto">
            <a:xfrm>
              <a:off x="-32" y="-24"/>
              <a:ext cx="9144000" cy="7143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2400" i="1">
                  <a:solidFill>
                    <a:schemeClr val="bg1"/>
                  </a:solidFill>
                  <a:latin typeface="Calibri" pitchFamily="34" charset="0"/>
                </a:rPr>
                <a:t>Управление образования МО «Глазовский район»</a:t>
              </a:r>
            </a:p>
          </p:txBody>
        </p:sp>
        <p:pic>
          <p:nvPicPr>
            <p:cNvPr id="15364" name="Picture 2" descr="D:\Логотип УО\123_проба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72496" y="52340"/>
              <a:ext cx="500066" cy="62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D:\_Foto_\134___03\IMG_36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32088"/>
            <a:ext cx="5500688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4" descr="D:\2015-16\Сайт\NewS\16_11_2015\Pi4i_4ibir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1998663"/>
            <a:ext cx="3643312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D:\2015-16\Сайт\NewS\05_04_2016\U4enik_goda_2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84738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D:\2015-16\Сайт\NewS\16_11_2015\Pi4i_4ibir_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7238" y="0"/>
            <a:ext cx="4576762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6" descr="D:\_Foto_\135___04\IMG_3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51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D:\_Foto_\135___04\IMG_36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8825" y="0"/>
            <a:ext cx="45751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D:\_Foto_\135___04\IMG_36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8825" y="3427413"/>
            <a:ext cx="4575175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D:\_Foto_\135___04\IMG_36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7413"/>
            <a:ext cx="4575175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F:\Августовская_конференция\81e3f33_resizedScaled_817to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857250"/>
            <a:ext cx="22494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0" name="Группа 2"/>
          <p:cNvGrpSpPr>
            <a:grpSpLocks/>
          </p:cNvGrpSpPr>
          <p:nvPr/>
        </p:nvGrpSpPr>
        <p:grpSpPr bwMode="auto">
          <a:xfrm>
            <a:off x="0" y="0"/>
            <a:ext cx="9144000" cy="714375"/>
            <a:chOff x="-32" y="-24"/>
            <a:chExt cx="9144000" cy="714375"/>
          </a:xfrm>
        </p:grpSpPr>
        <p:sp>
          <p:nvSpPr>
            <p:cNvPr id="37895" name="TextBox 3"/>
            <p:cNvSpPr txBox="1">
              <a:spLocks noChangeArrowheads="1"/>
            </p:cNvSpPr>
            <p:nvPr/>
          </p:nvSpPr>
          <p:spPr bwMode="auto">
            <a:xfrm>
              <a:off x="-32" y="-24"/>
              <a:ext cx="9144000" cy="7143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2400" i="1">
                  <a:solidFill>
                    <a:schemeClr val="bg1"/>
                  </a:solidFill>
                  <a:latin typeface="Calibri" pitchFamily="34" charset="0"/>
                </a:rPr>
                <a:t>Управление образования МО «Глазовский район»</a:t>
              </a:r>
            </a:p>
          </p:txBody>
        </p:sp>
        <p:pic>
          <p:nvPicPr>
            <p:cNvPr id="37896" name="Picture 2" descr="D:\Логотип УО\123_проба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572496" y="52340"/>
              <a:ext cx="500066" cy="62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2500313" y="1000125"/>
            <a:ext cx="6429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Золотым знаком Всероссийского физкультурно-спортивного комплекса были награждены 8 выпускников</a:t>
            </a:r>
          </a:p>
        </p:txBody>
      </p:sp>
      <p:sp>
        <p:nvSpPr>
          <p:cNvPr id="37892" name="TextBox 8"/>
          <p:cNvSpPr txBox="1">
            <a:spLocks noChangeArrowheads="1"/>
          </p:cNvSpPr>
          <p:nvPr/>
        </p:nvSpPr>
        <p:spPr bwMode="auto">
          <a:xfrm>
            <a:off x="1893888" y="5429250"/>
            <a:ext cx="5356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Calibri" pitchFamily="34" charset="0"/>
              </a:rPr>
              <a:t>«Малыши открывают спорт!»</a:t>
            </a:r>
          </a:p>
        </p:txBody>
      </p:sp>
      <p:pic>
        <p:nvPicPr>
          <p:cNvPr id="37893" name="Picture 5" descr="D:\2015-16\Сайт\NewS\30_12_2015\Vesel_start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2643188"/>
            <a:ext cx="36179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D:\2015-16\Сайт\NewS\30_12_2015\Vesel_start_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0" y="2643188"/>
            <a:ext cx="3643313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http://www.izhevskmaps.ru/images/stories/images4/glazovski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41148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7"/>
          <p:cNvSpPr txBox="1">
            <a:spLocks noChangeArrowheads="1"/>
          </p:cNvSpPr>
          <p:nvPr/>
        </p:nvSpPr>
        <p:spPr bwMode="auto">
          <a:xfrm>
            <a:off x="4143375" y="785813"/>
            <a:ext cx="50006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Открыто 19 школьных маршрутов.</a:t>
            </a:r>
          </a:p>
          <a:p>
            <a:r>
              <a:rPr lang="ru-RU" sz="2400">
                <a:latin typeface="Calibri" pitchFamily="34" charset="0"/>
              </a:rPr>
              <a:t>Ежедневным подвозом охвачено 283 учащихся на одиннадцати школьных автобусах.</a:t>
            </a:r>
          </a:p>
          <a:p>
            <a:r>
              <a:rPr lang="ru-RU" sz="2400">
                <a:latin typeface="Calibri" pitchFamily="34" charset="0"/>
              </a:rPr>
              <a:t>7 школ обеспечены современными школьными автобусами.</a:t>
            </a:r>
          </a:p>
          <a:p>
            <a:r>
              <a:rPr lang="ru-RU" sz="2400">
                <a:latin typeface="Calibri" pitchFamily="34" charset="0"/>
              </a:rPr>
              <a:t>На 14-и автобусах установлены тахографы.</a:t>
            </a:r>
          </a:p>
        </p:txBody>
      </p:sp>
      <p:pic>
        <p:nvPicPr>
          <p:cNvPr id="39939" name="Picture 6" descr="http://nahnews.org/wp-content/uploads/2014/06/1324823534_shkolnyy-avtob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57625"/>
            <a:ext cx="2095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8" descr="http://xn--b1aacj1apccvrc9byh.xn--p1ai/uploads/pages/avtob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5337175"/>
            <a:ext cx="2408237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41" name="Группа 9"/>
          <p:cNvGrpSpPr>
            <a:grpSpLocks/>
          </p:cNvGrpSpPr>
          <p:nvPr/>
        </p:nvGrpSpPr>
        <p:grpSpPr bwMode="auto">
          <a:xfrm>
            <a:off x="0" y="0"/>
            <a:ext cx="9144000" cy="714375"/>
            <a:chOff x="-32" y="-24"/>
            <a:chExt cx="9144000" cy="714375"/>
          </a:xfrm>
        </p:grpSpPr>
        <p:sp>
          <p:nvSpPr>
            <p:cNvPr id="39942" name="TextBox 10"/>
            <p:cNvSpPr txBox="1">
              <a:spLocks noChangeArrowheads="1"/>
            </p:cNvSpPr>
            <p:nvPr/>
          </p:nvSpPr>
          <p:spPr bwMode="auto">
            <a:xfrm>
              <a:off x="-32" y="-24"/>
              <a:ext cx="9144000" cy="7143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2400" i="1">
                  <a:solidFill>
                    <a:schemeClr val="bg1"/>
                  </a:solidFill>
                  <a:latin typeface="Calibri" pitchFamily="34" charset="0"/>
                </a:rPr>
                <a:t>Управление образования МО «Глазовский район»</a:t>
              </a:r>
            </a:p>
          </p:txBody>
        </p:sp>
        <p:pic>
          <p:nvPicPr>
            <p:cNvPr id="39943" name="Picture 2" descr="D:\Логотип УО\123_проба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72496" y="52340"/>
              <a:ext cx="500066" cy="62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Задачи на 2017 год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542925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Провести реконструкцию здания «</a:t>
            </a:r>
            <a:r>
              <a:rPr lang="ru-RU" dirty="0" err="1" smtClean="0"/>
              <a:t>Слудской</a:t>
            </a:r>
            <a:r>
              <a:rPr lang="ru-RU" dirty="0" smtClean="0"/>
              <a:t> НШДС» под размещение дошкольной группы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Организовать и провести капитальный ремонт кровли МОУ «</a:t>
            </a:r>
            <a:r>
              <a:rPr lang="ru-RU" dirty="0" err="1" smtClean="0"/>
              <a:t>Адамской</a:t>
            </a:r>
            <a:r>
              <a:rPr lang="ru-RU" dirty="0" smtClean="0"/>
              <a:t> СОШ» и замену оконных блоков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Обеспечить переход 7-х классов на Федеральные государственные образовательные стандарты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Создать условия, обеспечивающие эффективный профессиональный рост учителя в связи с внедрением стандартов для детей с ОВЗ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Обеспечить дальнейшее укрепление материально-технической базы образовательных </a:t>
            </a:r>
            <a:r>
              <a:rPr lang="ru-RU" dirty="0" smtClean="0"/>
              <a:t>учреждений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Начать реализацию </a:t>
            </a:r>
            <a:r>
              <a:rPr lang="ru-RU" dirty="0" smtClean="0"/>
              <a:t>профессионального стандарта педагогов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913" y="3071810"/>
            <a:ext cx="65373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i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Спасибо за внимание ! </a:t>
            </a:r>
          </a:p>
        </p:txBody>
      </p:sp>
      <p:pic>
        <p:nvPicPr>
          <p:cNvPr id="44035" name="Picture 2" descr="http://foto-ramki.com/oforml/oformlenie-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3286125"/>
            <a:ext cx="3571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http://img-fotki.yandex.ru/get/9154/16969765.141/0_74ca5_7c7f93ad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480"/>
            <a:ext cx="307181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7" name="Группа 9"/>
          <p:cNvGrpSpPr>
            <a:grpSpLocks/>
          </p:cNvGrpSpPr>
          <p:nvPr/>
        </p:nvGrpSpPr>
        <p:grpSpPr bwMode="auto">
          <a:xfrm>
            <a:off x="0" y="0"/>
            <a:ext cx="9144000" cy="714375"/>
            <a:chOff x="-32" y="-24"/>
            <a:chExt cx="9144000" cy="714375"/>
          </a:xfrm>
        </p:grpSpPr>
        <p:sp>
          <p:nvSpPr>
            <p:cNvPr id="44038" name="TextBox 10"/>
            <p:cNvSpPr txBox="1">
              <a:spLocks noChangeArrowheads="1"/>
            </p:cNvSpPr>
            <p:nvPr/>
          </p:nvSpPr>
          <p:spPr bwMode="auto">
            <a:xfrm>
              <a:off x="-32" y="-24"/>
              <a:ext cx="9144000" cy="71437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ru-RU" sz="2400" i="1">
                  <a:solidFill>
                    <a:schemeClr val="bg1"/>
                  </a:solidFill>
                  <a:latin typeface="Calibri" pitchFamily="34" charset="0"/>
                </a:rPr>
                <a:t>Управление образования МО «Глазовский район»</a:t>
              </a:r>
            </a:p>
          </p:txBody>
        </p:sp>
        <p:pic>
          <p:nvPicPr>
            <p:cNvPr id="44039" name="Picture 2" descr="D:\Логотип УО\123_проба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572496" y="52340"/>
              <a:ext cx="500066" cy="629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IMG_03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142875"/>
            <a:ext cx="4640263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500313"/>
            <a:ext cx="6586538" cy="4357687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4313" y="6143625"/>
            <a:ext cx="7000875" cy="71437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МОУ «</a:t>
            </a:r>
            <a:r>
              <a:rPr lang="ru-RU" sz="4400" dirty="0" err="1">
                <a:latin typeface="+mj-lt"/>
                <a:ea typeface="+mj-ea"/>
                <a:cs typeface="+mj-cs"/>
              </a:rPr>
              <a:t>Штанигуртская</a:t>
            </a:r>
            <a:r>
              <a:rPr lang="ru-RU" sz="4400" dirty="0">
                <a:latin typeface="+mj-lt"/>
                <a:ea typeface="+mj-ea"/>
                <a:cs typeface="+mj-cs"/>
              </a:rPr>
              <a:t> НШ»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73688" y="942975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Заголовок 9"/>
          <p:cNvSpPr>
            <a:spLocks noGrp="1"/>
          </p:cNvSpPr>
          <p:nvPr>
            <p:ph type="title"/>
          </p:nvPr>
        </p:nvSpPr>
        <p:spPr>
          <a:xfrm>
            <a:off x="-214313" y="642938"/>
            <a:ext cx="4714876" cy="1143000"/>
          </a:xfrm>
        </p:spPr>
        <p:txBody>
          <a:bodyPr/>
          <a:lstStyle/>
          <a:p>
            <a:r>
              <a:rPr lang="ru-RU" sz="3600" smtClean="0"/>
              <a:t>МОУ «Гулековская </a:t>
            </a:r>
            <a:br>
              <a:rPr lang="ru-RU" sz="3600" smtClean="0"/>
            </a:br>
            <a:r>
              <a:rPr lang="ru-RU" sz="3600" smtClean="0"/>
              <a:t>НШДС»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Новое здание детского сада МОУ «Ключевская СОШ»</a:t>
            </a:r>
            <a:endParaRPr lang="ru-RU" dirty="0"/>
          </a:p>
        </p:txBody>
      </p:sp>
      <p:pic>
        <p:nvPicPr>
          <p:cNvPr id="174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500188"/>
            <a:ext cx="6864350" cy="490378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Создание развивающей среды для дошкольников</a:t>
            </a:r>
            <a:endParaRPr lang="ru-RU" b="1" dirty="0"/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357313"/>
            <a:ext cx="428625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4643438" y="5072063"/>
            <a:ext cx="4714875" cy="157162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Дошкольная группа МОУ «Ключевская СОШ»</a:t>
            </a: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214313" y="1571625"/>
            <a:ext cx="4714875" cy="1500188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Дошкольная группа МКОУ «</a:t>
            </a:r>
            <a:r>
              <a:rPr lang="ru-RU" sz="4400" dirty="0" err="1">
                <a:latin typeface="+mj-lt"/>
                <a:ea typeface="+mj-ea"/>
                <a:cs typeface="+mj-cs"/>
              </a:rPr>
              <a:t>Чуринская</a:t>
            </a:r>
            <a:r>
              <a:rPr lang="ru-RU" sz="4400" dirty="0">
                <a:latin typeface="+mj-lt"/>
                <a:ea typeface="+mj-ea"/>
                <a:cs typeface="+mj-cs"/>
              </a:rPr>
              <a:t> НШДС»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latin typeface="+mj-lt"/>
                <a:ea typeface="+mj-ea"/>
                <a:cs typeface="+mj-cs"/>
              </a:rPr>
              <a:t>Создание развивающей среды для дошкольников</a:t>
            </a:r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214313" y="5214938"/>
            <a:ext cx="4357687" cy="142875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Дошкольная группа МОУ «</a:t>
            </a:r>
            <a:r>
              <a:rPr lang="ru-RU" sz="4400" dirty="0" err="1">
                <a:latin typeface="+mj-lt"/>
                <a:ea typeface="+mj-ea"/>
                <a:cs typeface="+mj-cs"/>
              </a:rPr>
              <a:t>Адамская</a:t>
            </a:r>
            <a:r>
              <a:rPr lang="ru-RU" sz="4400" dirty="0">
                <a:latin typeface="+mj-lt"/>
                <a:ea typeface="+mj-ea"/>
                <a:cs typeface="+mj-cs"/>
              </a:rPr>
              <a:t> СОШ»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14438"/>
            <a:ext cx="463232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4786313" y="1571625"/>
            <a:ext cx="4500562" cy="1357313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Дошкольная группа МОУ «</a:t>
            </a:r>
            <a:r>
              <a:rPr lang="ru-RU" sz="4400" dirty="0" err="1">
                <a:latin typeface="+mj-lt"/>
                <a:ea typeface="+mj-ea"/>
                <a:cs typeface="+mj-cs"/>
              </a:rPr>
              <a:t>Дзякинская</a:t>
            </a:r>
            <a:r>
              <a:rPr lang="ru-RU" sz="4400" dirty="0">
                <a:latin typeface="+mj-lt"/>
                <a:ea typeface="+mj-ea"/>
                <a:cs typeface="+mj-cs"/>
              </a:rPr>
              <a:t> СОШ»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3214688"/>
            <a:ext cx="463232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F:\приемка 2016\103_PANA\P103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 descr="F:\приемка 2016\103_PANA\P1030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F:\приемка 2016\103_PANA\P1030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F:\приемка 2016\103_PANA\P10306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F:\приемка 2016\P10305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 descr="F:\приемка 2016\P1030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2150" y="0"/>
            <a:ext cx="4641850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F:\приемка 2016\P10304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82975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F:\приемка 2016\P10304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375025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User\Desktop\презентация зимние постройки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0438" y="214313"/>
            <a:ext cx="5334000" cy="4000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63"/>
            <a:ext cx="3686175" cy="14398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Оформление </a:t>
            </a:r>
            <a:br>
              <a:rPr lang="ru-RU" b="1" dirty="0" smtClean="0"/>
            </a:br>
            <a:r>
              <a:rPr lang="ru-RU" b="1" dirty="0" smtClean="0"/>
              <a:t>зимних участков</a:t>
            </a:r>
            <a:endParaRPr lang="ru-RU" b="1" dirty="0"/>
          </a:p>
        </p:txBody>
      </p:sp>
      <p:pic>
        <p:nvPicPr>
          <p:cNvPr id="24579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0375"/>
            <a:ext cx="5145088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4929188" y="4286250"/>
            <a:ext cx="4500562" cy="1357313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МОУ «</a:t>
            </a:r>
            <a:r>
              <a:rPr lang="ru-RU" sz="4400" dirty="0" err="1">
                <a:latin typeface="+mj-lt"/>
                <a:ea typeface="+mj-ea"/>
                <a:cs typeface="+mj-cs"/>
              </a:rPr>
              <a:t>Люмская</a:t>
            </a:r>
            <a:r>
              <a:rPr lang="ru-RU" sz="4400" dirty="0">
                <a:latin typeface="+mj-lt"/>
                <a:ea typeface="+mj-ea"/>
                <a:cs typeface="+mj-cs"/>
              </a:rPr>
              <a:t> НШДС»</a:t>
            </a: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285750" y="5500688"/>
            <a:ext cx="4500563" cy="135731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МОУ «</a:t>
            </a:r>
            <a:r>
              <a:rPr lang="ru-RU" sz="4400" dirty="0" err="1">
                <a:latin typeface="+mj-lt"/>
                <a:ea typeface="+mj-ea"/>
                <a:cs typeface="+mj-cs"/>
              </a:rPr>
              <a:t>Гулековская</a:t>
            </a:r>
            <a:r>
              <a:rPr lang="ru-RU" sz="4400" dirty="0">
                <a:latin typeface="+mj-lt"/>
                <a:ea typeface="+mj-ea"/>
                <a:cs typeface="+mj-cs"/>
              </a:rPr>
              <a:t> НШДС»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9963</TotalTime>
  <Words>590</Words>
  <Application>Microsoft Office PowerPoint</Application>
  <PresentationFormat>Экран (4:3)</PresentationFormat>
  <Paragraphs>123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МОУ «Гулековская  НШДС»</vt:lpstr>
      <vt:lpstr>Новое здание детского сада МОУ «Ключевская СОШ»</vt:lpstr>
      <vt:lpstr>Создание развивающей среды для дошкольников</vt:lpstr>
      <vt:lpstr>Слайд 6</vt:lpstr>
      <vt:lpstr>Слайд 7</vt:lpstr>
      <vt:lpstr>Слайд 8</vt:lpstr>
      <vt:lpstr>Оформление  зимних участков</vt:lpstr>
      <vt:lpstr>Реконструкция спортивных залов </vt:lpstr>
      <vt:lpstr>Слайд 11</vt:lpstr>
      <vt:lpstr>Столовая МОУ «Кожильская СОШ»</vt:lpstr>
      <vt:lpstr>Создание доступной среды для детей с ОВЗ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Задачи на 2017 год 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Media</dc:creator>
  <cp:lastModifiedBy>Elena</cp:lastModifiedBy>
  <cp:revision>490</cp:revision>
  <dcterms:created xsi:type="dcterms:W3CDTF">2014-08-12T07:32:21Z</dcterms:created>
  <dcterms:modified xsi:type="dcterms:W3CDTF">2017-02-21T04:42:55Z</dcterms:modified>
</cp:coreProperties>
</file>