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31"/>
  </p:notesMasterIdLst>
  <p:sldIdLst>
    <p:sldId id="256" r:id="rId2"/>
    <p:sldId id="286" r:id="rId3"/>
    <p:sldId id="288" r:id="rId4"/>
    <p:sldId id="289" r:id="rId5"/>
    <p:sldId id="306" r:id="rId6"/>
    <p:sldId id="290" r:id="rId7"/>
    <p:sldId id="293" r:id="rId8"/>
    <p:sldId id="291" r:id="rId9"/>
    <p:sldId id="294" r:id="rId10"/>
    <p:sldId id="305" r:id="rId11"/>
    <p:sldId id="299" r:id="rId12"/>
    <p:sldId id="303" r:id="rId13"/>
    <p:sldId id="307" r:id="rId14"/>
    <p:sldId id="310" r:id="rId15"/>
    <p:sldId id="314" r:id="rId16"/>
    <p:sldId id="309" r:id="rId17"/>
    <p:sldId id="315" r:id="rId18"/>
    <p:sldId id="295" r:id="rId19"/>
    <p:sldId id="318" r:id="rId20"/>
    <p:sldId id="300" r:id="rId21"/>
    <p:sldId id="297" r:id="rId22"/>
    <p:sldId id="301" r:id="rId23"/>
    <p:sldId id="319" r:id="rId24"/>
    <p:sldId id="311" r:id="rId25"/>
    <p:sldId id="312" r:id="rId26"/>
    <p:sldId id="320" r:id="rId27"/>
    <p:sldId id="313" r:id="rId28"/>
    <p:sldId id="316" r:id="rId29"/>
    <p:sldId id="302" r:id="rId30"/>
  </p:sldIdLst>
  <p:sldSz cx="6858000" cy="5143500"/>
  <p:notesSz cx="6858000" cy="9144000"/>
  <p:embeddedFontLst>
    <p:embeddedFont>
      <p:font typeface="Roboto Condensed Light" charset="0"/>
      <p:regular r:id="rId32"/>
      <p:bold r:id="rId33"/>
      <p:italic r:id="rId34"/>
      <p:boldItalic r:id="rId35"/>
    </p:embeddedFont>
    <p:embeddedFont>
      <p:font typeface="Arvo" charset="0"/>
      <p:regular r:id="rId36"/>
    </p:embeddedFont>
    <p:embeddedFont>
      <p:font typeface="Roboto Condensed" charset="0"/>
      <p:regular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7F525CC-AF38-4B13-BF64-02A422CE4619}">
  <a:tblStyle styleId="{47F525CC-AF38-4B13-BF64-02A422CE461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338" autoAdjust="0"/>
  </p:normalViewPr>
  <p:slideViewPr>
    <p:cSldViewPr snapToGrid="0">
      <p:cViewPr varScale="1">
        <p:scale>
          <a:sx n="104" d="100"/>
          <a:sy n="104" d="100"/>
        </p:scale>
        <p:origin x="-566" y="-67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801902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7674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8447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5393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5658362" y="657775"/>
            <a:ext cx="974475" cy="432900"/>
          </a:xfrm>
          <a:prstGeom prst="triangle">
            <a:avLst>
              <a:gd name="adj" fmla="val 32425"/>
            </a:avLst>
          </a:prstGeom>
          <a:solidFill>
            <a:srgbClr val="263248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1" name="Shape 11"/>
          <p:cNvGrpSpPr/>
          <p:nvPr/>
        </p:nvGrpSpPr>
        <p:grpSpPr>
          <a:xfrm>
            <a:off x="0" y="-7088"/>
            <a:ext cx="6496049" cy="5150588"/>
            <a:chOff x="0" y="-7088"/>
            <a:chExt cx="8661398" cy="5150588"/>
          </a:xfrm>
        </p:grpSpPr>
        <p:sp>
          <p:nvSpPr>
            <p:cNvPr id="12" name="Shape 12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rgbClr val="C7D3E6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3" name="Shape 13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rgbClr val="C7D3E6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4" name="Shape 14"/>
          <p:cNvGrpSpPr/>
          <p:nvPr/>
        </p:nvGrpSpPr>
        <p:grpSpPr>
          <a:xfrm rot="10800000" flipH="1">
            <a:off x="1" y="1090763"/>
            <a:ext cx="6635627" cy="2961975"/>
            <a:chOff x="-8178042" y="-4493254"/>
            <a:chExt cx="19483598" cy="6522736"/>
          </a:xfrm>
        </p:grpSpPr>
        <p:sp>
          <p:nvSpPr>
            <p:cNvPr id="15" name="Shape 15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solidFill>
              <a:srgbClr val="3F5378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6" name="Shape 16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rgbClr val="3F5378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7" name="Shape 17"/>
          <p:cNvGrpSpPr/>
          <p:nvPr/>
        </p:nvGrpSpPr>
        <p:grpSpPr>
          <a:xfrm>
            <a:off x="2757927" y="4278349"/>
            <a:ext cx="4110622" cy="432996"/>
            <a:chOff x="5582265" y="4646738"/>
            <a:chExt cx="5480829" cy="432996"/>
          </a:xfrm>
        </p:grpSpPr>
        <p:sp>
          <p:nvSpPr>
            <p:cNvPr id="18" name="Shape 18"/>
            <p:cNvSpPr/>
            <p:nvPr/>
          </p:nvSpPr>
          <p:spPr>
            <a:xfrm rot="10800000">
              <a:off x="5582265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grpSp>
          <p:nvGrpSpPr>
            <p:cNvPr id="19" name="Shape 19"/>
            <p:cNvGrpSpPr/>
            <p:nvPr/>
          </p:nvGrpSpPr>
          <p:grpSpPr>
            <a:xfrm flipH="1">
              <a:off x="5585232" y="4646738"/>
              <a:ext cx="5477861" cy="304551"/>
              <a:chOff x="-24158748" y="330075"/>
              <a:chExt cx="30568423" cy="1699506"/>
            </a:xfrm>
          </p:grpSpPr>
          <p:sp>
            <p:nvSpPr>
              <p:cNvPr id="20" name="Shape 20"/>
              <p:cNvSpPr/>
              <p:nvPr/>
            </p:nvSpPr>
            <p:spPr>
              <a:xfrm>
                <a:off x="-24158748" y="330081"/>
                <a:ext cx="289080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21" name="Shape 21"/>
              <p:cNvSpPr/>
              <p:nvPr/>
            </p:nvSpPr>
            <p:spPr>
              <a:xfrm>
                <a:off x="4710175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</p:grpSp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514350" y="1090750"/>
            <a:ext cx="4025925" cy="29619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Shape 82"/>
          <p:cNvGrpSpPr/>
          <p:nvPr/>
        </p:nvGrpSpPr>
        <p:grpSpPr>
          <a:xfrm>
            <a:off x="-3" y="41"/>
            <a:ext cx="5304323" cy="1327315"/>
            <a:chOff x="-4" y="40"/>
            <a:chExt cx="7072430" cy="1327315"/>
          </a:xfrm>
        </p:grpSpPr>
        <p:sp>
          <p:nvSpPr>
            <p:cNvPr id="83" name="Shape 83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84" name="Shape 84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85" name="Shape 85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86" name="Shape 86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87" name="Shape 87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88" name="Shape 88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89" name="Shape 89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90" name="Shape 90"/>
          <p:cNvGrpSpPr/>
          <p:nvPr/>
        </p:nvGrpSpPr>
        <p:grpSpPr>
          <a:xfrm>
            <a:off x="5210131" y="4472724"/>
            <a:ext cx="1652123" cy="670795"/>
            <a:chOff x="5575242" y="4472723"/>
            <a:chExt cx="2202830" cy="670795"/>
          </a:xfrm>
        </p:grpSpPr>
        <p:sp>
          <p:nvSpPr>
            <p:cNvPr id="91" name="Shape 91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grpSp>
          <p:nvGrpSpPr>
            <p:cNvPr id="92" name="Shape 92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93" name="Shape 93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94" name="Shape 94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  <p:grpSp>
          <p:nvGrpSpPr>
            <p:cNvPr id="95" name="Shape 95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96" name="Shape 96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97" name="Shape 97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</p:grpSp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610706" y="392575"/>
            <a:ext cx="3943800" cy="7662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10706" y="1537988"/>
            <a:ext cx="2533725" cy="27243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▰"/>
              <a:defRPr sz="2000"/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SzPts val="2000"/>
              <a:buChar char="▻"/>
              <a:defRPr sz="2000"/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body" idx="2"/>
          </p:nvPr>
        </p:nvSpPr>
        <p:spPr>
          <a:xfrm>
            <a:off x="3297092" y="1537988"/>
            <a:ext cx="2533725" cy="27243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▰"/>
              <a:defRPr sz="2000"/>
            </a:lvl1pPr>
            <a:lvl2pPr marL="914400" lvl="1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3pPr>
            <a:lvl4pPr marL="1828800" lvl="3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4pPr>
            <a:lvl5pPr marL="2286000" lvl="4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5pPr>
            <a:lvl6pPr marL="2743200" lvl="5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6pPr>
            <a:lvl7pPr marL="3200400" lvl="6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7pPr>
            <a:lvl8pPr marL="3657600" lvl="7" indent="-355600">
              <a:spcBef>
                <a:spcPts val="1000"/>
              </a:spcBef>
              <a:spcAft>
                <a:spcPts val="0"/>
              </a:spcAft>
              <a:buSzPts val="2000"/>
              <a:buChar char="▻"/>
              <a:defRPr sz="2000"/>
            </a:lvl8pPr>
            <a:lvl9pPr marL="4114800" lvl="8" indent="-355600">
              <a:spcBef>
                <a:spcPts val="1000"/>
              </a:spcBef>
              <a:spcAft>
                <a:spcPts val="1000"/>
              </a:spcAft>
              <a:buSzPts val="2000"/>
              <a:buChar char="▻"/>
              <a:defRPr sz="2000"/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sldNum" idx="12"/>
          </p:nvPr>
        </p:nvSpPr>
        <p:spPr>
          <a:xfrm>
            <a:off x="5713500" y="4636500"/>
            <a:ext cx="111555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sldNum" idx="12"/>
          </p:nvPr>
        </p:nvSpPr>
        <p:spPr>
          <a:xfrm>
            <a:off x="5713500" y="4636500"/>
            <a:ext cx="111555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grpSp>
        <p:nvGrpSpPr>
          <p:cNvPr id="164" name="Shape 164"/>
          <p:cNvGrpSpPr/>
          <p:nvPr/>
        </p:nvGrpSpPr>
        <p:grpSpPr>
          <a:xfrm>
            <a:off x="5210131" y="4472724"/>
            <a:ext cx="1652123" cy="670795"/>
            <a:chOff x="5575242" y="4472723"/>
            <a:chExt cx="2202830" cy="670795"/>
          </a:xfrm>
        </p:grpSpPr>
        <p:sp>
          <p:nvSpPr>
            <p:cNvPr id="165" name="Shape 165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grpSp>
          <p:nvGrpSpPr>
            <p:cNvPr id="166" name="Shape 166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67" name="Shape 167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68" name="Shape 16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  <p:grpSp>
          <p:nvGrpSpPr>
            <p:cNvPr id="169" name="Shape 169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70" name="Shape 17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71" name="Shape 171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</p:grpSp>
      <p:grpSp>
        <p:nvGrpSpPr>
          <p:cNvPr id="172" name="Shape 172"/>
          <p:cNvGrpSpPr/>
          <p:nvPr/>
        </p:nvGrpSpPr>
        <p:grpSpPr>
          <a:xfrm rot="10800000">
            <a:off x="-6" y="-1"/>
            <a:ext cx="1652123" cy="670795"/>
            <a:chOff x="5575242" y="4472723"/>
            <a:chExt cx="2202830" cy="670795"/>
          </a:xfrm>
        </p:grpSpPr>
        <p:sp>
          <p:nvSpPr>
            <p:cNvPr id="173" name="Shape 173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grpSp>
          <p:nvGrpSpPr>
            <p:cNvPr id="174" name="Shape 174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75" name="Shape 175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76" name="Shape 176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  <p:grpSp>
          <p:nvGrpSpPr>
            <p:cNvPr id="177" name="Shape 177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78" name="Shape 178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179" name="Shape 179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610706" y="392575"/>
            <a:ext cx="3943800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610706" y="1327350"/>
            <a:ext cx="4599450" cy="3145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▰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5713500" y="4636500"/>
            <a:ext cx="1115550" cy="315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200" b="1" smtClean="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pPr algn="r"/>
              <a:t>‹#›</a:t>
            </a:fld>
            <a:endParaRPr lang="en" sz="1200" b="1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6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ctrTitle"/>
          </p:nvPr>
        </p:nvSpPr>
        <p:spPr>
          <a:xfrm>
            <a:off x="167566" y="1083493"/>
            <a:ext cx="5367900" cy="29619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Лучшая практика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ownloads\таблич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8221" y="3304498"/>
            <a:ext cx="2559269" cy="1828492"/>
          </a:xfrm>
          <a:prstGeom prst="ellipse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10</a:t>
            </a:fld>
            <a:endParaRPr lang="en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0656" y="392575"/>
            <a:ext cx="4742344" cy="76620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«РАДУГА ЖЕЛАНИЙ»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7400" y="3428704"/>
            <a:ext cx="1211283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БЫЛО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813005" y="3457202"/>
            <a:ext cx="1335974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СТАЛО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" t="3591" r="8352" b="5886"/>
          <a:stretch/>
        </p:blipFill>
        <p:spPr bwMode="auto">
          <a:xfrm>
            <a:off x="206441" y="1581274"/>
            <a:ext cx="3571970" cy="2852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" t="18374" r="52018" b="3288"/>
          <a:stretch/>
        </p:blipFill>
        <p:spPr bwMode="auto">
          <a:xfrm>
            <a:off x="3847514" y="1380263"/>
            <a:ext cx="2606564" cy="3258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296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Обустройство спортивно-игровой площадки в д. </a:t>
            </a:r>
            <a:r>
              <a:rPr lang="ru-RU" dirty="0" err="1" smtClean="0"/>
              <a:t>Кожиль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11</a:t>
            </a:fld>
            <a:endParaRPr lang="en"/>
          </a:p>
        </p:txBody>
      </p:sp>
      <p:pic>
        <p:nvPicPr>
          <p:cNvPr id="6" name="Picture 2" descr="F:\Кожиль 2019 ПРОЕКТЫ\Чура\IMG_20201106_150842_resized_20201120_0932001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86" y="1248033"/>
            <a:ext cx="5354595" cy="333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57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Капитальный ремонт памятника  </a:t>
            </a:r>
            <a:r>
              <a:rPr lang="ru-RU" dirty="0"/>
              <a:t>Р</a:t>
            </a:r>
            <a:r>
              <a:rPr lang="ru-RU" dirty="0" smtClean="0"/>
              <a:t>егионального значения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12</a:t>
            </a:fld>
            <a:endParaRPr lang="en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61" y="1532987"/>
            <a:ext cx="3144431" cy="29680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092" y="1292087"/>
            <a:ext cx="2645409" cy="320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9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461" y="390939"/>
            <a:ext cx="4050923" cy="609600"/>
          </a:xfrm>
        </p:spPr>
        <p:txBody>
          <a:bodyPr/>
          <a:lstStyle/>
          <a:p>
            <a:r>
              <a:rPr lang="ru-RU" dirty="0" smtClean="0"/>
              <a:t>Проект  «Атмосфера»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13</a:t>
            </a:fld>
            <a:endParaRPr lang="en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49" y="1239079"/>
            <a:ext cx="2968487" cy="19016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836" y="1239078"/>
            <a:ext cx="2829339" cy="19016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288" y="3081130"/>
            <a:ext cx="2869096" cy="192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68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573963" y="381195"/>
            <a:ext cx="5258400" cy="7662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СМЕТА РАСХОДОВ ПО ПРОЕКТАМ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2" name="Shape 192"/>
          <p:cNvSpPr txBox="1">
            <a:spLocks noGrp="1"/>
          </p:cNvSpPr>
          <p:nvPr>
            <p:ph type="sldNum" idx="12"/>
          </p:nvPr>
        </p:nvSpPr>
        <p:spPr>
          <a:xfrm>
            <a:off x="6475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14</a:t>
            </a:fld>
            <a:endParaRPr/>
          </a:p>
        </p:txBody>
      </p:sp>
      <p:grpSp>
        <p:nvGrpSpPr>
          <p:cNvPr id="2" name="Shape 194"/>
          <p:cNvGrpSpPr/>
          <p:nvPr/>
        </p:nvGrpSpPr>
        <p:grpSpPr>
          <a:xfrm>
            <a:off x="188454" y="552346"/>
            <a:ext cx="309041" cy="403123"/>
            <a:chOff x="590250" y="244200"/>
            <a:chExt cx="407975" cy="532175"/>
          </a:xfrm>
        </p:grpSpPr>
        <p:sp>
          <p:nvSpPr>
            <p:cNvPr id="195" name="Shape 195"/>
            <p:cNvSpPr/>
            <p:nvPr/>
          </p:nvSpPr>
          <p:spPr>
            <a:xfrm>
              <a:off x="623125" y="313625"/>
              <a:ext cx="375100" cy="462750"/>
            </a:xfrm>
            <a:custGeom>
              <a:avLst/>
              <a:gdLst/>
              <a:ahLst/>
              <a:cxnLst/>
              <a:rect l="0" t="0" r="0" b="0"/>
              <a:pathLst>
                <a:path w="15004" h="18510" fill="none" extrusionOk="0">
                  <a:moveTo>
                    <a:pt x="1" y="17536"/>
                  </a:moveTo>
                  <a:lnTo>
                    <a:pt x="1" y="17536"/>
                  </a:lnTo>
                  <a:lnTo>
                    <a:pt x="1" y="17536"/>
                  </a:lnTo>
                  <a:lnTo>
                    <a:pt x="25" y="17682"/>
                  </a:lnTo>
                  <a:lnTo>
                    <a:pt x="49" y="17852"/>
                  </a:lnTo>
                  <a:lnTo>
                    <a:pt x="123" y="18023"/>
                  </a:lnTo>
                  <a:lnTo>
                    <a:pt x="220" y="18193"/>
                  </a:lnTo>
                  <a:lnTo>
                    <a:pt x="293" y="18291"/>
                  </a:lnTo>
                  <a:lnTo>
                    <a:pt x="390" y="18364"/>
                  </a:lnTo>
                  <a:lnTo>
                    <a:pt x="488" y="18412"/>
                  </a:lnTo>
                  <a:lnTo>
                    <a:pt x="610" y="18461"/>
                  </a:lnTo>
                  <a:lnTo>
                    <a:pt x="756" y="18510"/>
                  </a:lnTo>
                  <a:lnTo>
                    <a:pt x="926" y="18510"/>
                  </a:lnTo>
                  <a:lnTo>
                    <a:pt x="14468" y="18510"/>
                  </a:lnTo>
                  <a:lnTo>
                    <a:pt x="14468" y="18510"/>
                  </a:lnTo>
                  <a:lnTo>
                    <a:pt x="14541" y="18510"/>
                  </a:lnTo>
                  <a:lnTo>
                    <a:pt x="14614" y="18485"/>
                  </a:lnTo>
                  <a:lnTo>
                    <a:pt x="14736" y="18412"/>
                  </a:lnTo>
                  <a:lnTo>
                    <a:pt x="14833" y="18291"/>
                  </a:lnTo>
                  <a:lnTo>
                    <a:pt x="14906" y="18144"/>
                  </a:lnTo>
                  <a:lnTo>
                    <a:pt x="14955" y="17974"/>
                  </a:lnTo>
                  <a:lnTo>
                    <a:pt x="14979" y="17779"/>
                  </a:lnTo>
                  <a:lnTo>
                    <a:pt x="15003" y="17438"/>
                  </a:lnTo>
                  <a:lnTo>
                    <a:pt x="15003" y="487"/>
                  </a:lnTo>
                  <a:lnTo>
                    <a:pt x="15003" y="487"/>
                  </a:lnTo>
                  <a:lnTo>
                    <a:pt x="15003" y="341"/>
                  </a:lnTo>
                  <a:lnTo>
                    <a:pt x="14979" y="219"/>
                  </a:lnTo>
                  <a:lnTo>
                    <a:pt x="14955" y="146"/>
                  </a:lnTo>
                  <a:lnTo>
                    <a:pt x="14906" y="73"/>
                  </a:lnTo>
                  <a:lnTo>
                    <a:pt x="14833" y="49"/>
                  </a:lnTo>
                  <a:lnTo>
                    <a:pt x="14736" y="24"/>
                  </a:lnTo>
                  <a:lnTo>
                    <a:pt x="14468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6" name="Shape 196"/>
            <p:cNvSpPr/>
            <p:nvPr/>
          </p:nvSpPr>
          <p:spPr>
            <a:xfrm>
              <a:off x="590250" y="269775"/>
              <a:ext cx="377525" cy="462775"/>
            </a:xfrm>
            <a:custGeom>
              <a:avLst/>
              <a:gdLst/>
              <a:ahLst/>
              <a:cxnLst/>
              <a:rect l="0" t="0" r="0" b="0"/>
              <a:pathLst>
                <a:path w="15101" h="18511" fill="none" extrusionOk="0">
                  <a:moveTo>
                    <a:pt x="14321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4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1"/>
                  </a:lnTo>
                  <a:lnTo>
                    <a:pt x="74" y="488"/>
                  </a:lnTo>
                  <a:lnTo>
                    <a:pt x="25" y="634"/>
                  </a:lnTo>
                  <a:lnTo>
                    <a:pt x="1" y="780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25" y="17877"/>
                  </a:lnTo>
                  <a:lnTo>
                    <a:pt x="74" y="18023"/>
                  </a:lnTo>
                  <a:lnTo>
                    <a:pt x="122" y="18169"/>
                  </a:lnTo>
                  <a:lnTo>
                    <a:pt x="220" y="18291"/>
                  </a:lnTo>
                  <a:lnTo>
                    <a:pt x="342" y="18388"/>
                  </a:lnTo>
                  <a:lnTo>
                    <a:pt x="488" y="18437"/>
                  </a:lnTo>
                  <a:lnTo>
                    <a:pt x="634" y="18486"/>
                  </a:lnTo>
                  <a:lnTo>
                    <a:pt x="780" y="18510"/>
                  </a:lnTo>
                  <a:lnTo>
                    <a:pt x="14321" y="18510"/>
                  </a:lnTo>
                  <a:lnTo>
                    <a:pt x="14321" y="18510"/>
                  </a:lnTo>
                  <a:lnTo>
                    <a:pt x="14467" y="18486"/>
                  </a:lnTo>
                  <a:lnTo>
                    <a:pt x="14614" y="18437"/>
                  </a:lnTo>
                  <a:lnTo>
                    <a:pt x="14760" y="18388"/>
                  </a:lnTo>
                  <a:lnTo>
                    <a:pt x="14881" y="18291"/>
                  </a:lnTo>
                  <a:lnTo>
                    <a:pt x="14979" y="18169"/>
                  </a:lnTo>
                  <a:lnTo>
                    <a:pt x="15028" y="18023"/>
                  </a:lnTo>
                  <a:lnTo>
                    <a:pt x="15076" y="17877"/>
                  </a:lnTo>
                  <a:lnTo>
                    <a:pt x="15101" y="17731"/>
                  </a:lnTo>
                  <a:lnTo>
                    <a:pt x="15101" y="780"/>
                  </a:lnTo>
                  <a:lnTo>
                    <a:pt x="15101" y="780"/>
                  </a:lnTo>
                  <a:lnTo>
                    <a:pt x="15076" y="634"/>
                  </a:lnTo>
                  <a:lnTo>
                    <a:pt x="15028" y="488"/>
                  </a:lnTo>
                  <a:lnTo>
                    <a:pt x="14979" y="341"/>
                  </a:lnTo>
                  <a:lnTo>
                    <a:pt x="14881" y="220"/>
                  </a:lnTo>
                  <a:lnTo>
                    <a:pt x="14760" y="122"/>
                  </a:lnTo>
                  <a:lnTo>
                    <a:pt x="14614" y="74"/>
                  </a:lnTo>
                  <a:lnTo>
                    <a:pt x="14467" y="25"/>
                  </a:lnTo>
                  <a:lnTo>
                    <a:pt x="14321" y="0"/>
                  </a:lnTo>
                  <a:lnTo>
                    <a:pt x="14321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7" name="Shape 197"/>
            <p:cNvSpPr/>
            <p:nvPr/>
          </p:nvSpPr>
          <p:spPr>
            <a:xfrm>
              <a:off x="796650" y="274025"/>
              <a:ext cx="45100" cy="45100"/>
            </a:xfrm>
            <a:custGeom>
              <a:avLst/>
              <a:gdLst/>
              <a:ahLst/>
              <a:cxnLst/>
              <a:rect l="0" t="0" r="0" b="0"/>
              <a:pathLst>
                <a:path w="1804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3" y="25"/>
                  </a:lnTo>
                  <a:lnTo>
                    <a:pt x="1243" y="74"/>
                  </a:lnTo>
                  <a:lnTo>
                    <a:pt x="1414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4" y="1657"/>
                  </a:lnTo>
                  <a:lnTo>
                    <a:pt x="1243" y="1730"/>
                  </a:lnTo>
                  <a:lnTo>
                    <a:pt x="1073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2" y="1779"/>
                  </a:lnTo>
                  <a:lnTo>
                    <a:pt x="561" y="1730"/>
                  </a:lnTo>
                  <a:lnTo>
                    <a:pt x="391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1" y="147"/>
                  </a:lnTo>
                  <a:lnTo>
                    <a:pt x="561" y="74"/>
                  </a:lnTo>
                  <a:lnTo>
                    <a:pt x="732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8" name="Shape 198"/>
            <p:cNvSpPr/>
            <p:nvPr/>
          </p:nvSpPr>
          <p:spPr>
            <a:xfrm>
              <a:off x="713850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9" name="Shape 199"/>
            <p:cNvSpPr/>
            <p:nvPr/>
          </p:nvSpPr>
          <p:spPr>
            <a:xfrm>
              <a:off x="631050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0" y="902"/>
                  </a:move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7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8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8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7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0" name="Shape 200"/>
            <p:cNvSpPr/>
            <p:nvPr/>
          </p:nvSpPr>
          <p:spPr>
            <a:xfrm>
              <a:off x="649925" y="590050"/>
              <a:ext cx="133975" cy="25"/>
            </a:xfrm>
            <a:custGeom>
              <a:avLst/>
              <a:gdLst/>
              <a:ahLst/>
              <a:cxnLst/>
              <a:rect l="0" t="0" r="0" b="0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1" name="Shape 201"/>
            <p:cNvSpPr/>
            <p:nvPr/>
          </p:nvSpPr>
          <p:spPr>
            <a:xfrm>
              <a:off x="649925" y="5346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2" name="Shape 202"/>
            <p:cNvSpPr/>
            <p:nvPr/>
          </p:nvSpPr>
          <p:spPr>
            <a:xfrm>
              <a:off x="649925" y="4798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3" name="Shape 203"/>
            <p:cNvSpPr/>
            <p:nvPr/>
          </p:nvSpPr>
          <p:spPr>
            <a:xfrm>
              <a:off x="649925" y="424425"/>
              <a:ext cx="255750" cy="25"/>
            </a:xfrm>
            <a:custGeom>
              <a:avLst/>
              <a:gdLst/>
              <a:ahLst/>
              <a:cxnLst/>
              <a:rect l="0" t="0" r="0" b="0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4" name="Shape 204"/>
            <p:cNvSpPr/>
            <p:nvPr/>
          </p:nvSpPr>
          <p:spPr>
            <a:xfrm>
              <a:off x="879475" y="274025"/>
              <a:ext cx="45075" cy="45100"/>
            </a:xfrm>
            <a:custGeom>
              <a:avLst/>
              <a:gdLst/>
              <a:ahLst/>
              <a:cxnLst/>
              <a:rect l="0" t="0" r="0" b="0"/>
              <a:pathLst>
                <a:path w="1803" h="1804" fill="none" extrusionOk="0">
                  <a:moveTo>
                    <a:pt x="901" y="1803"/>
                  </a:moveTo>
                  <a:lnTo>
                    <a:pt x="901" y="1803"/>
                  </a:lnTo>
                  <a:lnTo>
                    <a:pt x="731" y="1779"/>
                  </a:lnTo>
                  <a:lnTo>
                    <a:pt x="560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6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6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0" y="74"/>
                  </a:lnTo>
                  <a:lnTo>
                    <a:pt x="731" y="25"/>
                  </a:lnTo>
                  <a:lnTo>
                    <a:pt x="901" y="1"/>
                  </a:lnTo>
                  <a:lnTo>
                    <a:pt x="901" y="1"/>
                  </a:lnTo>
                  <a:lnTo>
                    <a:pt x="1072" y="25"/>
                  </a:lnTo>
                  <a:lnTo>
                    <a:pt x="1242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6" y="391"/>
                  </a:lnTo>
                  <a:lnTo>
                    <a:pt x="1729" y="561"/>
                  </a:lnTo>
                  <a:lnTo>
                    <a:pt x="1778" y="732"/>
                  </a:lnTo>
                  <a:lnTo>
                    <a:pt x="1802" y="902"/>
                  </a:lnTo>
                  <a:lnTo>
                    <a:pt x="1802" y="902"/>
                  </a:lnTo>
                  <a:lnTo>
                    <a:pt x="1778" y="1073"/>
                  </a:lnTo>
                  <a:lnTo>
                    <a:pt x="1729" y="1243"/>
                  </a:lnTo>
                  <a:lnTo>
                    <a:pt x="1656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2" y="1730"/>
                  </a:lnTo>
                  <a:lnTo>
                    <a:pt x="1072" y="1779"/>
                  </a:lnTo>
                  <a:lnTo>
                    <a:pt x="901" y="1803"/>
                  </a:lnTo>
                  <a:lnTo>
                    <a:pt x="901" y="1803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5" name="Shape 205"/>
            <p:cNvSpPr/>
            <p:nvPr/>
          </p:nvSpPr>
          <p:spPr>
            <a:xfrm>
              <a:off x="6548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6" name="Shape 206"/>
            <p:cNvSpPr/>
            <p:nvPr/>
          </p:nvSpPr>
          <p:spPr>
            <a:xfrm>
              <a:off x="7376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7" name="Shape 207"/>
            <p:cNvSpPr/>
            <p:nvPr/>
          </p:nvSpPr>
          <p:spPr>
            <a:xfrm>
              <a:off x="820400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8" name="Shape 208"/>
            <p:cNvSpPr/>
            <p:nvPr/>
          </p:nvSpPr>
          <p:spPr>
            <a:xfrm>
              <a:off x="903225" y="244200"/>
              <a:ext cx="25" cy="51175"/>
            </a:xfrm>
            <a:custGeom>
              <a:avLst/>
              <a:gdLst/>
              <a:ahLst/>
              <a:cxnLst/>
              <a:rect l="0" t="0" r="0" b="0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rgbClr val="FF98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59661"/>
              </p:ext>
            </p:extLst>
          </p:nvPr>
        </p:nvGraphicFramePr>
        <p:xfrm>
          <a:off x="258417" y="1371243"/>
          <a:ext cx="6347334" cy="2878693"/>
        </p:xfrm>
        <a:graphic>
          <a:graphicData uri="http://schemas.openxmlformats.org/drawingml/2006/table">
            <a:tbl>
              <a:tblPr>
                <a:tableStyleId>{47F525CC-AF38-4B13-BF64-02A422CE4619}</a:tableStyleId>
              </a:tblPr>
              <a:tblGrid>
                <a:gridCol w="3513483"/>
                <a:gridCol w="914400"/>
                <a:gridCol w="1091045"/>
                <a:gridCol w="828406"/>
              </a:tblGrid>
              <a:tr h="424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Статьи сметы</a:t>
                      </a:r>
                      <a:endParaRPr lang="ru-RU" sz="10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Запрашиваемые средства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9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небюджетные </a:t>
                      </a:r>
                      <a:r>
                        <a:rPr lang="ru-RU" sz="9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источники)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Общие расходы по проекту</a:t>
                      </a:r>
                      <a:endParaRPr lang="ru-RU" sz="9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 anchor="ctr"/>
                </a:tc>
              </a:tr>
              <a:tr h="2399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Проект</a:t>
                      </a:r>
                      <a:r>
                        <a:rPr lang="ru-RU" sz="105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«Культура малой родины»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745000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745000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</a:tr>
              <a:tr h="258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Проект</a:t>
                      </a:r>
                      <a:r>
                        <a:rPr lang="ru-RU" sz="105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«Культура и село»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217438</a:t>
                      </a: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287438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</a:tr>
              <a:tr h="2389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Обустройство «Спортивно-игровой площадки в </a:t>
                      </a:r>
                      <a:r>
                        <a:rPr lang="ru-RU" sz="105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д.Чура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167000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567000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</a:tr>
              <a:tr h="2389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Проект «Радуга желаний»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125000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245000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</a:tr>
              <a:tr h="1990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Обустройство</a:t>
                      </a:r>
                      <a:r>
                        <a:rPr lang="ru-RU" sz="105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спортивно-игровой площадки в д. </a:t>
                      </a:r>
                      <a:r>
                        <a:rPr lang="ru-RU" sz="1050" baseline="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Кожиль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1150000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439144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1589144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</a:tr>
              <a:tr h="235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Проект молодёжного инициативного бюджетирования «</a:t>
                      </a:r>
                      <a:r>
                        <a:rPr lang="en-US" sz="105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RELAX</a:t>
                      </a:r>
                      <a:r>
                        <a:rPr lang="ru-RU" sz="105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260488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260488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</a:tr>
              <a:tr h="2182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Проект «Подъездные пути к с. </a:t>
                      </a:r>
                      <a:r>
                        <a:rPr lang="ru-RU" sz="105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Дзякино</a:t>
                      </a: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151950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43008</a:t>
                      </a: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194958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</a:tr>
              <a:tr h="235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Проект</a:t>
                      </a:r>
                      <a:r>
                        <a:rPr lang="ru-RU" sz="105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«Памятник войнам-односельчанам павшим в годы Великой отечественной войны 1941-1945г.»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350000</a:t>
                      </a: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400000</a:t>
                      </a:r>
                      <a:endParaRPr lang="ru-RU" sz="10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</a:tr>
              <a:tr h="1990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05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3394876</a:t>
                      </a:r>
                      <a:endParaRPr lang="ru-RU" sz="105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894152</a:t>
                      </a:r>
                      <a:endParaRPr lang="ru-RU" sz="105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4286018</a:t>
                      </a:r>
                      <a:endParaRPr lang="ru-RU" sz="105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8772" marR="18772" marT="30883" marB="3088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120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Капитальный ремонт автодороги Глазов –</a:t>
            </a:r>
            <a:r>
              <a:rPr lang="ru-RU" smtClean="0"/>
              <a:t>Яр- Пудем    9 км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15</a:t>
            </a:fld>
            <a:endParaRPr lang="en"/>
          </a:p>
        </p:txBody>
      </p:sp>
      <p:pic>
        <p:nvPicPr>
          <p:cNvPr id="1026" name="Picture 2" descr="C:\Users\Глава\Desktop\IMG_20190712_162537_resized_20210217_1101192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07" y="1215614"/>
            <a:ext cx="6604000" cy="340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33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Подъездные  пути к </a:t>
            </a:r>
            <a:r>
              <a:rPr lang="ru-RU" err="1" smtClean="0"/>
              <a:t>с</a:t>
            </a:r>
            <a:r>
              <a:rPr lang="ru-RU" smtClean="0"/>
              <a:t>. Дзякино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16</a:t>
            </a:fld>
            <a:endParaRPr lang="en"/>
          </a:p>
        </p:txBody>
      </p:sp>
      <p:pic>
        <p:nvPicPr>
          <p:cNvPr id="1027" name="Picture 3" descr="F:\Кожиль 2019 ПРОЕКТЫ\Дорога наша село\IMG_20190729_145346_resized_20190911_091002525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0" y="1622376"/>
            <a:ext cx="2560966" cy="261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Кожиль 2019 ПРОЕКТЫ\Дорога наша село\IMG_20190725_104842_resized_20190911_091001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347" y="1622376"/>
            <a:ext cx="2470245" cy="261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61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Остановочный </a:t>
            </a:r>
            <a:r>
              <a:rPr lang="ru-RU" dirty="0" err="1" smtClean="0"/>
              <a:t>павилион</a:t>
            </a:r>
            <a:r>
              <a:rPr lang="ru-RU" dirty="0" smtClean="0"/>
              <a:t> в д. </a:t>
            </a:r>
            <a:r>
              <a:rPr lang="ru-RU" smtClean="0"/>
              <a:t>Чура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17</a:t>
            </a:fld>
            <a:endParaRPr lang="en"/>
          </a:p>
        </p:txBody>
      </p:sp>
      <p:pic>
        <p:nvPicPr>
          <p:cNvPr id="1026" name="Picture 2" descr="C:\Users\Глава\Desktop\IMG_20201026_111526_resized_20210217_1115146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42" y="1226372"/>
            <a:ext cx="5341694" cy="329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53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18</a:t>
            </a:fld>
            <a:endParaRPr lang="en"/>
          </a:p>
        </p:txBody>
      </p:sp>
      <p:pic>
        <p:nvPicPr>
          <p:cNvPr id="2050" name="Picture 2" descr="F:\ярский район\Опыт работы\IMG_20190827_132452_resized_20190923_09351615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69" b="12184"/>
          <a:stretch/>
        </p:blipFill>
        <p:spPr bwMode="auto">
          <a:xfrm>
            <a:off x="3599484" y="1593850"/>
            <a:ext cx="2779091" cy="251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ярский район\Опыт работы\IMG_20190920_084730_resized_20190923_09355452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49" b="17263"/>
          <a:stretch/>
        </p:blipFill>
        <p:spPr bwMode="auto">
          <a:xfrm>
            <a:off x="177800" y="1609725"/>
            <a:ext cx="3091908" cy="250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10656" y="392575"/>
            <a:ext cx="4742344" cy="766200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водопроводной сети д.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Кожиль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17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Газификация с. </a:t>
            </a:r>
            <a:r>
              <a:rPr lang="ru-RU" dirty="0" err="1" smtClean="0"/>
              <a:t>Дзякино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0706" y="1537988"/>
            <a:ext cx="2691892" cy="27243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324112" y="1537988"/>
            <a:ext cx="2506705" cy="27243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19</a:t>
            </a:fld>
            <a:endParaRPr lang="en"/>
          </a:p>
        </p:txBody>
      </p:sp>
      <p:pic>
        <p:nvPicPr>
          <p:cNvPr id="1026" name="Picture 2" descr="C:\Users\Глава\Desktop\IMG-20210217-WA0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82" y="1516830"/>
            <a:ext cx="2786232" cy="297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лава\Desktop\IMG-20210217-WA0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215" y="1516828"/>
            <a:ext cx="3518423" cy="297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89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656" y="392575"/>
            <a:ext cx="4742344" cy="76620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«Культура малой родины»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</a:t>
            </a:fld>
            <a:endParaRPr lang="en"/>
          </a:p>
        </p:txBody>
      </p:sp>
      <p:pic>
        <p:nvPicPr>
          <p:cNvPr id="12" name="Picture 7" descr="C:\Users\Пользователь\Desktop\Опыт работы\Культура и село\Кожильский ЦСДК Глазовский район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32987"/>
            <a:ext cx="6858000" cy="28066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Электроснабжение микрорайона «Радужный» в д. </a:t>
            </a:r>
            <a:r>
              <a:rPr lang="ru-RU" dirty="0" err="1" smtClean="0"/>
              <a:t>Кожиль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409414" y="1765198"/>
            <a:ext cx="4482622" cy="27243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20</a:t>
            </a:fld>
            <a:endParaRPr lang="en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661" y="1532304"/>
            <a:ext cx="4475747" cy="319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9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540043" y="1537988"/>
            <a:ext cx="2976956" cy="27243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21</a:t>
            </a:fld>
            <a:endParaRPr lang="en"/>
          </a:p>
        </p:txBody>
      </p:sp>
      <p:pic>
        <p:nvPicPr>
          <p:cNvPr id="4098" name="Picture 2" descr="F:\ярский район\Опыт работы\IMG_20190920_085114_resized_20190923_093912397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65"/>
          <a:stretch/>
        </p:blipFill>
        <p:spPr bwMode="auto">
          <a:xfrm>
            <a:off x="1128174" y="1304232"/>
            <a:ext cx="3459893" cy="372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10656" y="392575"/>
            <a:ext cx="4742344" cy="76620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Введено 22 новых объектов уличного освещения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65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Сотовая связь в д. </a:t>
            </a:r>
            <a:r>
              <a:rPr lang="ru-RU" dirty="0" err="1" smtClean="0"/>
              <a:t>Кожиль</a:t>
            </a:r>
            <a:r>
              <a:rPr lang="ru-RU" dirty="0" smtClean="0"/>
              <a:t> и </a:t>
            </a:r>
            <a:r>
              <a:rPr lang="ru-RU" dirty="0" err="1" smtClean="0"/>
              <a:t>Чура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77568" y="1610875"/>
            <a:ext cx="2533725" cy="27243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22</a:t>
            </a:fld>
            <a:endParaRPr lang="en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384" y="1544746"/>
            <a:ext cx="2848798" cy="316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3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Строительство модульного ФАП в д </a:t>
            </a:r>
            <a:r>
              <a:rPr lang="ru-RU" smtClean="0"/>
              <a:t>Чура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23</a:t>
            </a:fld>
            <a:endParaRPr lang="en"/>
          </a:p>
        </p:txBody>
      </p:sp>
      <p:pic>
        <p:nvPicPr>
          <p:cNvPr id="1026" name="Picture 2" descr="C:\Users\Глава\Desktop\IMG_20210218_091100_resized_20210219_0120313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03" y="1204856"/>
            <a:ext cx="5549900" cy="346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85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Микрорайон «Радужный»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24</a:t>
            </a:fld>
            <a:endParaRPr lang="en"/>
          </a:p>
        </p:txBody>
      </p:sp>
      <p:pic>
        <p:nvPicPr>
          <p:cNvPr id="1026" name="Picture 2" descr="C:\Users\Глава\Desktop\IMG_20210216_084848_resized_20210216_0850580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4479"/>
            <a:ext cx="6858000" cy="4199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91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Обеспечение безопасности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25</a:t>
            </a:fld>
            <a:endParaRPr lang="en"/>
          </a:p>
        </p:txBody>
      </p:sp>
      <p:pic>
        <p:nvPicPr>
          <p:cNvPr id="1026" name="Picture 2" descr="C:\Users\Глава\Desktop\IMG_20210216_092821_resized_20210216_092946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1" y="1376979"/>
            <a:ext cx="2689411" cy="331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Глава\Desktop\IMG_20210216_092848_resized_20210216_092926119 —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052" y="1376979"/>
            <a:ext cx="2818503" cy="331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78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Физическая культура и спорт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09600" y="1537988"/>
            <a:ext cx="5221218" cy="27243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26</a:t>
            </a:fld>
            <a:endParaRPr lang="en"/>
          </a:p>
        </p:txBody>
      </p:sp>
      <p:pic>
        <p:nvPicPr>
          <p:cNvPr id="1026" name="Picture 2" descr="C:\Users\Глава\Desktop\IMG_20210219_134329_resized_20210219_0143574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858" y="1161828"/>
            <a:ext cx="3141233" cy="387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71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225 га  невостребованных земель  введено в </a:t>
            </a:r>
            <a:r>
              <a:rPr lang="ru-RU" smtClean="0"/>
              <a:t>с/х  оборот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0706" y="1537988"/>
            <a:ext cx="5338273" cy="27243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27</a:t>
            </a:fld>
            <a:endParaRPr lang="en"/>
          </a:p>
        </p:txBody>
      </p:sp>
      <p:pic>
        <p:nvPicPr>
          <p:cNvPr id="1027" name="Picture 3" descr="C:\Users\Глава\Desktop\IMG_20181110_110059_resized_20210217_1033402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10" y="1333948"/>
            <a:ext cx="5649352" cy="307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53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Ремонт социальных объектов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02428" y="1537988"/>
            <a:ext cx="5228389" cy="2724300"/>
          </a:xfrm>
        </p:spPr>
        <p:txBody>
          <a:bodyPr/>
          <a:lstStyle/>
          <a:p>
            <a:pPr marL="101600" indent="0">
              <a:buNone/>
            </a:pPr>
            <a:r>
              <a:rPr lang="ru-RU" dirty="0" smtClean="0"/>
              <a:t>Ремонт кровли КСДК – 1132360.74</a:t>
            </a:r>
          </a:p>
          <a:p>
            <a:pPr marL="101600" indent="0">
              <a:buNone/>
            </a:pPr>
            <a:r>
              <a:rPr lang="ru-RU" dirty="0" smtClean="0"/>
              <a:t>Замена окон КСДК – 1300000</a:t>
            </a:r>
          </a:p>
          <a:p>
            <a:pPr marL="101600" indent="0">
              <a:buNone/>
            </a:pPr>
            <a:r>
              <a:rPr lang="ru-RU" dirty="0" smtClean="0"/>
              <a:t>Ремонт спортзала </a:t>
            </a:r>
            <a:r>
              <a:rPr lang="ru-RU" dirty="0" err="1" smtClean="0"/>
              <a:t>Дзякинской</a:t>
            </a:r>
            <a:r>
              <a:rPr lang="ru-RU" dirty="0" smtClean="0"/>
              <a:t> школы-400709</a:t>
            </a:r>
          </a:p>
          <a:p>
            <a:pPr marL="101600" indent="0">
              <a:buNone/>
            </a:pPr>
            <a:r>
              <a:rPr lang="ru-RU" dirty="0" smtClean="0"/>
              <a:t>Замена окон </a:t>
            </a:r>
            <a:r>
              <a:rPr lang="ru-RU" dirty="0" err="1" smtClean="0"/>
              <a:t>Дзякинской</a:t>
            </a:r>
            <a:r>
              <a:rPr lang="ru-RU" dirty="0" smtClean="0"/>
              <a:t> школы-2705713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9546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ctrTitle" idx="4294967295"/>
          </p:nvPr>
        </p:nvSpPr>
        <p:spPr>
          <a:xfrm>
            <a:off x="78830" y="3073853"/>
            <a:ext cx="6593700" cy="1159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algn="ctr"/>
            <a:r>
              <a:rPr lang="ru-RU" sz="4400" dirty="0" smtClean="0">
                <a:solidFill>
                  <a:srgbClr val="FF9800"/>
                </a:solidFill>
                <a:latin typeface="Times New Roman" pitchFamily="18" charset="0"/>
                <a:cs typeface="Times New Roman" pitchFamily="18" charset="0"/>
              </a:rPr>
              <a:t>БЛАГОДАРИМ ЗА ВНИМАНИЕ</a:t>
            </a:r>
            <a:r>
              <a:rPr lang="en" sz="4400" dirty="0" smtClean="0">
                <a:solidFill>
                  <a:srgbClr val="FF98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sz="4400">
              <a:solidFill>
                <a:srgbClr val="FF98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6475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29</a:t>
            </a:fld>
            <a:endParaRPr/>
          </a:p>
        </p:txBody>
      </p:sp>
      <p:pic>
        <p:nvPicPr>
          <p:cNvPr id="6" name="Picture 2" descr="D:\Downloads\таблич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1959" y="94596"/>
            <a:ext cx="3894082" cy="2782161"/>
          </a:xfrm>
          <a:prstGeom prst="ellipse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1015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</a:t>
            </a:fld>
            <a:endParaRPr lang="en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10656" y="392575"/>
            <a:ext cx="4742344" cy="76620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«КУЛЬТУРА И СЕЛО»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ярский район\Опыт работы\IMG_20190828_125914_resized_20190911_09212679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63" b="15538"/>
          <a:stretch/>
        </p:blipFill>
        <p:spPr bwMode="auto">
          <a:xfrm>
            <a:off x="3187719" y="1532987"/>
            <a:ext cx="3586163" cy="27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ярский район\Опыт работы\д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7" y="1537988"/>
            <a:ext cx="3152772" cy="27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9050" y="3311679"/>
            <a:ext cx="1211283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БЫЛО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233737" y="3331564"/>
            <a:ext cx="1335974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СТАЛО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</a:t>
            </a:fld>
            <a:endParaRPr lang="en"/>
          </a:p>
        </p:txBody>
      </p:sp>
      <p:pic>
        <p:nvPicPr>
          <p:cNvPr id="2050" name="Picture 2" descr="C:\Users\Пользователь\Desktop\Опыт работы\Культура и село\до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16088"/>
            <a:ext cx="3402387" cy="2746200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Опыт работы\Культура и село\IMG_20190911_092610_resized_20190911_0935287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37908" y="1516088"/>
            <a:ext cx="3372592" cy="2746200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10656" y="392575"/>
            <a:ext cx="4742344" cy="76620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«КУЛЬТУРА И СЕЛО»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3406929"/>
            <a:ext cx="1211283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БЫЛО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522026" y="1493025"/>
            <a:ext cx="1335974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СТАЛО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«Культура и село»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" y="1501547"/>
            <a:ext cx="3139712" cy="19996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620" y="855018"/>
            <a:ext cx="2274005" cy="3029975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</a:t>
            </a:fld>
            <a:endParaRPr lang="en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8510" y="2705118"/>
            <a:ext cx="3456732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6</a:t>
            </a:fld>
            <a:endParaRPr lang="en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0656" y="368825"/>
            <a:ext cx="4742344" cy="76620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Обустройство спортивно-игровой площадки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д.Чура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Пользователь\Desktop\Опыт работы\Обустройство спортивн-игравой площадки в д. Чура\IMG_20190911_100351_resized_20190919_0320221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31916"/>
            <a:ext cx="3483431" cy="2722362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Опыт работы\Обустройство спортивн-игравой площадки в д. Чура\IMG_20190610_135801_resized_20190919_0317379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4573" y="1531916"/>
            <a:ext cx="3483427" cy="2722362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336966" y="3488078"/>
            <a:ext cx="1335974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СТАЛО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3406929"/>
            <a:ext cx="1211283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БЫЛО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7</a:t>
            </a:fld>
            <a:endParaRPr lang="en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0656" y="368825"/>
            <a:ext cx="4742344" cy="76620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Обустройство спортивно-игровой площадки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д.Чура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336966" y="3488078"/>
            <a:ext cx="1335974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СТАЛО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3406929"/>
            <a:ext cx="1211283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БЫЛО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  <p:pic>
        <p:nvPicPr>
          <p:cNvPr id="4098" name="Picture 2" descr="C:\Users\Пользователь\Desktop\Опыт работы\Обустройство спортивн-игравой площадки в д. Чура\IMG_20190826_103826_resized_20190919_0318513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4361" y="1539999"/>
            <a:ext cx="3463639" cy="2791304"/>
          </a:xfrm>
          <a:prstGeom prst="rect">
            <a:avLst/>
          </a:prstGeom>
          <a:noFill/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-13850" y="3476204"/>
            <a:ext cx="1211283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БЫЛО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  <p:pic>
        <p:nvPicPr>
          <p:cNvPr id="1026" name="Picture 2" descr="K:\ярский район\Опыт работы\IMG_20190826_103834_resized_20190923_025917476 (1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2" t="1359" r="-1702" b="-1359"/>
          <a:stretch/>
        </p:blipFill>
        <p:spPr bwMode="auto">
          <a:xfrm>
            <a:off x="126382" y="1534884"/>
            <a:ext cx="3354847" cy="278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2825654" y="3476204"/>
            <a:ext cx="1335974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СТАЛО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8</a:t>
            </a:fld>
            <a:endParaRPr lang="en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0656" y="392575"/>
            <a:ext cx="4742344" cy="76620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«РАДУГА ЖЕЛАНИЙ»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Фотографии\фото площадки\площадка\IMG_03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40040"/>
            <a:ext cx="3489001" cy="2736010"/>
          </a:xfrm>
          <a:prstGeom prst="rect">
            <a:avLst/>
          </a:prstGeom>
          <a:noFill/>
        </p:spPr>
      </p:pic>
      <p:pic>
        <p:nvPicPr>
          <p:cNvPr id="8" name="Picture 3" descr="C:\Users\Пользователь\Desktop\Опыт работы\Проект Радуга Желаний\IMG_20190716_131758_resized_20190919_0342113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7491" y="1532987"/>
            <a:ext cx="3320717" cy="2743063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9900" y="3488079"/>
            <a:ext cx="1211283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БЫЛО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477491" y="3509850"/>
            <a:ext cx="1335974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СТАЛО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9</a:t>
            </a:fld>
            <a:endParaRPr lang="en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0656" y="392575"/>
            <a:ext cx="4742344" cy="76620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«РАДУГА ЖЕЛАНИЙ»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Пользователь\Desktop\Опыт работы\Проект Радуга Желаний\IMG_20190614_202627_resized_20190919_0340238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5301" y="1504338"/>
            <a:ext cx="3472699" cy="275795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7400" y="3428704"/>
            <a:ext cx="1211283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БЫЛО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  <p:pic>
        <p:nvPicPr>
          <p:cNvPr id="2050" name="Picture 2" descr="K:\ярский район\Опыт работы\Проект Радуга Желаний\IMG_20190716_131744_resized_20190919_0342338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r="1"/>
          <a:stretch/>
        </p:blipFill>
        <p:spPr bwMode="auto">
          <a:xfrm>
            <a:off x="19206" y="1537989"/>
            <a:ext cx="3385300" cy="27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813005" y="3457202"/>
            <a:ext cx="1335974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Roboto Condensed"/>
                <a:cs typeface="Times New Roman" pitchFamily="18" charset="0"/>
                <a:sym typeface="Roboto Condensed"/>
              </a:rPr>
              <a:t>СТАЛО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Roboto Condensed"/>
              <a:cs typeface="Times New Roman" pitchFamily="18" charset="0"/>
              <a:sym typeface="Roboto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ler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312</Words>
  <Application>Microsoft Office PowerPoint</Application>
  <PresentationFormat>Произвольный</PresentationFormat>
  <Paragraphs>115</Paragraphs>
  <Slides>29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Times New Roman</vt:lpstr>
      <vt:lpstr>Roboto Condensed Light</vt:lpstr>
      <vt:lpstr>Arvo</vt:lpstr>
      <vt:lpstr>Roboto Condensed</vt:lpstr>
      <vt:lpstr>Salerio template</vt:lpstr>
      <vt:lpstr>Лучшая практика   </vt:lpstr>
      <vt:lpstr>Проект  «Культура малой родины»</vt:lpstr>
      <vt:lpstr>Проект «КУЛЬТУРА И СЕЛО»</vt:lpstr>
      <vt:lpstr>Проект «КУЛЬТУРА И СЕЛО»</vt:lpstr>
      <vt:lpstr>Проект «Культура и село»</vt:lpstr>
      <vt:lpstr>Обустройство спортивно-игровой площадки в д.Чура</vt:lpstr>
      <vt:lpstr>Обустройство спортивно-игровой площадки в д.Чура</vt:lpstr>
      <vt:lpstr>Проект «РАДУГА ЖЕЛАНИЙ»</vt:lpstr>
      <vt:lpstr>Проект «РАДУГА ЖЕЛАНИЙ»</vt:lpstr>
      <vt:lpstr>Проект «РАДУГА ЖЕЛАНИЙ»</vt:lpstr>
      <vt:lpstr>Обустройство спортивно-игровой площадки в д. Кожиль</vt:lpstr>
      <vt:lpstr>Капитальный ремонт памятника  Регионального значения</vt:lpstr>
      <vt:lpstr>Проект  «Атмосфера»</vt:lpstr>
      <vt:lpstr>СМЕТА РАСХОДОВ ПО ПРОЕКТАМ</vt:lpstr>
      <vt:lpstr>Капитальный ремонт автодороги Глазов –Яр- Пудем    9 км</vt:lpstr>
      <vt:lpstr>Проект Подъездные  пути к с. Дзякино</vt:lpstr>
      <vt:lpstr>Остановочный павилион в д. Чура</vt:lpstr>
      <vt:lpstr>Строительство водопроводной сети д. Кожиль </vt:lpstr>
      <vt:lpstr>Газификация с. Дзякино</vt:lpstr>
      <vt:lpstr>Электроснабжение микрорайона «Радужный» в д. Кожиль</vt:lpstr>
      <vt:lpstr>Введено 22 новых объектов уличного освещения</vt:lpstr>
      <vt:lpstr>Сотовая связь в д. Кожиль и Чура</vt:lpstr>
      <vt:lpstr>Строительство модульного ФАП в д Чура</vt:lpstr>
      <vt:lpstr>Микрорайон «Радужный»</vt:lpstr>
      <vt:lpstr>Обеспечение безопасности</vt:lpstr>
      <vt:lpstr>Физическая культура и спорт</vt:lpstr>
      <vt:lpstr>225 га  невостребованных земель  введено в с/х  оборот</vt:lpstr>
      <vt:lpstr>Ремонт социальных объектов</vt:lpstr>
      <vt:lpstr>БЛАГОДАРИМ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user</dc:creator>
  <cp:lastModifiedBy>Глава</cp:lastModifiedBy>
  <cp:revision>100</cp:revision>
  <dcterms:modified xsi:type="dcterms:W3CDTF">2021-03-18T05:16:24Z</dcterms:modified>
</cp:coreProperties>
</file>