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8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6" r:id="rId11"/>
    <p:sldId id="267" r:id="rId12"/>
    <p:sldId id="288" r:id="rId13"/>
    <p:sldId id="269" r:id="rId14"/>
    <p:sldId id="271" r:id="rId15"/>
    <p:sldId id="272" r:id="rId16"/>
    <p:sldId id="276" r:id="rId17"/>
    <p:sldId id="273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74" r:id="rId29"/>
    <p:sldId id="275" r:id="rId3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FF00"/>
    <a:srgbClr val="0033CC"/>
    <a:srgbClr val="FF9900"/>
    <a:srgbClr val="FF00FF"/>
    <a:srgbClr val="C3E5C9"/>
    <a:srgbClr val="6600FF"/>
    <a:srgbClr val="E7F2E9"/>
    <a:srgbClr val="CBDCD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40" autoAdjust="0"/>
  </p:normalViewPr>
  <p:slideViewPr>
    <p:cSldViewPr>
      <p:cViewPr varScale="1">
        <p:scale>
          <a:sx n="97" d="100"/>
          <a:sy n="97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3" d="100"/>
          <a:sy n="73" d="100"/>
        </p:scale>
        <p:origin x="-213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091;&#1093;&#1075;&#1072;&#1083;&#1090;&#1077;&#1088;&#1072;\&#1053;&#1072;&#1090;&#1072;&#1083;&#1080;&#1103;\&#1041;&#1070;&#1044;&#1046;&#1045;&#1058;%20&#1076;&#1083;&#1103;%20&#1075;&#1088;&#1072;&#1078;&#1076;&#1072;&#1085;\&#1048;&#1089;&#1087;&#1086;&#1083;&#1085;&#1077;&#1085;&#1080;&#1077;\&#1057;&#1083;&#1072;&#1081;&#1076;&#1099;%20&#1087;&#1086;%20&#1080;&#1089;&#1087;&#1086;&#1083;&#1085;&#1077;&#1085;&#1080;&#1102;%202018\2%20&#1082;&#1074;&#1072;&#1088;&#1090;&#1072;&#1083;%202018\&#1044;&#1086;&#1093;&#1086;&#1076;&#1099;&#1056;&#1072;&#1089;&#1093;&#1086;&#1076;&#109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091;&#1093;&#1075;&#1072;&#1083;&#1090;&#1077;&#1088;&#1072;\&#1053;&#1072;&#1090;&#1072;&#1083;&#1080;&#1103;\&#1041;&#1070;&#1044;&#1046;&#1045;&#1058;%20&#1076;&#1083;&#1103;%20&#1075;&#1088;&#1072;&#1078;&#1076;&#1072;&#1085;\&#1048;&#1089;&#1087;&#1086;&#1083;&#1085;&#1077;&#1085;&#1080;&#1077;\&#1057;&#1083;&#1072;&#1081;&#1076;&#1099;%20&#1087;&#1086;%20&#1080;&#1089;&#1087;&#1086;&#1083;&#1085;&#1077;&#1085;&#1080;&#1102;%202018\2%20&#1082;&#1074;&#1072;&#1088;&#1090;&#1072;&#1083;%202018\&#1088;&#1072;&#1089;&#1093;&#1086;&#1076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091;&#1093;&#1075;&#1072;&#1083;&#1090;&#1077;&#1088;&#1072;\&#1053;&#1072;&#1090;&#1072;&#1083;&#1080;&#1103;\&#1041;&#1070;&#1044;&#1046;&#1045;&#1058;%20&#1076;&#1083;&#1103;%20&#1075;&#1088;&#1072;&#1078;&#1076;&#1072;&#1085;\&#1048;&#1089;&#1087;&#1086;&#1083;&#1085;&#1077;&#1085;&#1080;&#1077;\&#1057;&#1083;&#1072;&#1081;&#1076;&#1099;%20&#1087;&#1086;%20&#1080;&#1089;&#1087;&#1086;&#1083;&#1085;&#1077;&#1085;&#1080;&#1102;%202018\2%20&#1082;&#1074;&#1072;&#1088;&#1090;&#1072;&#1083;%202018\&#1044;&#1086;&#1093;&#1086;&#1076;&#1099;&#1056;&#1072;&#1089;&#1093;&#1086;&#1076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091;&#1093;&#1075;&#1072;&#1083;&#1090;&#1077;&#1088;&#1072;\&#1053;&#1072;&#1090;&#1072;&#1083;&#1080;&#1103;\&#1041;&#1070;&#1044;&#1046;&#1045;&#1058;%20&#1076;&#1083;&#1103;%20&#1075;&#1088;&#1072;&#1078;&#1076;&#1072;&#1085;\&#1048;&#1089;&#1087;&#1086;&#1083;&#1085;&#1077;&#1085;&#1080;&#1077;\&#1057;&#1083;&#1072;&#1081;&#1076;&#1099;%20&#1087;&#1086;%20&#1080;&#1089;&#1087;&#1086;&#1083;&#1085;&#1077;&#1085;&#1080;&#1102;%202018\2%20&#1082;&#1074;&#1072;&#1088;&#1090;&#1072;&#1083;%202018\&#1044;&#1086;&#1093;&#1086;&#1076;&#1099;&#1056;&#1072;&#1089;&#1093;&#1086;&#1076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091;&#1093;&#1075;&#1072;&#1083;&#1090;&#1077;&#1088;&#1072;\&#1053;&#1072;&#1090;&#1072;&#1083;&#1080;&#1103;\&#1041;&#1070;&#1044;&#1046;&#1045;&#1058;%20&#1076;&#1083;&#1103;%20&#1075;&#1088;&#1072;&#1078;&#1076;&#1072;&#1085;\&#1048;&#1089;&#1087;&#1086;&#1083;&#1085;&#1077;&#1085;&#1080;&#1077;\&#1057;&#1083;&#1072;&#1081;&#1076;&#1099;%20&#1087;&#1086;%20&#1080;&#1089;&#1087;&#1086;&#1083;&#1085;&#1077;&#1085;&#1080;&#1102;%202018\2%20&#1082;&#1074;&#1072;&#1088;&#1090;&#1072;&#1083;%202018\&#1044;&#1086;&#1093;&#1086;&#1076;&#1099;&#1056;&#1072;&#1089;&#1093;&#1086;&#1076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091;&#1093;&#1075;&#1072;&#1083;&#1090;&#1077;&#1088;&#1072;\&#1053;&#1072;&#1090;&#1072;&#1083;&#1080;&#1103;\&#1041;&#1070;&#1044;&#1046;&#1045;&#1058;%20&#1076;&#1083;&#1103;%20&#1075;&#1088;&#1072;&#1078;&#1076;&#1072;&#1085;\&#1048;&#1089;&#1087;&#1086;&#1083;&#1085;&#1077;&#1085;&#1080;&#1077;\&#1057;&#1083;&#1072;&#1081;&#1076;&#1099;%20&#1087;&#1086;%20&#1080;&#1089;&#1087;&#1086;&#1083;&#1085;&#1077;&#1085;&#1080;&#1102;%202018\2%20&#1082;&#1074;&#1072;&#1088;&#1090;&#1072;&#1083;%202018\&#1088;&#1072;&#1089;&#1093;&#1086;&#1076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091;&#1093;&#1075;&#1072;&#1083;&#1090;&#1077;&#1088;&#1072;\&#1053;&#1072;&#1090;&#1072;&#1083;&#1080;&#1103;\&#1041;&#1070;&#1044;&#1046;&#1045;&#1058;%20&#1076;&#1083;&#1103;%20&#1075;&#1088;&#1072;&#1078;&#1076;&#1072;&#1085;\&#1048;&#1089;&#1087;&#1086;&#1083;&#1085;&#1077;&#1085;&#1080;&#1077;\&#1057;&#1083;&#1072;&#1081;&#1076;&#1099;%20&#1087;&#1086;%20&#1080;&#1089;&#1087;&#1086;&#1083;&#1085;&#1077;&#1085;&#1080;&#1102;%202018\2%20&#1082;&#1074;&#1072;&#1088;&#1090;&#1072;&#1083;%202018\&#1088;&#1072;&#1089;&#1093;&#1086;&#1076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091;&#1093;&#1075;&#1072;&#1083;&#1090;&#1077;&#1088;&#1072;\&#1053;&#1072;&#1090;&#1072;&#1083;&#1080;&#1103;\&#1041;&#1070;&#1044;&#1046;&#1045;&#1058;%20&#1076;&#1083;&#1103;%20&#1075;&#1088;&#1072;&#1078;&#1076;&#1072;&#1085;\&#1048;&#1089;&#1087;&#1086;&#1083;&#1085;&#1077;&#1085;&#1080;&#1077;\&#1057;&#1083;&#1072;&#1081;&#1076;&#1099;%20&#1087;&#1086;%20&#1080;&#1089;&#1087;&#1086;&#1083;&#1085;&#1077;&#1085;&#1080;&#1102;%202018\2%20&#1082;&#1074;&#1072;&#1088;&#1090;&#1072;&#1083;%202018\&#1088;&#1072;&#1089;&#1093;&#1086;&#1076;&#109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091;&#1093;&#1075;&#1072;&#1083;&#1090;&#1077;&#1088;&#1072;\&#1053;&#1072;&#1090;&#1072;&#1083;&#1080;&#1103;\&#1041;&#1070;&#1044;&#1046;&#1045;&#1058;%20&#1076;&#1083;&#1103;%20&#1075;&#1088;&#1072;&#1078;&#1076;&#1072;&#1085;\&#1048;&#1089;&#1087;&#1086;&#1083;&#1085;&#1077;&#1085;&#1080;&#1077;\&#1057;&#1083;&#1072;&#1081;&#1076;&#1099;%20&#1087;&#1086;%20&#1080;&#1089;&#1087;&#1086;&#1083;&#1085;&#1077;&#1085;&#1080;&#1102;%202018\2%20&#1082;&#1074;&#1072;&#1088;&#1090;&#1072;&#1083;%202018\&#1088;&#1072;&#1089;&#1093;&#1086;&#1076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091;&#1093;&#1075;&#1072;&#1083;&#1090;&#1077;&#1088;&#1072;\&#1053;&#1072;&#1090;&#1072;&#1083;&#1080;&#1103;\&#1041;&#1070;&#1044;&#1046;&#1045;&#1058;%20&#1076;&#1083;&#1103;%20&#1075;&#1088;&#1072;&#1078;&#1076;&#1072;&#1085;\&#1048;&#1089;&#1087;&#1086;&#1083;&#1085;&#1077;&#1085;&#1080;&#1077;\&#1057;&#1083;&#1072;&#1081;&#1076;&#1099;%20&#1087;&#1086;%20&#1080;&#1089;&#1087;&#1086;&#1083;&#1085;&#1077;&#1085;&#1080;&#1102;%202018\2%20&#1082;&#1074;&#1072;&#1088;&#1090;&#1072;&#1083;%202018\&#1088;&#1072;&#1089;&#1093;&#1086;&#1076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5E-2"/>
          <c:y val="3.7037037037037035E-2"/>
          <c:w val="0.93888888888888888"/>
          <c:h val="0.8981481481481481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9003798392584309"/>
                  <c:y val="9.451303676337617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3600" b="1">
                    <a:latin typeface="Georgia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ДиаграммыКДоходам!$A$3:$A$4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ДиаграммыКДоходам!$C$3:$C$4</c:f>
              <c:numCache>
                <c:formatCode>General</c:formatCode>
                <c:ptCount val="2"/>
                <c:pt idx="0">
                  <c:v>22.203153857941903</c:v>
                </c:pt>
                <c:pt idx="1">
                  <c:v>77.796846142058101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10"/>
      <c:rAngAx val="0"/>
      <c:perspective val="10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76115485564316E-4"/>
          <c:y val="6.6769424199230834E-2"/>
          <c:w val="0.6098958880139983"/>
          <c:h val="0.9326372266896162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99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CC66FF"/>
              </a:solidFill>
            </c:spPr>
          </c:dPt>
          <c:dLbls>
            <c:dLbl>
              <c:idx val="2"/>
              <c:layout>
                <c:manualLayout>
                  <c:x val="0.10396090332458442"/>
                  <c:y val="3.841590915203184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5.3958716097987754E-2"/>
                  <c:y val="9.875060511524083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7.0702646544181973E-3"/>
                  <c:y val="8.743847995051501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1.4609525371828521E-2"/>
                  <c:y val="2.061072936557028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800">
                    <a:latin typeface="Georg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'ПО программам'!$A$55:$C$60</c:f>
              <c:strCache>
                <c:ptCount val="6"/>
                <c:pt idx="0">
                  <c:v>Подпрограмма "Организация муниципального управления"</c:v>
                </c:pt>
                <c:pt idx="1">
                  <c:v>Подпрограмма "Управление муниципальными финансами"</c:v>
                </c:pt>
                <c:pt idx="2">
                  <c:v>Подпрограмма "Повышение эффективности расходов бюджета муниципального образования "Глазовский район", обеспечение долгосрочной сбалансированности и устойчивости бюджета"</c:v>
                </c:pt>
                <c:pt idx="3">
                  <c:v>Подпрограмма "Управление муниципальным имуществом и земельными ресурсами"</c:v>
                </c:pt>
                <c:pt idx="4">
                  <c:v>Подпрограмма "Архивное дело"</c:v>
                </c:pt>
                <c:pt idx="5">
                  <c:v>Подпрограмма" Государственная регистрация актов гражданского состояния (выполнение переданных полномочий)"</c:v>
                </c:pt>
              </c:strCache>
            </c:strRef>
          </c:cat>
          <c:val>
            <c:numRef>
              <c:f>'ПО программам'!$D$55:$D$60</c:f>
              <c:numCache>
                <c:formatCode>#,##0.0</c:formatCode>
                <c:ptCount val="6"/>
                <c:pt idx="0">
                  <c:v>17966.91779</c:v>
                </c:pt>
                <c:pt idx="1">
                  <c:v>9333.7739299999994</c:v>
                </c:pt>
                <c:pt idx="2">
                  <c:v>2</c:v>
                </c:pt>
                <c:pt idx="3">
                  <c:v>444.37502999999998</c:v>
                </c:pt>
                <c:pt idx="4">
                  <c:v>737.35356999999999</c:v>
                </c:pt>
                <c:pt idx="5">
                  <c:v>631.33745999999996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686439195100617"/>
          <c:y val="3.7215259661673349E-2"/>
          <c:w val="0.3411966789087843"/>
          <c:h val="0.8940917220235054"/>
        </c:manualLayout>
      </c:layout>
      <c:overlay val="0"/>
      <c:txPr>
        <a:bodyPr/>
        <a:lstStyle/>
        <a:p>
          <a:pPr>
            <a:defRPr sz="105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737095363079684E-4"/>
          <c:y val="4.7952857957880984E-2"/>
          <c:w val="0.62633518219051798"/>
          <c:h val="0.95204710962485473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CC66FF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rgbClr val="0033CC"/>
              </a:solidFill>
            </c:spPr>
          </c:dPt>
          <c:dPt>
            <c:idx val="9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4.7252569991251096E-2"/>
                  <c:y val="8.93485636484404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-7.7620953630796144E-2"/>
                  <c:y val="-0.133409264419327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1.2196741032370954E-2"/>
                  <c:y val="4.54635654812597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-5.4549431321084862E-2"/>
                  <c:y val="-0.175924471307420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4"/>
              <c:layout>
                <c:manualLayout>
                  <c:x val="0.15299152449693787"/>
                  <c:y val="6.11617318351068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5"/>
              <c:layout>
                <c:manualLayout>
                  <c:x val="0.15807863079615048"/>
                  <c:y val="0.1484494072965501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6"/>
              <c:layout>
                <c:manualLayout>
                  <c:x val="5.6578904199475068E-2"/>
                  <c:y val="0.1719668562876726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7"/>
              <c:layout>
                <c:manualLayout>
                  <c:x val="-2.9961122047244094E-2"/>
                  <c:y val="0.1248801088115889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8"/>
              <c:layout>
                <c:manualLayout>
                  <c:x val="-6.1799595363079614E-2"/>
                  <c:y val="4.50301657254519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9"/>
              <c:layout>
                <c:manualLayout>
                  <c:x val="-6.712680446194226E-2"/>
                  <c:y val="-2.05740858641398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numFmt formatCode="0.00%" sourceLinked="0"/>
            <c:txPr>
              <a:bodyPr/>
              <a:lstStyle/>
              <a:p>
                <a:pPr>
                  <a:defRPr sz="1800">
                    <a:latin typeface="Georgia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ДиаграммыКДоходам!$A$10:$A$19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совокупный доход</c:v>
                </c:pt>
                <c:pt idx="3">
                  <c:v>Доходы от оказания платных услуг</c:v>
                </c:pt>
                <c:pt idx="4">
                  <c:v>Доходы от использования имущества</c:v>
                </c:pt>
                <c:pt idx="5">
                  <c:v>Плата за негативное воздействие</c:v>
                </c:pt>
                <c:pt idx="6">
                  <c:v>Прочие налоговые и неналоговые доходы</c:v>
                </c:pt>
                <c:pt idx="7">
                  <c:v>Штрафы, санкции, возмещение ущерба</c:v>
                </c:pt>
                <c:pt idx="8">
                  <c:v>Налог на прибыль организаций, зачислявшийся до 1 января 2005 года</c:v>
                </c:pt>
                <c:pt idx="9">
                  <c:v>Доходы от реализации имущества</c:v>
                </c:pt>
              </c:strCache>
            </c:strRef>
          </c:cat>
          <c:val>
            <c:numRef>
              <c:f>ДиаграммыКДоходам!$C$10:$C$19</c:f>
              <c:numCache>
                <c:formatCode>General</c:formatCode>
                <c:ptCount val="10"/>
                <c:pt idx="0">
                  <c:v>76.197639487052285</c:v>
                </c:pt>
                <c:pt idx="1">
                  <c:v>8.4892357772884832</c:v>
                </c:pt>
                <c:pt idx="2">
                  <c:v>2.131240198589996</c:v>
                </c:pt>
                <c:pt idx="3">
                  <c:v>7.4351075827146413</c:v>
                </c:pt>
                <c:pt idx="4">
                  <c:v>3.4339287883001219</c:v>
                </c:pt>
                <c:pt idx="5">
                  <c:v>0.40665283194329754</c:v>
                </c:pt>
                <c:pt idx="6">
                  <c:v>-2.0861846391867188E-3</c:v>
                </c:pt>
                <c:pt idx="7">
                  <c:v>0.53007643568200702</c:v>
                </c:pt>
                <c:pt idx="8">
                  <c:v>2.3455656919681636E-4</c:v>
                </c:pt>
                <c:pt idx="9">
                  <c:v>1.3779705264991546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951651356080487"/>
          <c:y val="2.4195626589936309E-2"/>
          <c:w val="0.30576126421697286"/>
          <c:h val="0.91879370171623542"/>
        </c:manualLayout>
      </c:layout>
      <c:overlay val="0"/>
      <c:txPr>
        <a:bodyPr/>
        <a:lstStyle/>
        <a:p>
          <a:pPr>
            <a:defRPr sz="11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7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251583937317075E-2"/>
          <c:y val="6.5709291424236579E-2"/>
          <c:w val="0.62553061471953608"/>
          <c:h val="0.92292959328996427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FF00FF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0033CC"/>
              </a:solidFill>
            </c:spPr>
          </c:dPt>
          <c:dLbls>
            <c:dLbl>
              <c:idx val="2"/>
              <c:layout>
                <c:manualLayout>
                  <c:x val="7.6447968187208434E-2"/>
                  <c:y val="-4.1760597147376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751733853316153E-2"/>
                  <c:y val="4.9236032090230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267441008111448E-2"/>
                  <c:y val="0.12535550450508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3648812694973578"/>
                  <c:y val="0.12181942446558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9891632312344104"/>
                  <c:y val="3.3202725236346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%" sourceLinked="0"/>
            <c:txPr>
              <a:bodyPr/>
              <a:lstStyle/>
              <a:p>
                <a:pPr>
                  <a:defRPr sz="2400">
                    <a:latin typeface="Georg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ДиаграммыКДоходам!$A$26:$A$32</c:f>
              <c:strCache>
                <c:ptCount val="7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Доходы бюджета от возврат остатков целевых средств прошлых лет из бюджета поселений</c:v>
                </c:pt>
                <c:pt idx="4">
                  <c:v>Возврат остатков целевых средств прошлых лет</c:v>
                </c:pt>
                <c:pt idx="5">
                  <c:v>Прочие безвозмедные поступления</c:v>
                </c:pt>
                <c:pt idx="6">
                  <c:v>Иные межбюджетные трансферты</c:v>
                </c:pt>
              </c:strCache>
            </c:strRef>
          </c:cat>
          <c:val>
            <c:numRef>
              <c:f>ДиаграммыКДоходам!$D$26:$D$32</c:f>
              <c:numCache>
                <c:formatCode>0.00</c:formatCode>
                <c:ptCount val="7"/>
                <c:pt idx="0">
                  <c:v>0.3583383461323123</c:v>
                </c:pt>
                <c:pt idx="1">
                  <c:v>0.62558453355901222</c:v>
                </c:pt>
                <c:pt idx="2">
                  <c:v>1.5319248775800324E-2</c:v>
                </c:pt>
                <c:pt idx="3">
                  <c:v>2.7366436567600174E-3</c:v>
                </c:pt>
                <c:pt idx="4">
                  <c:v>-5.2868246317487617E-3</c:v>
                </c:pt>
                <c:pt idx="5">
                  <c:v>2.2921003779965252E-3</c:v>
                </c:pt>
                <c:pt idx="6">
                  <c:v>1.0159521298671993E-3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361617256804394"/>
          <c:y val="0.16678850791878683"/>
          <c:w val="0.33768344728699995"/>
          <c:h val="0.76185635256313922"/>
        </c:manualLayout>
      </c:layout>
      <c:overlay val="0"/>
      <c:txPr>
        <a:bodyPr/>
        <a:lstStyle/>
        <a:p>
          <a:pPr rtl="0">
            <a:defRPr sz="12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456703462018386E-5"/>
          <c:y val="0"/>
          <c:w val="0.65474285375578012"/>
          <c:h val="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C66FF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33CC"/>
              </a:solidFill>
            </c:spPr>
          </c:dPt>
          <c:dPt>
            <c:idx val="7"/>
            <c:bubble3D val="0"/>
            <c:spPr>
              <a:solidFill>
                <a:srgbClr val="FFC000"/>
              </a:solidFill>
            </c:spPr>
          </c:dPt>
          <c:dLbls>
            <c:dLbl>
              <c:idx val="1"/>
              <c:layout>
                <c:manualLayout>
                  <c:x val="6.0845971221125464E-2"/>
                  <c:y val="6.75037012127140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8930453732551814E-2"/>
                  <c:y val="6.63961281338213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519986933506882"/>
                  <c:y val="1.81610589166086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6383320908062222E-2"/>
                  <c:y val="-8.40456103826516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6528326391986699E-2"/>
                  <c:y val="0.1544855139906538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5.304134438334912E-3"/>
                  <c:y val="5.52689431624891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7.7013186462509459E-2"/>
                  <c:y val="9.11476829222347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>
                    <a:latin typeface="Georgia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ДиаграммыКРасходам!$A$2:$A$9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Социально-значимые расходы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ДиаграммыКРасходам!$B$2:$B$9</c:f>
              <c:numCache>
                <c:formatCode>#,##0.00</c:formatCode>
                <c:ptCount val="8"/>
                <c:pt idx="0">
                  <c:v>23990305.219999999</c:v>
                </c:pt>
                <c:pt idx="1">
                  <c:v>654615</c:v>
                </c:pt>
                <c:pt idx="2">
                  <c:v>717854.51</c:v>
                </c:pt>
                <c:pt idx="3">
                  <c:v>7338072.7999999998</c:v>
                </c:pt>
                <c:pt idx="4">
                  <c:v>1963024.58</c:v>
                </c:pt>
                <c:pt idx="5">
                  <c:v>226336506.37</c:v>
                </c:pt>
                <c:pt idx="6">
                  <c:v>374105.57</c:v>
                </c:pt>
                <c:pt idx="7">
                  <c:v>6051000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431513936079831"/>
          <c:y val="4.9456015918354246E-2"/>
          <c:w val="0.32262930037503285"/>
          <c:h val="0.85456989884979839"/>
        </c:manualLayout>
      </c:layout>
      <c:overlay val="0"/>
      <c:txPr>
        <a:bodyPr/>
        <a:lstStyle/>
        <a:p>
          <a:pPr>
            <a:defRPr sz="11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267388451443579E-2"/>
          <c:y val="7.8405471942518123E-2"/>
          <c:w val="0.54946587926509183"/>
          <c:h val="0.83410016388632446"/>
        </c:manualLayout>
      </c:layout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0033CC"/>
              </a:solidFill>
            </c:spPr>
          </c:dPt>
          <c:dPt>
            <c:idx val="6"/>
            <c:bubble3D val="0"/>
            <c:spPr>
              <a:solidFill>
                <a:srgbClr val="FF00FF"/>
              </a:solidFill>
            </c:spPr>
          </c:dPt>
          <c:dPt>
            <c:idx val="8"/>
            <c:bubble3D val="0"/>
            <c:spPr>
              <a:solidFill>
                <a:srgbClr val="FF9900"/>
              </a:solidFill>
            </c:spPr>
          </c:dPt>
          <c:dPt>
            <c:idx val="9"/>
            <c:bubble3D val="0"/>
            <c:spPr>
              <a:solidFill>
                <a:srgbClr val="CC66FF"/>
              </a:solidFill>
            </c:spPr>
          </c:dPt>
          <c:dLbls>
            <c:dLbl>
              <c:idx val="1"/>
              <c:layout>
                <c:manualLayout>
                  <c:x val="-4.3080489938757655E-2"/>
                  <c:y val="9.034588388628543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8.3547462817147852E-2"/>
                  <c:y val="-0.1563604364952535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9.0477635608049001E-2"/>
                  <c:y val="2.936638455248444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8.0925524934383208E-2"/>
                  <c:y val="0.1116014926178508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2.1262084426946631E-2"/>
                  <c:y val="0.1131829370037232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4.456332020997375E-2"/>
                  <c:y val="4.935733586807183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1.5182031933508311E-2"/>
                  <c:y val="7.108845711629219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Georg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'мп ПИРОГ'!$A$3:$A$12</c:f>
              <c:strCache>
                <c:ptCount val="10"/>
                <c:pt idx="0">
                  <c:v>Муниципальная программа "Развитие образования и воспитание на 2015-2020 годы"</c:v>
                </c:pt>
                <c:pt idx="1">
                  <c:v>Муниципальная программа "Сохранение здоровья и формирование здорового образа жизни населения на 2015-2020 годы"</c:v>
                </c:pt>
                <c:pt idx="2">
                  <c:v>Муниципальная программа "Развитие культуры на 2015-2020 годы"</c:v>
                </c:pt>
                <c:pt idx="3">
                  <c:v>Муниципальная программа "Социальная поддержка населения на 2015-2020 годы"</c:v>
                </c:pt>
                <c:pt idx="4">
                  <c:v>Муниципальная программа "Создание условий для устойчивого экономического развития на 2015-2020 годы"</c:v>
                </c:pt>
                <c:pt idx="5">
                  <c:v>Муниципальная программа "Обеспечение безопасности на территории муниципального образования "Глазовский район" на 2015-2020 годы"</c:v>
                </c:pt>
                <c:pt idx="6">
                  <c:v>Муниципальная программа "Муниципальное хозяйство на 2015-2020 годы"</c:v>
                </c:pt>
                <c:pt idx="7">
                  <c:v>Муниципальная программа "Энергосбережение и повышение энергетической эффективностив муниципальном образовании "Глазовский район" на 2015-2020 годы</c:v>
                </c:pt>
                <c:pt idx="8">
                  <c:v>Муниципальная программа "Муниципальное управление"</c:v>
                </c:pt>
                <c:pt idx="9">
                  <c:v>Муниципальная программа "Комплексные меры противодействия немедицинскому потреблению наркотических средств и их незаконному обороту в Глазовском районе на 2015-2020 годы"</c:v>
                </c:pt>
              </c:strCache>
            </c:strRef>
          </c:cat>
          <c:val>
            <c:numRef>
              <c:f>'мп ПИРОГ'!$C$3:$C$12</c:f>
              <c:numCache>
                <c:formatCode>#,##0.0</c:formatCode>
                <c:ptCount val="10"/>
                <c:pt idx="0">
                  <c:v>174033.27072</c:v>
                </c:pt>
                <c:pt idx="1">
                  <c:v>511.51317999999998</c:v>
                </c:pt>
                <c:pt idx="2">
                  <c:v>44682.104939999997</c:v>
                </c:pt>
                <c:pt idx="3">
                  <c:v>7773.9651400000002</c:v>
                </c:pt>
                <c:pt idx="4">
                  <c:v>181.69669999999999</c:v>
                </c:pt>
                <c:pt idx="5">
                  <c:v>714.70682999999997</c:v>
                </c:pt>
                <c:pt idx="6">
                  <c:v>9087.6173099999996</c:v>
                </c:pt>
                <c:pt idx="8">
                  <c:v>29115.75778</c:v>
                </c:pt>
                <c:pt idx="9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863899825021872"/>
          <c:y val="3.5198507163348818E-3"/>
          <c:w val="0.34804625984251969"/>
          <c:h val="0.92935102669361902"/>
        </c:manualLayout>
      </c:layout>
      <c:overlay val="0"/>
      <c:txPr>
        <a:bodyPr/>
        <a:lstStyle/>
        <a:p>
          <a:pPr>
            <a:defRPr sz="9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9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340004374453195E-2"/>
          <c:y val="0"/>
          <c:w val="0.63013090551181106"/>
          <c:h val="0.9868663556833851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CC66FF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0033CC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Lbls>
            <c:dLbl>
              <c:idx val="2"/>
              <c:layout>
                <c:manualLayout>
                  <c:x val="1.3206911636045494E-2"/>
                  <c:y val="8.70003974633129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6.9870953630796152E-4"/>
                  <c:y val="0.1166825357070423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5.161482939632546E-2"/>
                  <c:y val="0.104257553504414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6.7441929133858269E-2"/>
                  <c:y val="3.44117134616196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.00%" sourceLinked="0"/>
            <c:txPr>
              <a:bodyPr/>
              <a:lstStyle/>
              <a:p>
                <a:pPr>
                  <a:defRPr sz="1600">
                    <a:latin typeface="Georgia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'ПО программам'!$A$6:$A$11</c:f>
              <c:strCache>
                <c:ptCount val="6"/>
                <c:pt idx="0">
                  <c:v>Подпрограмма "Развитие дошкольного образования"</c:v>
                </c:pt>
                <c:pt idx="1">
                  <c:v>Подпрограмма "Развитие общего образования"</c:v>
                </c:pt>
                <c:pt idx="2">
                  <c:v>Подпрограмма "Развитие дополнительного образования детей"</c:v>
                </c:pt>
                <c:pt idx="3">
                  <c:v>Подпрограмма "Реализация молодежной политики"</c:v>
                </c:pt>
                <c:pt idx="4">
                  <c:v>Подпрограмма "Управление системой образования"</c:v>
                </c:pt>
                <c:pt idx="5">
                  <c:v>Подпрограмма "Организация отдыха, оздоровления и занятости детей в каникулярное время на 2015-2020 годы"</c:v>
                </c:pt>
              </c:strCache>
            </c:strRef>
          </c:cat>
          <c:val>
            <c:numRef>
              <c:f>'ПО программам'!$D$6:$D$11</c:f>
              <c:numCache>
                <c:formatCode>#,##0.0</c:formatCode>
                <c:ptCount val="6"/>
                <c:pt idx="0">
                  <c:v>29719.469690000002</c:v>
                </c:pt>
                <c:pt idx="1">
                  <c:v>129249.91546</c:v>
                </c:pt>
                <c:pt idx="2">
                  <c:v>8806.5639499999997</c:v>
                </c:pt>
                <c:pt idx="3">
                  <c:v>244.18424999999999</c:v>
                </c:pt>
                <c:pt idx="4">
                  <c:v>5661.3043699999998</c:v>
                </c:pt>
                <c:pt idx="5">
                  <c:v>351.83300000000003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903105861767282"/>
          <c:y val="1.2355221946508519E-2"/>
          <c:w val="0.3476541994750656"/>
          <c:h val="0.94658238630306923"/>
        </c:manualLayout>
      </c:layout>
      <c:overlay val="0"/>
      <c:txPr>
        <a:bodyPr/>
        <a:lstStyle/>
        <a:p>
          <a:pPr>
            <a:defRPr sz="12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422900262467193E-2"/>
          <c:y val="1.9956537658968238E-3"/>
          <c:w val="0.65308737970253716"/>
          <c:h val="0.97872176070802919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FF99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800">
                    <a:latin typeface="Georg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'ПО программам'!$A$20:$C$22</c:f>
              <c:strCache>
                <c:ptCount val="3"/>
                <c:pt idx="0">
                  <c:v>Подпрограмма "Организация библиотечного обслуживания населения"</c:v>
                </c:pt>
                <c:pt idx="1">
                  <c:v>Подпрограмма "Организация досуга, предоставление услуг организаций культуры и доступа к музейным фондам"</c:v>
                </c:pt>
                <c:pt idx="2">
                  <c:v>Подпрограмма "Развитие туризма в муниципальном образовании "Глазовский район"</c:v>
                </c:pt>
              </c:strCache>
            </c:strRef>
          </c:cat>
          <c:val>
            <c:numRef>
              <c:f>'ПО программам'!$D$20:$D$22</c:f>
              <c:numCache>
                <c:formatCode>#,##0.0</c:formatCode>
                <c:ptCount val="3"/>
                <c:pt idx="0">
                  <c:v>7243.4834000000001</c:v>
                </c:pt>
                <c:pt idx="1">
                  <c:v>36779.521540000002</c:v>
                </c:pt>
                <c:pt idx="2">
                  <c:v>659.1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793318022747158"/>
          <c:y val="6.183634175855738E-2"/>
          <c:w val="0.32623348643919509"/>
          <c:h val="0.78340988812496681"/>
        </c:manualLayout>
      </c:layout>
      <c:overlay val="0"/>
      <c:txPr>
        <a:bodyPr/>
        <a:lstStyle/>
        <a:p>
          <a:pPr>
            <a:defRPr sz="14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617235345581803E-4"/>
          <c:y val="0"/>
          <c:w val="0.64867005686789148"/>
          <c:h val="0.9808826239252878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400">
                    <a:latin typeface="Georg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'ПО программам'!$A$27:$C$28</c:f>
              <c:strCache>
                <c:ptCount val="2"/>
                <c:pt idx="0">
                  <c:v>Подпрограмма "Социальная поддержка семьи и детей"</c:v>
                </c:pt>
                <c:pt idx="1">
                  <c:v>Подпрограмма " Социальная поддержка старшего поколения, инвалидов и отдельных категорий граждан"</c:v>
                </c:pt>
              </c:strCache>
            </c:strRef>
          </c:cat>
          <c:val>
            <c:numRef>
              <c:f>'ПО программам'!$D$27:$D$28</c:f>
              <c:numCache>
                <c:formatCode>#,##0.0</c:formatCode>
                <c:ptCount val="2"/>
                <c:pt idx="0">
                  <c:v>6336.4865499999996</c:v>
                </c:pt>
                <c:pt idx="1">
                  <c:v>1437.4785899999999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823753280839896"/>
          <c:y val="0.31887741776753192"/>
          <c:w val="0.37870691163604542"/>
          <c:h val="0.31809695350103817"/>
        </c:manualLayout>
      </c:layout>
      <c:overlay val="0"/>
      <c:txPr>
        <a:bodyPr/>
        <a:lstStyle/>
        <a:p>
          <a:pPr>
            <a:defRPr sz="16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662401574803153E-2"/>
          <c:y val="6.0339048456494779E-2"/>
          <c:w val="0.59099726596675417"/>
          <c:h val="0.8533915054467446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2000">
                    <a:latin typeface="Georg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'ПО программам'!$A$45:$C$48</c:f>
              <c:strCache>
                <c:ptCount val="4"/>
                <c:pt idx="0">
                  <c:v>Подпрограмма "Территориальное развитие (градостроительство и землеустройство)"</c:v>
                </c:pt>
                <c:pt idx="1">
                  <c:v>Подпрограмма "Содержание и развитие жилищно-коммунальной инфраструктуры"</c:v>
                </c:pt>
                <c:pt idx="2">
                  <c:v>Подпрограмма "Благоустройство и охрана окружающей среды"</c:v>
                </c:pt>
                <c:pt idx="3">
                  <c:v>Подпрограмма "Развитие транспортной системы"</c:v>
                </c:pt>
              </c:strCache>
            </c:strRef>
          </c:cat>
          <c:val>
            <c:numRef>
              <c:f>'ПО программам'!$D$45:$D$48</c:f>
              <c:numCache>
                <c:formatCode>#,##0.0</c:formatCode>
                <c:ptCount val="4"/>
                <c:pt idx="0">
                  <c:v>0</c:v>
                </c:pt>
                <c:pt idx="1">
                  <c:v>1934.2412099999999</c:v>
                </c:pt>
                <c:pt idx="2">
                  <c:v>0</c:v>
                </c:pt>
                <c:pt idx="3">
                  <c:v>7153.3761000000004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187193788276461"/>
          <c:y val="6.0371716673994331E-2"/>
          <c:w val="0.34057971014492755"/>
          <c:h val="0.75966077459066039"/>
        </c:manualLayout>
      </c:layout>
      <c:overlay val="0"/>
      <c:txPr>
        <a:bodyPr/>
        <a:lstStyle/>
        <a:p>
          <a:pPr>
            <a:defRPr sz="14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97A44-C511-4A38-9458-C443BAB7E60E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BC1D2-6771-4961-80F4-79127AB0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101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D3435-17DE-43B5-B656-0E1579BA6DD0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73E5E-5250-41D8-A449-FADC56F36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8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E-5250-41D8-A449-FADC56F365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21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E-5250-41D8-A449-FADC56F365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3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E-5250-41D8-A449-FADC56F365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0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E-5250-41D8-A449-FADC56F365F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5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ahoma" pitchFamily="34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</p:grpSp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12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667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1217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472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471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29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876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179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28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781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4686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5935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bg2"/>
                </a:solidFill>
                <a:effectLst/>
                <a:latin typeface="+mn-lt"/>
              </a:defRPr>
            </a:lvl1pPr>
          </a:lstStyle>
          <a:p>
            <a:fld id="{25A2B3E8-35D7-463F-99B0-1F4E60E67AC7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bg2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bg2"/>
                </a:solidFill>
                <a:effectLst/>
                <a:latin typeface="+mn-lt"/>
              </a:defRPr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2068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2069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ahoma" pitchFamily="34" charset="0"/>
              </a:endParaRPr>
            </a:p>
          </p:txBody>
        </p:sp>
      </p:grpSp>
      <p:grpSp>
        <p:nvGrpSpPr>
          <p:cNvPr id="2056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2066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2067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</p:grpSp>
      <p:grpSp>
        <p:nvGrpSpPr>
          <p:cNvPr id="2057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2064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2065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</p:grpSp>
      <p:grpSp>
        <p:nvGrpSpPr>
          <p:cNvPr id="2058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2062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2063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2060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2061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90568"/>
            <a:ext cx="734429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3608" y="402134"/>
            <a:ext cx="6984776" cy="8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b="1" smtClean="0">
                <a:latin typeface="Georgia" pitchFamily="18" charset="0"/>
              </a:rPr>
              <a:t>БЮДЖЕТ ДЛЯ ГРАЖДАН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348" y="5085184"/>
            <a:ext cx="8290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latin typeface="Georgia" pitchFamily="18" charset="0"/>
              </a:rPr>
              <a:t>Бюджет муниципального образования «Глазовский район» </a:t>
            </a:r>
            <a:br>
              <a:rPr lang="ru-RU" sz="3200" b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Georgia" pitchFamily="18" charset="0"/>
              </a:rPr>
              <a:t>за </a:t>
            </a:r>
            <a:r>
              <a:rPr lang="en-US" sz="3200" b="1" dirty="0" smtClean="0">
                <a:solidFill>
                  <a:schemeClr val="tx2"/>
                </a:solidFill>
                <a:latin typeface="Georgia" pitchFamily="18" charset="0"/>
              </a:rPr>
              <a:t>I </a:t>
            </a:r>
            <a:r>
              <a:rPr lang="ru-RU" sz="3200" b="1" dirty="0" smtClean="0">
                <a:solidFill>
                  <a:schemeClr val="tx2"/>
                </a:solidFill>
                <a:latin typeface="Georgia" pitchFamily="18" charset="0"/>
              </a:rPr>
              <a:t>полугодие </a:t>
            </a:r>
            <a:r>
              <a:rPr lang="ru-RU" sz="3200" b="1" dirty="0" smtClean="0">
                <a:solidFill>
                  <a:schemeClr val="tx2"/>
                </a:solidFill>
                <a:latin typeface="Georgia" pitchFamily="18" charset="0"/>
              </a:rPr>
              <a:t>2018 года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14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14573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5612" y="330200"/>
            <a:ext cx="8148637" cy="708025"/>
          </a:xfrm>
        </p:spPr>
        <p:txBody>
          <a:bodyPr/>
          <a:lstStyle/>
          <a:p>
            <a:r>
              <a:rPr lang="ru-RU" sz="2200" b="1" dirty="0" smtClean="0">
                <a:latin typeface="Georgia" pitchFamily="18" charset="0"/>
              </a:rPr>
              <a:t>Структура доходов бюджета МО «Глазовский район» </a:t>
            </a:r>
            <a:r>
              <a:rPr lang="ru-RU" sz="2200" b="1" dirty="0">
                <a:latin typeface="Georgia" pitchFamily="18" charset="0"/>
              </a:rPr>
              <a:t>за </a:t>
            </a:r>
            <a:r>
              <a:rPr lang="en-US" sz="2200" b="1" dirty="0" smtClean="0">
                <a:latin typeface="Georgia" pitchFamily="18" charset="0"/>
              </a:rPr>
              <a:t>I </a:t>
            </a:r>
            <a:r>
              <a:rPr lang="ru-RU" sz="2200" b="1" dirty="0" smtClean="0">
                <a:latin typeface="Georgia" pitchFamily="18" charset="0"/>
              </a:rPr>
              <a:t>полугодие </a:t>
            </a:r>
            <a:r>
              <a:rPr lang="ru-RU" sz="2200" b="1" dirty="0" smtClean="0">
                <a:latin typeface="Georgia" pitchFamily="18" charset="0"/>
              </a:rPr>
              <a:t>2018 года, тыс. руб.</a:t>
            </a:r>
            <a:br>
              <a:rPr lang="ru-RU" sz="2200" b="1" dirty="0" smtClean="0">
                <a:latin typeface="Georgia" pitchFamily="18" charset="0"/>
              </a:rPr>
            </a:br>
            <a:endParaRPr lang="ru-RU" sz="2200" b="1" dirty="0" smtClean="0">
              <a:latin typeface="Georgia" pitchFamily="18" charset="0"/>
            </a:endParaRP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683568" y="1268760"/>
            <a:ext cx="2027238" cy="869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r>
              <a:rPr kumimoji="1" lang="ru-RU" kern="0" dirty="0" err="1">
                <a:solidFill>
                  <a:srgbClr val="FF0000"/>
                </a:solidFill>
                <a:latin typeface="Georgia" pitchFamily="18" charset="0"/>
                <a:cs typeface="+mn-cs"/>
              </a:rPr>
              <a:t>Безвозмезные</a:t>
            </a:r>
            <a:endParaRPr kumimoji="1" lang="ru-RU" kern="0" dirty="0">
              <a:solidFill>
                <a:srgbClr val="FF0000"/>
              </a:solidFill>
              <a:latin typeface="Georgia" pitchFamily="18" charset="0"/>
              <a:cs typeface="+mn-cs"/>
            </a:endParaRPr>
          </a:p>
          <a:p>
            <a:pPr algn="r">
              <a:defRPr/>
            </a:pPr>
            <a:r>
              <a:rPr kumimoji="1" lang="ru-RU" u="sng" kern="0" dirty="0">
                <a:solidFill>
                  <a:srgbClr val="FF0000"/>
                </a:solidFill>
                <a:latin typeface="Georgia" pitchFamily="18" charset="0"/>
                <a:cs typeface="+mn-cs"/>
              </a:rPr>
              <a:t>поступления </a:t>
            </a:r>
            <a:endParaRPr kumimoji="1" lang="en-US" u="sng" kern="0" dirty="0" smtClean="0">
              <a:solidFill>
                <a:srgbClr val="FF0000"/>
              </a:solidFill>
              <a:latin typeface="Georgia" pitchFamily="18" charset="0"/>
              <a:cs typeface="+mn-cs"/>
            </a:endParaRPr>
          </a:p>
          <a:p>
            <a:pPr algn="r">
              <a:defRPr/>
            </a:pPr>
            <a:r>
              <a:rPr kumimoji="1" lang="en-US" u="sng" kern="0" dirty="0">
                <a:solidFill>
                  <a:srgbClr val="FF0000"/>
                </a:solidFill>
                <a:latin typeface="Georgia" pitchFamily="18" charset="0"/>
              </a:rPr>
              <a:t>210 033,34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934052" y="1268760"/>
            <a:ext cx="3802063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r>
              <a:rPr kumimoji="1" lang="ru-RU" sz="1600" kern="0" dirty="0">
                <a:solidFill>
                  <a:schemeClr val="accent5"/>
                </a:solidFill>
                <a:latin typeface="Georgia" pitchFamily="18" charset="0"/>
                <a:cs typeface="+mn-cs"/>
              </a:rPr>
              <a:t>Налоговые и неналоговые </a:t>
            </a:r>
            <a:r>
              <a:rPr kumimoji="1" lang="ru-RU" sz="1600" kern="0" dirty="0" smtClean="0">
                <a:solidFill>
                  <a:schemeClr val="accent5"/>
                </a:solidFill>
                <a:latin typeface="Georgia" pitchFamily="18" charset="0"/>
                <a:cs typeface="+mn-cs"/>
              </a:rPr>
              <a:t>доходы</a:t>
            </a:r>
          </a:p>
          <a:p>
            <a:pPr algn="r">
              <a:defRPr/>
            </a:pPr>
            <a:r>
              <a:rPr kumimoji="1" lang="en-US" sz="1600" kern="0" dirty="0">
                <a:solidFill>
                  <a:schemeClr val="accent5"/>
                </a:solidFill>
                <a:latin typeface="Georgia" pitchFamily="18" charset="0"/>
              </a:rPr>
              <a:t>60 343,65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83568" y="3946893"/>
            <a:ext cx="2787650" cy="20383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r>
              <a:rPr kumimoji="1" lang="ru-RU" sz="4000" kern="0" dirty="0">
                <a:latin typeface="Georgia" pitchFamily="18" charset="0"/>
                <a:cs typeface="+mn-cs"/>
              </a:rPr>
              <a:t>ВСЕГО ДОХОДОВ</a:t>
            </a:r>
            <a:r>
              <a:rPr kumimoji="1" lang="ru-RU" sz="4000" u="sng" kern="0" dirty="0">
                <a:latin typeface="Georgia" pitchFamily="18" charset="0"/>
                <a:cs typeface="+mn-cs"/>
              </a:rPr>
              <a:t> </a:t>
            </a:r>
            <a:endParaRPr kumimoji="1" lang="ru-RU" sz="4000" u="sng" kern="0" dirty="0" smtClean="0">
              <a:latin typeface="Georgia" pitchFamily="18" charset="0"/>
              <a:cs typeface="+mn-cs"/>
            </a:endParaRPr>
          </a:p>
          <a:p>
            <a:pPr algn="r">
              <a:defRPr/>
            </a:pPr>
            <a:r>
              <a:rPr kumimoji="1" lang="ru-RU" sz="4000" u="sng" kern="0" dirty="0">
                <a:latin typeface="Georgia" pitchFamily="18" charset="0"/>
              </a:rPr>
              <a:t>270 376,99</a:t>
            </a:r>
          </a:p>
        </p:txBody>
      </p:sp>
      <p:cxnSp>
        <p:nvCxnSpPr>
          <p:cNvPr id="10258" name="Прямая со стрелкой 24"/>
          <p:cNvCxnSpPr>
            <a:cxnSpLocks noChangeShapeType="1"/>
          </p:cNvCxnSpPr>
          <p:nvPr/>
        </p:nvCxnSpPr>
        <p:spPr bwMode="auto">
          <a:xfrm>
            <a:off x="6156325" y="5516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0259" name="Прямая со стрелкой 26"/>
          <p:cNvCxnSpPr>
            <a:cxnSpLocks noChangeShapeType="1"/>
          </p:cNvCxnSpPr>
          <p:nvPr/>
        </p:nvCxnSpPr>
        <p:spPr bwMode="auto">
          <a:xfrm>
            <a:off x="6156325" y="5516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0260" name="Прямая со стрелкой 36"/>
          <p:cNvCxnSpPr>
            <a:cxnSpLocks noChangeShapeType="1"/>
          </p:cNvCxnSpPr>
          <p:nvPr/>
        </p:nvCxnSpPr>
        <p:spPr bwMode="auto">
          <a:xfrm>
            <a:off x="6156325" y="5516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0261" name="Прямая со стрелкой 40"/>
          <p:cNvCxnSpPr>
            <a:cxnSpLocks noChangeShapeType="1"/>
          </p:cNvCxnSpPr>
          <p:nvPr/>
        </p:nvCxnSpPr>
        <p:spPr bwMode="auto">
          <a:xfrm>
            <a:off x="8758238" y="3357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16796" y="6165303"/>
            <a:ext cx="427203" cy="265659"/>
          </a:xfrm>
        </p:spPr>
        <p:txBody>
          <a:bodyPr/>
          <a:lstStyle/>
          <a:p>
            <a:pPr>
              <a:defRPr/>
            </a:pPr>
            <a:fld id="{6028736B-C60A-4CAB-8426-57EDAD0AE65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532076"/>
              </p:ext>
            </p:extLst>
          </p:nvPr>
        </p:nvGraphicFramePr>
        <p:xfrm>
          <a:off x="3347864" y="1808510"/>
          <a:ext cx="5796136" cy="4788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0695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330200"/>
            <a:ext cx="8223250" cy="455613"/>
          </a:xfrm>
        </p:spPr>
        <p:txBody>
          <a:bodyPr/>
          <a:lstStyle/>
          <a:p>
            <a:r>
              <a:rPr lang="ru-RU" sz="2200" b="1" dirty="0" smtClean="0">
                <a:latin typeface="Georgia" pitchFamily="18" charset="0"/>
              </a:rPr>
              <a:t>Структура </a:t>
            </a:r>
            <a:r>
              <a:rPr lang="en-US" sz="2200" b="1" dirty="0" smtClean="0">
                <a:latin typeface="Georgia" pitchFamily="18" charset="0"/>
              </a:rPr>
              <a:t> </a:t>
            </a:r>
            <a:r>
              <a:rPr lang="ru-RU" sz="2200" b="1" dirty="0" smtClean="0">
                <a:latin typeface="Georgia" pitchFamily="18" charset="0"/>
              </a:rPr>
              <a:t>доходов бюджета МО «Глазовский район» </a:t>
            </a:r>
            <a:r>
              <a:rPr lang="ru-RU" sz="2200" b="1" dirty="0">
                <a:latin typeface="Georgia" pitchFamily="18" charset="0"/>
              </a:rPr>
              <a:t>за </a:t>
            </a:r>
            <a:r>
              <a:rPr lang="en-US" sz="2200" b="1" dirty="0" smtClean="0">
                <a:latin typeface="Georgia" pitchFamily="18" charset="0"/>
              </a:rPr>
              <a:t>I </a:t>
            </a:r>
            <a:r>
              <a:rPr lang="ru-RU" sz="2200" b="1" dirty="0" smtClean="0">
                <a:latin typeface="Georgia" pitchFamily="18" charset="0"/>
              </a:rPr>
              <a:t>полугодие </a:t>
            </a:r>
            <a:r>
              <a:rPr lang="ru-RU" sz="2200" b="1" dirty="0" smtClean="0">
                <a:latin typeface="Georgia" pitchFamily="18" charset="0"/>
              </a:rPr>
              <a:t>2018 года,</a:t>
            </a:r>
            <a:r>
              <a:rPr lang="en-US" sz="2200" b="1" dirty="0" smtClean="0">
                <a:latin typeface="Georgia" pitchFamily="18" charset="0"/>
              </a:rPr>
              <a:t> </a:t>
            </a:r>
            <a:r>
              <a:rPr lang="ru-RU" sz="2200" b="1" dirty="0" smtClean="0">
                <a:latin typeface="Georgia" pitchFamily="18" charset="0"/>
              </a:rPr>
              <a:t>в %</a:t>
            </a:r>
            <a:br>
              <a:rPr lang="ru-RU" sz="2200" b="1" dirty="0" smtClean="0">
                <a:latin typeface="Georgia" pitchFamily="18" charset="0"/>
              </a:rPr>
            </a:br>
            <a:endParaRPr lang="ru-RU" sz="2200" b="1" dirty="0" smtClean="0">
              <a:latin typeface="Georgia" pitchFamily="18" charset="0"/>
            </a:endParaRP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58" name="Прямая со стрелкой 24"/>
          <p:cNvCxnSpPr>
            <a:cxnSpLocks noChangeShapeType="1"/>
          </p:cNvCxnSpPr>
          <p:nvPr/>
        </p:nvCxnSpPr>
        <p:spPr bwMode="auto">
          <a:xfrm>
            <a:off x="6156325" y="5516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0259" name="Прямая со стрелкой 26"/>
          <p:cNvCxnSpPr>
            <a:cxnSpLocks noChangeShapeType="1"/>
          </p:cNvCxnSpPr>
          <p:nvPr/>
        </p:nvCxnSpPr>
        <p:spPr bwMode="auto">
          <a:xfrm>
            <a:off x="6156325" y="5516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0260" name="Прямая со стрелкой 36"/>
          <p:cNvCxnSpPr>
            <a:cxnSpLocks noChangeShapeType="1"/>
          </p:cNvCxnSpPr>
          <p:nvPr/>
        </p:nvCxnSpPr>
        <p:spPr bwMode="auto">
          <a:xfrm>
            <a:off x="6156325" y="5516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0261" name="Прямая со стрелкой 40"/>
          <p:cNvCxnSpPr>
            <a:cxnSpLocks noChangeShapeType="1"/>
          </p:cNvCxnSpPr>
          <p:nvPr/>
        </p:nvCxnSpPr>
        <p:spPr bwMode="auto">
          <a:xfrm>
            <a:off x="8758238" y="3357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16796" y="6165303"/>
            <a:ext cx="427203" cy="265659"/>
          </a:xfrm>
        </p:spPr>
        <p:txBody>
          <a:bodyPr/>
          <a:lstStyle/>
          <a:p>
            <a:pPr>
              <a:defRPr/>
            </a:pPr>
            <a:fld id="{6028736B-C60A-4CAB-8426-57EDAD0AE65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59668" y="1332620"/>
            <a:ext cx="4752528" cy="7282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r>
              <a:rPr kumimoji="1" lang="ru-RU" sz="1600" u="sng" kern="0" dirty="0" smtClean="0">
                <a:latin typeface="Georgia" pitchFamily="18" charset="0"/>
              </a:rPr>
              <a:t>ВСЕГО ДОХОДОВ</a:t>
            </a:r>
            <a:r>
              <a:rPr kumimoji="1" lang="en-US" sz="1600" u="sng" kern="0" dirty="0" smtClean="0">
                <a:latin typeface="Georgia" pitchFamily="18" charset="0"/>
              </a:rPr>
              <a:t> </a:t>
            </a:r>
            <a:r>
              <a:rPr kumimoji="1" lang="en-US" sz="1600" u="sng" kern="0" dirty="0">
                <a:latin typeface="Georgia" pitchFamily="18" charset="0"/>
              </a:rPr>
              <a:t>270 376,99</a:t>
            </a:r>
            <a:r>
              <a:rPr kumimoji="1" lang="ru-RU" sz="1600" u="sng" kern="0" dirty="0">
                <a:latin typeface="Georgia" pitchFamily="18" charset="0"/>
              </a:rPr>
              <a:t> тыс</a:t>
            </a:r>
            <a:r>
              <a:rPr kumimoji="1" lang="ru-RU" sz="1600" u="sng" kern="0" dirty="0" smtClean="0">
                <a:latin typeface="Georgia" pitchFamily="18" charset="0"/>
                <a:cs typeface="+mn-cs"/>
              </a:rPr>
              <a:t>. руб. , </a:t>
            </a:r>
          </a:p>
          <a:p>
            <a:pPr algn="r">
              <a:defRPr/>
            </a:pPr>
            <a:r>
              <a:rPr kumimoji="1" lang="ru-RU" sz="1600" u="sng" kern="0" dirty="0" smtClean="0">
                <a:latin typeface="Georgia" pitchFamily="18" charset="0"/>
                <a:cs typeface="+mn-cs"/>
              </a:rPr>
              <a:t>из них собственных </a:t>
            </a:r>
            <a:r>
              <a:rPr kumimoji="1" lang="ru-RU" sz="1600" u="sng" kern="0" dirty="0" smtClean="0">
                <a:latin typeface="Georgia" pitchFamily="18" charset="0"/>
              </a:rPr>
              <a:t>доходов</a:t>
            </a:r>
            <a:r>
              <a:rPr kumimoji="1" lang="en-US" sz="1600" u="sng" kern="0" dirty="0" smtClean="0">
                <a:latin typeface="Georgia" pitchFamily="18" charset="0"/>
              </a:rPr>
              <a:t> </a:t>
            </a:r>
            <a:r>
              <a:rPr kumimoji="1" lang="ru-RU" sz="1600" u="sng" kern="0" dirty="0">
                <a:latin typeface="Georgia" pitchFamily="18" charset="0"/>
              </a:rPr>
              <a:t>60 </a:t>
            </a:r>
            <a:r>
              <a:rPr kumimoji="1" lang="ru-RU" sz="1600" u="sng" kern="0" dirty="0" smtClean="0">
                <a:latin typeface="Georgia" pitchFamily="18" charset="0"/>
              </a:rPr>
              <a:t>343,65  </a:t>
            </a:r>
            <a:r>
              <a:rPr kumimoji="1" lang="ru-RU" sz="1600" u="sng" kern="0" dirty="0" err="1" smtClean="0">
                <a:latin typeface="Georgia" pitchFamily="18" charset="0"/>
                <a:cs typeface="+mn-cs"/>
              </a:rPr>
              <a:t>тыс.руб</a:t>
            </a:r>
            <a:r>
              <a:rPr kumimoji="1" lang="ru-RU" sz="1600" u="sng" kern="0" dirty="0" smtClean="0">
                <a:latin typeface="Georgia" pitchFamily="18" charset="0"/>
                <a:cs typeface="+mn-cs"/>
              </a:rPr>
              <a:t>.</a:t>
            </a:r>
            <a:endParaRPr kumimoji="1" lang="ru-RU" sz="1600" u="sng" kern="0" dirty="0">
              <a:latin typeface="Georgia" pitchFamily="18" charset="0"/>
              <a:cs typeface="+mn-cs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627452"/>
              </p:ext>
            </p:extLst>
          </p:nvPr>
        </p:nvGraphicFramePr>
        <p:xfrm>
          <a:off x="0" y="1052737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736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81000" y="404664"/>
            <a:ext cx="8377238" cy="815752"/>
          </a:xfrm>
        </p:spPr>
        <p:txBody>
          <a:bodyPr/>
          <a:lstStyle/>
          <a:p>
            <a:r>
              <a:rPr lang="ru-RU" sz="2400" b="1" dirty="0" smtClean="0">
                <a:latin typeface="Georgia" pitchFamily="18" charset="0"/>
              </a:rPr>
              <a:t>Безвозмездные поступления в бюджет МО «Глазовский район» </a:t>
            </a:r>
            <a:r>
              <a:rPr lang="ru-RU" sz="2400" b="1" dirty="0">
                <a:latin typeface="Georgia" pitchFamily="18" charset="0"/>
              </a:rPr>
              <a:t>за </a:t>
            </a:r>
            <a:r>
              <a:rPr lang="en-US" sz="2400" b="1" dirty="0" smtClean="0">
                <a:latin typeface="Georgia" pitchFamily="18" charset="0"/>
              </a:rPr>
              <a:t>I </a:t>
            </a:r>
            <a:r>
              <a:rPr lang="ru-RU" sz="2400" b="1" dirty="0" smtClean="0">
                <a:latin typeface="Georgia" pitchFamily="18" charset="0"/>
              </a:rPr>
              <a:t>полугодие </a:t>
            </a:r>
            <a:r>
              <a:rPr lang="ru-RU" sz="2400" b="1" dirty="0" smtClean="0">
                <a:latin typeface="Georgia" pitchFamily="18" charset="0"/>
              </a:rPr>
              <a:t>2018 года, в %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65697" y="6089270"/>
            <a:ext cx="450304" cy="350837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467544" y="1337179"/>
            <a:ext cx="5688632" cy="57965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r>
              <a:rPr kumimoji="1" lang="ru-RU" sz="1600" u="sng" kern="0" dirty="0" smtClean="0">
                <a:latin typeface="Georgia" pitchFamily="18" charset="0"/>
              </a:rPr>
              <a:t>ВСЕГО ДОХОДОВ</a:t>
            </a:r>
            <a:r>
              <a:rPr kumimoji="1" lang="en-US" sz="1600" u="sng" kern="0" dirty="0" smtClean="0">
                <a:latin typeface="Georgia" pitchFamily="18" charset="0"/>
              </a:rPr>
              <a:t> </a:t>
            </a:r>
            <a:r>
              <a:rPr kumimoji="1" lang="en-US" sz="1600" u="sng" kern="0" dirty="0">
                <a:latin typeface="Georgia" pitchFamily="18" charset="0"/>
              </a:rPr>
              <a:t>270 </a:t>
            </a:r>
            <a:r>
              <a:rPr kumimoji="1" lang="en-US" sz="1600" u="sng" kern="0" dirty="0" smtClean="0">
                <a:latin typeface="Georgia" pitchFamily="18" charset="0"/>
              </a:rPr>
              <a:t>376,99</a:t>
            </a:r>
            <a:r>
              <a:rPr kumimoji="1" lang="ru-RU" sz="1600" u="sng" kern="0" dirty="0" smtClean="0">
                <a:latin typeface="Georgia" pitchFamily="18" charset="0"/>
              </a:rPr>
              <a:t> тыс. руб., </a:t>
            </a:r>
          </a:p>
          <a:p>
            <a:pPr algn="r">
              <a:defRPr/>
            </a:pPr>
            <a:r>
              <a:rPr kumimoji="1" lang="ru-RU" sz="1600" u="sng" kern="0" dirty="0" smtClean="0">
                <a:latin typeface="Georgia" pitchFamily="18" charset="0"/>
              </a:rPr>
              <a:t>из них  безвозмезд</a:t>
            </a:r>
            <a:r>
              <a:rPr kumimoji="1" lang="ru-RU" sz="1600" u="sng" kern="0" dirty="0">
                <a:latin typeface="Georgia" pitchFamily="18" charset="0"/>
              </a:rPr>
              <a:t>н</a:t>
            </a:r>
            <a:r>
              <a:rPr kumimoji="1" lang="ru-RU" sz="1600" u="sng" kern="0" dirty="0" smtClean="0">
                <a:latin typeface="Georgia" pitchFamily="18" charset="0"/>
              </a:rPr>
              <a:t>ых поступлений </a:t>
            </a:r>
            <a:r>
              <a:rPr kumimoji="1" lang="ru-RU" sz="1600" u="sng" kern="0" dirty="0">
                <a:latin typeface="Georgia" pitchFamily="18" charset="0"/>
              </a:rPr>
              <a:t>210 </a:t>
            </a:r>
            <a:r>
              <a:rPr kumimoji="1" lang="ru-RU" sz="1600" u="sng" kern="0" dirty="0" smtClean="0">
                <a:latin typeface="Georgia" pitchFamily="18" charset="0"/>
              </a:rPr>
              <a:t>033,34 </a:t>
            </a:r>
            <a:r>
              <a:rPr kumimoji="1" lang="ru-RU" sz="1600" u="sng" kern="0" dirty="0" err="1" smtClean="0">
                <a:latin typeface="Georgia" pitchFamily="18" charset="0"/>
                <a:cs typeface="+mn-cs"/>
              </a:rPr>
              <a:t>тыс.руб</a:t>
            </a:r>
            <a:r>
              <a:rPr kumimoji="1" lang="ru-RU" sz="1600" u="sng" kern="0" dirty="0" smtClean="0">
                <a:latin typeface="Georgia" pitchFamily="18" charset="0"/>
                <a:cs typeface="+mn-cs"/>
              </a:rPr>
              <a:t>.</a:t>
            </a:r>
            <a:endParaRPr kumimoji="1" lang="ru-RU" sz="1600" u="sng" kern="0" dirty="0">
              <a:latin typeface="Georgia" pitchFamily="18" charset="0"/>
              <a:cs typeface="+mn-cs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327365"/>
              </p:ext>
            </p:extLst>
          </p:nvPr>
        </p:nvGraphicFramePr>
        <p:xfrm>
          <a:off x="0" y="1268760"/>
          <a:ext cx="875823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5899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16359" y="260648"/>
            <a:ext cx="8223250" cy="671513"/>
          </a:xfrm>
        </p:spPr>
        <p:txBody>
          <a:bodyPr/>
          <a:lstStyle/>
          <a:p>
            <a:r>
              <a:rPr lang="ru-RU" sz="2400" b="1" dirty="0" smtClean="0">
                <a:latin typeface="Georgia" pitchFamily="18" charset="0"/>
              </a:rPr>
              <a:t>Структура расходов бюджета МО «Глазовский район</a:t>
            </a:r>
            <a:r>
              <a:rPr lang="ru-RU" sz="2400" b="1" dirty="0">
                <a:latin typeface="Georgia" pitchFamily="18" charset="0"/>
              </a:rPr>
              <a:t>» за </a:t>
            </a:r>
            <a:r>
              <a:rPr lang="en-US" sz="2400" b="1" dirty="0" smtClean="0">
                <a:latin typeface="Georgia" pitchFamily="18" charset="0"/>
              </a:rPr>
              <a:t>I </a:t>
            </a:r>
            <a:r>
              <a:rPr lang="ru-RU" sz="2400" b="1" dirty="0" smtClean="0">
                <a:latin typeface="Georgia" pitchFamily="18" charset="0"/>
              </a:rPr>
              <a:t>полугодие </a:t>
            </a:r>
            <a:r>
              <a:rPr lang="ru-RU" sz="2400" b="1" dirty="0" smtClean="0">
                <a:latin typeface="Georgia" pitchFamily="18" charset="0"/>
              </a:rPr>
              <a:t>2018 года, в </a:t>
            </a:r>
            <a:r>
              <a:rPr lang="ru-RU" sz="2400" b="1" dirty="0" err="1" smtClean="0">
                <a:latin typeface="Georgia" pitchFamily="18" charset="0"/>
              </a:rPr>
              <a:t>тыс.руб</a:t>
            </a:r>
            <a:r>
              <a:rPr lang="ru-RU" sz="2400" b="1" dirty="0" smtClean="0">
                <a:latin typeface="Georgia" pitchFamily="18" charset="0"/>
              </a:rPr>
              <a:t>.</a:t>
            </a:r>
            <a:br>
              <a:rPr lang="ru-RU" sz="2400" b="1" dirty="0" smtClean="0">
                <a:latin typeface="Georgia" pitchFamily="18" charset="0"/>
              </a:rPr>
            </a:br>
            <a:endParaRPr lang="ru-RU" sz="2400" b="1" dirty="0" smtClean="0">
              <a:latin typeface="Georgia" pitchFamily="18" charset="0"/>
            </a:endParaRP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61602" y="6074246"/>
            <a:ext cx="378296" cy="378942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131643"/>
              </p:ext>
            </p:extLst>
          </p:nvPr>
        </p:nvGraphicFramePr>
        <p:xfrm>
          <a:off x="0" y="1124744"/>
          <a:ext cx="9143999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7674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288" y="332656"/>
            <a:ext cx="8001000" cy="838200"/>
          </a:xfrm>
        </p:spPr>
        <p:txBody>
          <a:bodyPr/>
          <a:lstStyle/>
          <a:p>
            <a:r>
              <a:rPr lang="ru-RU" sz="2000" b="1" dirty="0" smtClean="0">
                <a:latin typeface="Georgia" pitchFamily="18" charset="0"/>
              </a:rPr>
              <a:t>Расходы бюджета МО «Глазовский район», кроме социально-значимых </a:t>
            </a:r>
            <a:r>
              <a:rPr lang="en-US" sz="2000" b="1" dirty="0" smtClean="0">
                <a:latin typeface="Georgia" pitchFamily="18" charset="0"/>
              </a:rPr>
              <a:t>I </a:t>
            </a:r>
            <a:r>
              <a:rPr lang="ru-RU" sz="2000" b="1" dirty="0" smtClean="0">
                <a:latin typeface="Georgia" pitchFamily="18" charset="0"/>
              </a:rPr>
              <a:t>полугодие </a:t>
            </a:r>
            <a:r>
              <a:rPr lang="ru-RU" sz="2000" b="1" dirty="0" smtClean="0">
                <a:latin typeface="Georgia" pitchFamily="18" charset="0"/>
              </a:rPr>
              <a:t>2018 года, тыс. руб.</a:t>
            </a:r>
          </a:p>
        </p:txBody>
      </p:sp>
      <p:pic>
        <p:nvPicPr>
          <p:cNvPr id="143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52583" y="6021288"/>
            <a:ext cx="391417" cy="446311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291491"/>
              </p:ext>
            </p:extLst>
          </p:nvPr>
        </p:nvGraphicFramePr>
        <p:xfrm>
          <a:off x="467546" y="1052736"/>
          <a:ext cx="8290691" cy="5400600"/>
        </p:xfrm>
        <a:graphic>
          <a:graphicData uri="http://schemas.openxmlformats.org/drawingml/2006/table">
            <a:tbl>
              <a:tblPr/>
              <a:tblGrid>
                <a:gridCol w="4123718"/>
                <a:gridCol w="1629301"/>
                <a:gridCol w="1629301"/>
                <a:gridCol w="908371"/>
              </a:tblGrid>
              <a:tr h="56433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Наименование показателя</a:t>
                      </a: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Исполнение</a:t>
                      </a: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Темп роста к уровню 2017г, %</a:t>
                      </a: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70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I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полугодие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2017 г.</a:t>
                      </a:r>
                    </a:p>
                  </a:txBody>
                  <a:tcPr marL="7734" marR="7734" marT="773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I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полугодие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2018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г.</a:t>
                      </a:r>
                    </a:p>
                  </a:txBody>
                  <a:tcPr marL="7734" marR="7734" marT="773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5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РАСХОДЫ – всего, в том числе: </a:t>
                      </a: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267 329,50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267 425,48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</a:tr>
              <a:tr h="4030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Общегосударственные вопросы</a:t>
                      </a: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25 359,30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31 667,17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</a:tr>
              <a:tr h="4030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Национальная оборона</a:t>
                      </a: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564,60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1 218,14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</a:tr>
              <a:tr h="8461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733,80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1 708,06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</a:tr>
              <a:tr h="5243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Национальная экономика</a:t>
                      </a: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9 525,40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13 252,79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</a:tr>
              <a:tr h="6449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Жилищно-коммунальное хозяйство</a:t>
                      </a: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13 795,00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2 849,60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</a:tr>
              <a:tr h="7209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564,00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374,11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F2E9"/>
                    </a:solidFill>
                  </a:tcPr>
                </a:tc>
              </a:tr>
              <a:tr h="3262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Межбюджетные трансферты</a:t>
                      </a: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7 167,30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6 051,00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FC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465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848352" cy="838200"/>
          </a:xfrm>
        </p:spPr>
        <p:txBody>
          <a:bodyPr/>
          <a:lstStyle/>
          <a:p>
            <a:r>
              <a:rPr lang="ru-RU" sz="2000" b="1" dirty="0" smtClean="0">
                <a:latin typeface="Georgia" pitchFamily="18" charset="0"/>
              </a:rPr>
              <a:t>Социально-значимые расходы бюджета МО «Глазовский район» за </a:t>
            </a:r>
            <a:r>
              <a:rPr lang="en-US" sz="2000" b="1" dirty="0" smtClean="0">
                <a:latin typeface="Georgia" pitchFamily="18" charset="0"/>
              </a:rPr>
              <a:t>I </a:t>
            </a:r>
            <a:r>
              <a:rPr lang="ru-RU" sz="2000" b="1" dirty="0" smtClean="0">
                <a:latin typeface="Georgia" pitchFamily="18" charset="0"/>
              </a:rPr>
              <a:t>полугодие </a:t>
            </a:r>
            <a:r>
              <a:rPr lang="ru-RU" sz="2000" b="1" dirty="0" smtClean="0">
                <a:latin typeface="Georgia" pitchFamily="18" charset="0"/>
              </a:rPr>
              <a:t>2018 года, тыс. руб.</a:t>
            </a:r>
          </a:p>
        </p:txBody>
      </p:sp>
      <p:pic>
        <p:nvPicPr>
          <p:cNvPr id="143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52583" y="6021288"/>
            <a:ext cx="391417" cy="446311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74630"/>
              </p:ext>
            </p:extLst>
          </p:nvPr>
        </p:nvGraphicFramePr>
        <p:xfrm>
          <a:off x="467544" y="1196754"/>
          <a:ext cx="8290694" cy="5328589"/>
        </p:xfrm>
        <a:graphic>
          <a:graphicData uri="http://schemas.openxmlformats.org/drawingml/2006/table">
            <a:tbl>
              <a:tblPr/>
              <a:tblGrid>
                <a:gridCol w="3744416"/>
                <a:gridCol w="1584176"/>
                <a:gridCol w="1584176"/>
                <a:gridCol w="1377926"/>
              </a:tblGrid>
              <a:tr h="64533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Наименование показателя</a:t>
                      </a:r>
                    </a:p>
                  </a:txBody>
                  <a:tcPr marL="8448" marR="8448" marT="84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Исполнение</a:t>
                      </a:r>
                    </a:p>
                  </a:txBody>
                  <a:tcPr marL="8448" marR="8448" marT="84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Темп роста к уровню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2017 г.,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%</a:t>
                      </a:r>
                    </a:p>
                  </a:txBody>
                  <a:tcPr marL="8448" marR="8448" marT="84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03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I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полугодие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2017 г.</a:t>
                      </a:r>
                    </a:p>
                  </a:txBody>
                  <a:tcPr marL="8448" marR="8448" marT="844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I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полугодие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2018 г.</a:t>
                      </a:r>
                    </a:p>
                  </a:txBody>
                  <a:tcPr marL="8448" marR="8448" marT="844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84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РАСХОДЫ – всего, в том числе: </a:t>
                      </a:r>
                    </a:p>
                  </a:txBody>
                  <a:tcPr marL="8448" marR="8448" marT="84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267 329,53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267 425,48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</a:tr>
              <a:tr h="6084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Социально-значимые:</a:t>
                      </a:r>
                    </a:p>
                  </a:txBody>
                  <a:tcPr marL="8448" marR="8448" marT="84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209 620,20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226 602,93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9"/>
                    </a:solidFill>
                  </a:tcPr>
                </a:tc>
              </a:tr>
              <a:tr h="6084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Образование</a:t>
                      </a:r>
                    </a:p>
                  </a:txBody>
                  <a:tcPr marL="8448" marR="8448" marT="84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168 162,00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173 056,42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</a:tr>
              <a:tr h="6084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Культура и кинематография</a:t>
                      </a:r>
                    </a:p>
                  </a:txBody>
                  <a:tcPr marL="8448" marR="8448" marT="84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31 876,40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44 685,10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9"/>
                    </a:solidFill>
                  </a:tcPr>
                </a:tc>
              </a:tr>
              <a:tr h="6084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Социальная политика</a:t>
                      </a:r>
                    </a:p>
                  </a:txBody>
                  <a:tcPr marL="8448" marR="8448" marT="84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9 205,00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8 291,79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</a:tr>
              <a:tr h="6084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Физическая культура и спорт</a:t>
                      </a:r>
                    </a:p>
                  </a:txBody>
                  <a:tcPr marL="8448" marR="8448" marT="84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376,80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569,62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489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4143"/>
            <a:ext cx="8506718" cy="914617"/>
          </a:xfrm>
        </p:spPr>
        <p:txBody>
          <a:bodyPr/>
          <a:lstStyle/>
          <a:p>
            <a:r>
              <a:rPr lang="ru-RU" sz="2400" b="1" dirty="0" smtClean="0">
                <a:latin typeface="Georgia" pitchFamily="18" charset="0"/>
              </a:rPr>
              <a:t>Структура исполнения Муниципальных программ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52583" y="6021288"/>
            <a:ext cx="391417" cy="446311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846746"/>
              </p:ext>
            </p:extLst>
          </p:nvPr>
        </p:nvGraphicFramePr>
        <p:xfrm>
          <a:off x="0" y="835025"/>
          <a:ext cx="9144000" cy="602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208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72091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992368" cy="838200"/>
          </a:xfrm>
        </p:spPr>
        <p:txBody>
          <a:bodyPr/>
          <a:lstStyle/>
          <a:p>
            <a:pPr algn="just"/>
            <a:r>
              <a:rPr lang="ru-RU" sz="1400" b="1" dirty="0">
                <a:latin typeface="Georgia" pitchFamily="18" charset="0"/>
              </a:rPr>
              <a:t>Структура расходной части </a:t>
            </a:r>
            <a:r>
              <a:rPr lang="ru-RU" sz="1400" b="1" dirty="0" smtClean="0">
                <a:latin typeface="Georgia" pitchFamily="18" charset="0"/>
              </a:rPr>
              <a:t>бюджета </a:t>
            </a:r>
            <a:r>
              <a:rPr lang="ru-RU" sz="1400" b="1" dirty="0">
                <a:latin typeface="Georgia" pitchFamily="18" charset="0"/>
              </a:rPr>
              <a:t>муниципального образования «Глазовский район» за </a:t>
            </a:r>
            <a:r>
              <a:rPr lang="en-US" sz="1400" b="1" dirty="0" smtClean="0">
                <a:latin typeface="Georgia" pitchFamily="18" charset="0"/>
              </a:rPr>
              <a:t>I </a:t>
            </a:r>
            <a:r>
              <a:rPr lang="ru-RU" sz="1400" b="1" dirty="0" smtClean="0">
                <a:latin typeface="Georgia" pitchFamily="18" charset="0"/>
              </a:rPr>
              <a:t>полугодие </a:t>
            </a:r>
            <a:r>
              <a:rPr lang="ru-RU" sz="1400" b="1" dirty="0" smtClean="0">
                <a:latin typeface="Georgia" pitchFamily="18" charset="0"/>
              </a:rPr>
              <a:t>2018 года, в </a:t>
            </a:r>
            <a:r>
              <a:rPr lang="ru-RU" sz="1400" b="1" dirty="0">
                <a:latin typeface="Georgia" pitchFamily="18" charset="0"/>
              </a:rPr>
              <a:t>разрезе муниципальных программ Глазовского района  характеризуется  следующими </a:t>
            </a:r>
            <a:r>
              <a:rPr lang="ru-RU" sz="1400" b="1" dirty="0" smtClean="0">
                <a:latin typeface="Georgia" pitchFamily="18" charset="0"/>
              </a:rPr>
              <a:t>данными, тыс. руб.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44156"/>
              </p:ext>
            </p:extLst>
          </p:nvPr>
        </p:nvGraphicFramePr>
        <p:xfrm>
          <a:off x="467544" y="1052737"/>
          <a:ext cx="8290695" cy="5336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4285"/>
                <a:gridCol w="4860122"/>
                <a:gridCol w="1217606"/>
                <a:gridCol w="1338682"/>
              </a:tblGrid>
              <a:tr h="540872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Код МП</a:t>
                      </a:r>
                      <a:endParaRPr lang="ru-RU" sz="1200" dirty="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Georgia" pitchFamily="18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en-US" sz="1200" dirty="0" smtClean="0">
                          <a:effectLst/>
                          <a:latin typeface="Georgia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Georgia" pitchFamily="18" charset="0"/>
                          <a:cs typeface="Arial" pitchFamily="34" charset="0"/>
                        </a:rPr>
                        <a:t>муниципальной</a:t>
                      </a:r>
                      <a:r>
                        <a:rPr lang="ru-RU" sz="12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Georgia" pitchFamily="18" charset="0"/>
                          <a:cs typeface="Arial" pitchFamily="34" charset="0"/>
                        </a:rPr>
                      </a:br>
                      <a:r>
                        <a:rPr lang="ru-RU" sz="12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программы муниципального образования «Глазовский район»</a:t>
                      </a:r>
                      <a:endParaRPr lang="ru-RU" sz="1200" dirty="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Georgia" pitchFamily="18" charset="0"/>
                          <a:cs typeface="Arial" pitchFamily="34" charset="0"/>
                        </a:rPr>
                        <a:t>Уточненный план</a:t>
                      </a: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Georgia" pitchFamily="18" charset="0"/>
                          <a:cs typeface="Arial" pitchFamily="34" charset="0"/>
                        </a:rPr>
                        <a:t>Исполнение</a:t>
                      </a:r>
                      <a:endParaRPr lang="ru-RU" sz="1200" dirty="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</a:tr>
              <a:tr h="376021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itchFamily="18" charset="0"/>
                          <a:cs typeface="Arial" pitchFamily="34" charset="0"/>
                        </a:rPr>
                        <a:t>01</a:t>
                      </a:r>
                      <a:endParaRPr lang="ru-RU" sz="12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"Развитие образования и воспитание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317 461,8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174 033,3</a:t>
                      </a:r>
                    </a:p>
                  </a:txBody>
                  <a:tcPr marL="0" marR="0" marT="0" marB="0" anchor="ctr"/>
                </a:tc>
              </a:tr>
              <a:tr h="521450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itchFamily="18" charset="0"/>
                          <a:cs typeface="Arial" pitchFamily="34" charset="0"/>
                        </a:rPr>
                        <a:t>02</a:t>
                      </a:r>
                      <a:endParaRPr lang="ru-RU" sz="12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"Сохранение здоровья и формирование здорового образа жизни населения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836,0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511,5</a:t>
                      </a:r>
                    </a:p>
                  </a:txBody>
                  <a:tcPr marL="0" marR="0" marT="0" marB="0" anchor="ctr"/>
                </a:tc>
              </a:tr>
              <a:tr h="347632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itchFamily="18" charset="0"/>
                          <a:cs typeface="Arial" pitchFamily="34" charset="0"/>
                        </a:rPr>
                        <a:t>03</a:t>
                      </a:r>
                      <a:endParaRPr lang="ru-RU" sz="12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"Развитие культуры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86 648,3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44 682,1</a:t>
                      </a:r>
                    </a:p>
                  </a:txBody>
                  <a:tcPr marL="0" marR="0" marT="0" marB="0" anchor="ctr"/>
                </a:tc>
              </a:tr>
              <a:tr h="376021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itchFamily="18" charset="0"/>
                          <a:cs typeface="Arial" pitchFamily="34" charset="0"/>
                        </a:rPr>
                        <a:t>04</a:t>
                      </a:r>
                      <a:endParaRPr lang="ru-RU" sz="12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"Социальная поддержка населения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19 131,5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7 774,0</a:t>
                      </a:r>
                    </a:p>
                  </a:txBody>
                  <a:tcPr marL="0" marR="0" marT="0" marB="0" anchor="ctr"/>
                </a:tc>
              </a:tr>
              <a:tr h="448970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itchFamily="18" charset="0"/>
                          <a:cs typeface="Arial" pitchFamily="34" charset="0"/>
                        </a:rPr>
                        <a:t>05</a:t>
                      </a:r>
                      <a:endParaRPr lang="ru-RU" sz="12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"Создание условий для устойчивого экономического развития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481,0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181,7</a:t>
                      </a:r>
                    </a:p>
                  </a:txBody>
                  <a:tcPr marL="0" marR="0" marT="0" marB="0" anchor="ctr"/>
                </a:tc>
              </a:tr>
              <a:tr h="598625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itchFamily="18" charset="0"/>
                          <a:cs typeface="Arial" pitchFamily="34" charset="0"/>
                        </a:rPr>
                        <a:t>06</a:t>
                      </a:r>
                      <a:endParaRPr lang="ru-RU" sz="12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"Обеспечение безопасности на территории муниципального образования "Глазовский район"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1 579,6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714,7</a:t>
                      </a:r>
                    </a:p>
                  </a:txBody>
                  <a:tcPr marL="0" marR="0" marT="0" marB="0" anchor="ctr"/>
                </a:tc>
              </a:tr>
              <a:tr h="376021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itchFamily="18" charset="0"/>
                          <a:cs typeface="Arial" pitchFamily="34" charset="0"/>
                        </a:rPr>
                        <a:t>07</a:t>
                      </a:r>
                      <a:endParaRPr lang="ru-RU" sz="12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"Муниципальное хозяйство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22 441,7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9 087,6</a:t>
                      </a:r>
                    </a:p>
                  </a:txBody>
                  <a:tcPr marL="0" marR="0" marT="0" marB="0" anchor="ctr"/>
                </a:tc>
              </a:tr>
              <a:tr h="545728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itchFamily="18" charset="0"/>
                          <a:cs typeface="Arial" pitchFamily="34" charset="0"/>
                        </a:rPr>
                        <a:t>08</a:t>
                      </a:r>
                      <a:endParaRPr lang="ru-RU" sz="12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"Энергосбережение и повышение энергетической </a:t>
                      </a:r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эффективностив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муниципальном образовании "Глазовский район" на 2015-2020 годы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0,0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99313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itchFamily="18" charset="0"/>
                          <a:cs typeface="Arial" pitchFamily="34" charset="0"/>
                        </a:rPr>
                        <a:t>09</a:t>
                      </a:r>
                      <a:endParaRPr lang="ru-RU" sz="12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"Муниципальное управление"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64 382,8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29 115,8</a:t>
                      </a:r>
                    </a:p>
                  </a:txBody>
                  <a:tcPr marL="0" marR="0" marT="0" marB="0" anchor="ctr"/>
                </a:tc>
              </a:tr>
              <a:tr h="897939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itchFamily="18" charset="0"/>
                          <a:cs typeface="Arial" pitchFamily="34" charset="0"/>
                        </a:rPr>
                        <a:t>10</a:t>
                      </a:r>
                      <a:endParaRPr lang="ru-RU" sz="12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"Комплексные меры противодействия немедицинскому потреблению наркотических средств и их незаконному обороту в </a:t>
                      </a:r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Глазовском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районе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6,0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95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Georgia" pitchFamily="18" charset="0"/>
              </a:rPr>
              <a:t>1. Муниципальная </a:t>
            </a:r>
            <a:r>
              <a:rPr lang="ru-RU" sz="1800" b="1" dirty="0">
                <a:latin typeface="Georgia" pitchFamily="18" charset="0"/>
              </a:rPr>
              <a:t>программа "Развитие образования и воспитание на 2015-2020 годы", </a:t>
            </a:r>
            <a:r>
              <a:rPr lang="ru-RU" sz="1800" b="1" dirty="0" smtClean="0">
                <a:latin typeface="Georgia" pitchFamily="18" charset="0"/>
              </a:rPr>
              <a:t>тыс. руб.</a:t>
            </a:r>
            <a:endParaRPr lang="ru-RU" sz="18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18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774458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6464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Georgia" pitchFamily="18" charset="0"/>
              </a:rPr>
              <a:t>2. Муниципальная </a:t>
            </a:r>
            <a:r>
              <a:rPr lang="ru-RU" sz="1800" b="1" dirty="0">
                <a:latin typeface="Georgia" pitchFamily="18" charset="0"/>
              </a:rPr>
              <a:t>программа "Сохранение здоровья и формирование здорового образа жизни населения на 2015-2020 годы"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</a:t>
            </a:r>
            <a:r>
              <a:rPr lang="en-US" dirty="0" smtClean="0"/>
              <a:t>9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547333"/>
              </p:ext>
            </p:extLst>
          </p:nvPr>
        </p:nvGraphicFramePr>
        <p:xfrm>
          <a:off x="539552" y="1412776"/>
          <a:ext cx="8218686" cy="464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22"/>
                <a:gridCol w="5236685"/>
                <a:gridCol w="1018244"/>
                <a:gridCol w="1454635"/>
              </a:tblGrid>
              <a:tr h="1367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№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Наименование расходов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Сумма, тыс.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% исполнения к уточнённому плану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948248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"Сохранение здоровья и формирование здорового образа жизни населения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511,5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61,2</a:t>
                      </a:r>
                    </a:p>
                  </a:txBody>
                  <a:tcPr marL="0" marR="0" marT="0" marB="0" anchor="ctr"/>
                </a:tc>
              </a:tr>
              <a:tr h="10682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Подпрограмма "Создание условий для развития физической культуры и спорта"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511,5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61,4</a:t>
                      </a:r>
                    </a:p>
                  </a:txBody>
                  <a:tcPr marL="0" marR="0" marT="0" marB="0" anchor="ctr"/>
                </a:tc>
              </a:tr>
              <a:tr h="12607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Подпрограмма "Создание условий для оказания медицинской помощи населению, профилактика заболеваний и формирование здорового образа жизни"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970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Стадии бюджета:</a:t>
            </a:r>
            <a:br>
              <a:rPr lang="ru-RU" sz="4000" b="1" dirty="0" smtClean="0">
                <a:latin typeface="Georgia" pitchFamily="18" charset="0"/>
              </a:rPr>
            </a:br>
            <a:endParaRPr lang="ru-RU" sz="40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80645" y="6092397"/>
            <a:ext cx="306288" cy="288931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7877" y="1340768"/>
            <a:ext cx="687480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/>
              <a:t>Составление проекта бюджета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47877" y="1988840"/>
            <a:ext cx="6874804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/>
              <a:t>Рассмотрение и утверждение бюджета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47874" y="3072368"/>
            <a:ext cx="687480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 smtClean="0"/>
              <a:t>Исполнение бюджета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47876" y="3717032"/>
            <a:ext cx="6874804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/>
              <a:t>Составление, внешняя проверка, </a:t>
            </a:r>
          </a:p>
          <a:p>
            <a:pPr lvl="0"/>
            <a:r>
              <a:rPr lang="ru-RU" sz="2800" b="1" i="1" dirty="0"/>
              <a:t>рассмотрение и утверждение  бюджетной отчётности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3660" y="5229200"/>
            <a:ext cx="6874804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/>
              <a:t>Муниципальный финансовый контроль</a:t>
            </a:r>
            <a:endParaRPr lang="ru-RU" sz="2800" dirty="0"/>
          </a:p>
        </p:txBody>
      </p:sp>
      <p:sp>
        <p:nvSpPr>
          <p:cNvPr id="11" name="Овал 10"/>
          <p:cNvSpPr/>
          <p:nvPr/>
        </p:nvSpPr>
        <p:spPr>
          <a:xfrm>
            <a:off x="349216" y="1102889"/>
            <a:ext cx="1468223" cy="75737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316615" y="1854860"/>
            <a:ext cx="1472024" cy="985647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297319" y="2840507"/>
            <a:ext cx="1576341" cy="951799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/>
          <p:cNvSpPr/>
          <p:nvPr/>
        </p:nvSpPr>
        <p:spPr>
          <a:xfrm>
            <a:off x="382340" y="3817837"/>
            <a:ext cx="1406298" cy="1183383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Овал 14"/>
          <p:cNvSpPr/>
          <p:nvPr/>
        </p:nvSpPr>
        <p:spPr>
          <a:xfrm>
            <a:off x="381481" y="5191980"/>
            <a:ext cx="1502126" cy="1028546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913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Georgia" pitchFamily="18" charset="0"/>
              </a:rPr>
              <a:t>3. Муниципальная </a:t>
            </a:r>
            <a:r>
              <a:rPr lang="ru-RU" sz="1800" b="1" dirty="0">
                <a:latin typeface="Georgia" pitchFamily="18" charset="0"/>
              </a:rPr>
              <a:t>программа "Развитие культуры на 2015-2020 </a:t>
            </a:r>
            <a:r>
              <a:rPr lang="ru-RU" sz="1800" b="1" dirty="0" smtClean="0">
                <a:latin typeface="Georgia" pitchFamily="18" charset="0"/>
              </a:rPr>
              <a:t>годы</a:t>
            </a:r>
            <a:r>
              <a:rPr lang="ru-RU" sz="1800" b="1" dirty="0">
                <a:latin typeface="Georgia" pitchFamily="18" charset="0"/>
              </a:rPr>
              <a:t> </a:t>
            </a:r>
            <a:r>
              <a:rPr lang="ru-RU" sz="1800" b="1" dirty="0" smtClean="0">
                <a:latin typeface="Georgia" pitchFamily="18" charset="0"/>
              </a:rPr>
              <a:t>", тыс. руб.</a:t>
            </a:r>
            <a:endParaRPr lang="ru-RU" sz="18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073828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8298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Georgia" pitchFamily="18" charset="0"/>
              </a:rPr>
              <a:t>4. Муниципальная </a:t>
            </a:r>
            <a:r>
              <a:rPr lang="ru-RU" sz="1800" b="1" dirty="0">
                <a:latin typeface="Georgia" pitchFamily="18" charset="0"/>
              </a:rPr>
              <a:t>программа </a:t>
            </a:r>
            <a:r>
              <a:rPr lang="ru-RU" sz="1800" b="1" dirty="0" smtClean="0">
                <a:latin typeface="Georgia" pitchFamily="18" charset="0"/>
              </a:rPr>
              <a:t>"</a:t>
            </a:r>
            <a:r>
              <a:rPr lang="ru-RU" sz="1800" b="1" dirty="0">
                <a:latin typeface="Georgia" pitchFamily="18" charset="0"/>
              </a:rPr>
              <a:t>Социальная поддержка населения на 2015-2020 годы</a:t>
            </a:r>
            <a:r>
              <a:rPr lang="ru-RU" sz="1800" b="1" dirty="0" smtClean="0">
                <a:latin typeface="Georgia" pitchFamily="18" charset="0"/>
              </a:rPr>
              <a:t>", тыс. руб.</a:t>
            </a:r>
            <a:endParaRPr lang="ru-RU" sz="18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  <a:r>
              <a:rPr lang="en-US" dirty="0" smtClean="0"/>
              <a:t>1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721793"/>
              </p:ext>
            </p:extLst>
          </p:nvPr>
        </p:nvGraphicFramePr>
        <p:xfrm>
          <a:off x="0" y="980728"/>
          <a:ext cx="9144000" cy="5877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6982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Georgia" pitchFamily="18" charset="0"/>
              </a:rPr>
              <a:t>5. Муниципальная </a:t>
            </a:r>
            <a:r>
              <a:rPr lang="ru-RU" sz="1800" b="1" dirty="0">
                <a:latin typeface="Georgia" pitchFamily="18" charset="0"/>
              </a:rPr>
              <a:t>программа "Создание условий для устойчивого экономического развития на 2015-2020 годы"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29374"/>
              </p:ext>
            </p:extLst>
          </p:nvPr>
        </p:nvGraphicFramePr>
        <p:xfrm>
          <a:off x="436168" y="1052736"/>
          <a:ext cx="8322071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768"/>
                <a:gridCol w="5758089"/>
                <a:gridCol w="1072898"/>
                <a:gridCol w="933316"/>
              </a:tblGrid>
              <a:tr h="15232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№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Наименование расходов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Сумма, тыс. руб.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% исполнения к уточнённому плану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1029768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"Создание условий для устойчивого экономического развития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181,7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37,8</a:t>
                      </a:r>
                    </a:p>
                  </a:txBody>
                  <a:tcPr marL="0" marR="0" marT="0" marB="0" anchor="ctr"/>
                </a:tc>
              </a:tr>
              <a:tr h="10036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Подпрограмма "Развитие сельского хозяйства и расширение рынка сельскохозяйственной продукции"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176,0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37,6</a:t>
                      </a:r>
                    </a:p>
                  </a:txBody>
                  <a:tcPr marL="0" marR="0" marT="0" marB="0" anchor="ctr"/>
                </a:tc>
              </a:tr>
              <a:tr h="10675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Подпрограмма "Создание благоприятных условий для развития малого и среднего предпринимательства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57,0</a:t>
                      </a:r>
                    </a:p>
                  </a:txBody>
                  <a:tcPr marL="0" marR="0" marT="0" marB="0" anchor="ctr"/>
                </a:tc>
              </a:tr>
              <a:tr h="7763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Подпрограмма "Развитие потребительского рынка"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535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Georgia" pitchFamily="18" charset="0"/>
              </a:rPr>
              <a:t>6. Муниципальная </a:t>
            </a:r>
            <a:r>
              <a:rPr lang="ru-RU" sz="1800" b="1" dirty="0">
                <a:latin typeface="Georgia" pitchFamily="18" charset="0"/>
              </a:rPr>
              <a:t>программа "Обеспечение безопасности на территории муниципального образования "Глазовский район" на 2015-2020 годы"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23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59832"/>
              </p:ext>
            </p:extLst>
          </p:nvPr>
        </p:nvGraphicFramePr>
        <p:xfrm>
          <a:off x="395536" y="1340768"/>
          <a:ext cx="8362701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95"/>
                <a:gridCol w="5541061"/>
                <a:gridCol w="1008112"/>
                <a:gridCol w="1449933"/>
              </a:tblGrid>
              <a:tr h="12502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№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Наименование расходов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Сумма, тыс. руб.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% исполнения к уточнённому плану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82880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"Обеспечение безопасности на территории муниципального образования "Глазовский район" на 2015-2020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714,7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45,2</a:t>
                      </a:r>
                    </a:p>
                  </a:txBody>
                  <a:tcPr marL="0" marR="0" marT="0" marB="0" anchor="ctr"/>
                </a:tc>
              </a:tr>
              <a:tr h="9017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Подпрограмма "Предупреждение и ликвидация последствий чрезвычайных ситуаций, реализация мер пожарной безопасности"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706,7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46,3</a:t>
                      </a:r>
                    </a:p>
                  </a:txBody>
                  <a:tcPr marL="0" marR="0" marT="0" marB="0" anchor="ctr"/>
                </a:tc>
              </a:tr>
              <a:tr h="11019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Подпрограмма "Профилактика правонарушений"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6,4</a:t>
                      </a:r>
                    </a:p>
                  </a:txBody>
                  <a:tcPr marL="0" marR="0" marT="0" marB="0" anchor="ctr"/>
                </a:tc>
              </a:tr>
              <a:tr h="11019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Подпрограмма "Гармонизация межэтнических отношений, участие в профилактике терроризма и экстремизма"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71,4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85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Georgia" pitchFamily="18" charset="0"/>
              </a:rPr>
              <a:t>7. Муниципальная </a:t>
            </a:r>
            <a:r>
              <a:rPr lang="ru-RU" sz="1800" b="1" dirty="0">
                <a:latin typeface="Georgia" pitchFamily="18" charset="0"/>
              </a:rPr>
              <a:t>программа "Муниципальное хозяйство на 2015-2020 годы</a:t>
            </a:r>
            <a:r>
              <a:rPr lang="ru-RU" sz="1800" b="1" dirty="0" smtClean="0">
                <a:latin typeface="Georgia" pitchFamily="18" charset="0"/>
              </a:rPr>
              <a:t>", тыс. руб.</a:t>
            </a:r>
            <a:endParaRPr lang="ru-RU" sz="18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24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383104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653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pPr algn="just"/>
            <a:r>
              <a:rPr lang="ru-RU" sz="2000" b="1" dirty="0" smtClean="0">
                <a:latin typeface="Georgia" pitchFamily="18" charset="0"/>
              </a:rPr>
              <a:t>8. Муниципальная </a:t>
            </a:r>
            <a:r>
              <a:rPr lang="ru-RU" sz="2000" b="1" dirty="0">
                <a:latin typeface="Georgia" pitchFamily="18" charset="0"/>
              </a:rPr>
              <a:t>программа "Энергосбережение и повышение энергетической эффективности</a:t>
            </a:r>
            <a:r>
              <a:rPr lang="ru-RU" sz="2000" b="1" dirty="0" smtClean="0">
                <a:latin typeface="Georgia" pitchFamily="18" charset="0"/>
              </a:rPr>
              <a:t>"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25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937982"/>
              </p:ext>
            </p:extLst>
          </p:nvPr>
        </p:nvGraphicFramePr>
        <p:xfrm>
          <a:off x="395537" y="1916832"/>
          <a:ext cx="8353822" cy="3470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896"/>
                <a:gridCol w="5780058"/>
                <a:gridCol w="1076991"/>
                <a:gridCol w="936877"/>
              </a:tblGrid>
              <a:tr h="12079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№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Наименование расходов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Сумма, тыс. руб.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% исполнения к уточнённому плану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1672385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"Энергосбережение и повышение энергетической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эффективности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в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муниципальном образовании "Глазовский район" на 2015-2020 годы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726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862888" cy="838200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Georgia" pitchFamily="18" charset="0"/>
              </a:rPr>
              <a:t>9. Муниципальная </a:t>
            </a:r>
            <a:r>
              <a:rPr lang="ru-RU" sz="1800" b="1" dirty="0">
                <a:latin typeface="Georgia" pitchFamily="18" charset="0"/>
              </a:rPr>
              <a:t>программа "Муниципальное управление</a:t>
            </a:r>
            <a:r>
              <a:rPr lang="ru-RU" sz="1800" b="1" dirty="0" smtClean="0">
                <a:latin typeface="Georgia" pitchFamily="18" charset="0"/>
              </a:rPr>
              <a:t>", тыс. руб.</a:t>
            </a:r>
            <a:endParaRPr lang="ru-RU" sz="18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26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060770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5180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935416" cy="1967880"/>
          </a:xfrm>
        </p:spPr>
        <p:txBody>
          <a:bodyPr/>
          <a:lstStyle/>
          <a:p>
            <a:pPr algn="just"/>
            <a:r>
              <a:rPr lang="ru-RU" sz="2000" b="1" dirty="0" smtClean="0">
                <a:latin typeface="Georgia" pitchFamily="18" charset="0"/>
              </a:rPr>
              <a:t>10. Муниципальная </a:t>
            </a:r>
            <a:r>
              <a:rPr lang="ru-RU" sz="2000" b="1" dirty="0">
                <a:latin typeface="Georgia" pitchFamily="18" charset="0"/>
              </a:rPr>
              <a:t>программа "Комплексные меры противодействия немедицинскому потреблению наркотических средств и их незаконному обороту в Глазовском районе на 2015-2020 годы"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27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916470"/>
              </p:ext>
            </p:extLst>
          </p:nvPr>
        </p:nvGraphicFramePr>
        <p:xfrm>
          <a:off x="539552" y="1772816"/>
          <a:ext cx="8064895" cy="4022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31"/>
                <a:gridCol w="4500029"/>
                <a:gridCol w="1440160"/>
                <a:gridCol w="1584175"/>
              </a:tblGrid>
              <a:tr h="23762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№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Наименование расходов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Сумма, тыс. руб.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% исполнения к уточнённому плану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1021303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"Комплексные меры противодействия немедицинскому потреблению наркотических средств и их незаконному обороту в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Глазовском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районе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283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Georgia" pitchFamily="18" charset="0"/>
              </a:rPr>
              <a:t>Показатели расходов за </a:t>
            </a:r>
            <a:r>
              <a:rPr lang="en-US" sz="2800" b="1" dirty="0" smtClean="0">
                <a:latin typeface="Georgia" pitchFamily="18" charset="0"/>
              </a:rPr>
              <a:t>I </a:t>
            </a:r>
            <a:r>
              <a:rPr lang="ru-RU" sz="2800" b="1" dirty="0" smtClean="0">
                <a:latin typeface="Georgia" pitchFamily="18" charset="0"/>
              </a:rPr>
              <a:t>полугодие</a:t>
            </a:r>
            <a:r>
              <a:rPr lang="ru-RU" sz="2800" b="1" dirty="0">
                <a:latin typeface="Georgia" pitchFamily="18" charset="0"/>
              </a:rPr>
              <a:t/>
            </a:r>
            <a:br>
              <a:rPr lang="ru-RU" sz="2800" b="1" dirty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2018 года, тыс. руб.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 </a:t>
            </a:r>
            <a:endParaRPr lang="ru-RU" sz="2800" dirty="0">
              <a:latin typeface="Georg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854807"/>
              </p:ext>
            </p:extLst>
          </p:nvPr>
        </p:nvGraphicFramePr>
        <p:xfrm>
          <a:off x="467542" y="1484785"/>
          <a:ext cx="8290695" cy="475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479"/>
                <a:gridCol w="2017548"/>
                <a:gridCol w="1888668"/>
              </a:tblGrid>
              <a:tr h="19416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itchFamily="18" charset="0"/>
                        </a:rPr>
                        <a:t>Показатели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itchFamily="18" charset="0"/>
                        </a:rPr>
                        <a:t>I </a:t>
                      </a:r>
                      <a:r>
                        <a:rPr lang="ru-RU" dirty="0" smtClean="0">
                          <a:latin typeface="Georgia" pitchFamily="18" charset="0"/>
                        </a:rPr>
                        <a:t>полугодие</a:t>
                      </a:r>
                      <a:endParaRPr lang="ru-RU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Georgia" pitchFamily="18" charset="0"/>
                        </a:rPr>
                        <a:t>2018 года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itchFamily="18" charset="0"/>
                        </a:rPr>
                        <a:t>Доля расходов в общем объеме расходов, в %</a:t>
                      </a:r>
                    </a:p>
                  </a:txBody>
                  <a:tcPr anchor="ctr"/>
                </a:tc>
              </a:tr>
              <a:tr h="9369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Всего расходов, 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в том числе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267 425,48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9369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формируемые программно-целевым методом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266 106,63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99,5</a:t>
                      </a:r>
                    </a:p>
                  </a:txBody>
                  <a:tcPr marL="9525" marR="9525" marT="9525" marB="0" anchor="ctr"/>
                </a:tc>
              </a:tr>
              <a:tr h="9369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непрограммные расходы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1 318,85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9288" y="6021288"/>
            <a:ext cx="378296" cy="378942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830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90406"/>
            <a:ext cx="7920360" cy="950362"/>
          </a:xfrm>
        </p:spPr>
        <p:txBody>
          <a:bodyPr/>
          <a:lstStyle/>
          <a:p>
            <a:r>
              <a:rPr lang="ru-RU" sz="2000" b="1" dirty="0" smtClean="0">
                <a:latin typeface="Georgia" pitchFamily="18" charset="0"/>
              </a:rPr>
              <a:t>Основные характеристики бюджета муниципального </a:t>
            </a:r>
            <a:r>
              <a:rPr lang="ru-RU" sz="2000" b="1" dirty="0">
                <a:latin typeface="Georgia" pitchFamily="18" charset="0"/>
              </a:rPr>
              <a:t>образования «Глазовский район» з</a:t>
            </a:r>
            <a:r>
              <a:rPr lang="ru-RU" sz="2000" b="1" dirty="0" smtClean="0">
                <a:latin typeface="Georgia" pitchFamily="18" charset="0"/>
              </a:rPr>
              <a:t>а 2017 – 2018 годы, </a:t>
            </a:r>
            <a:r>
              <a:rPr lang="ru-RU" sz="2000" b="1" dirty="0" err="1" smtClean="0">
                <a:latin typeface="Georgia" pitchFamily="18" charset="0"/>
              </a:rPr>
              <a:t>тыс.руб</a:t>
            </a:r>
            <a:r>
              <a:rPr lang="ru-RU" sz="2000" b="1" dirty="0" smtClean="0">
                <a:latin typeface="Georgia" pitchFamily="18" charset="0"/>
              </a:rPr>
              <a:t>.</a:t>
            </a:r>
            <a:endParaRPr lang="ru-RU" sz="2000" b="1" dirty="0">
              <a:latin typeface="Georg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463703"/>
              </p:ext>
            </p:extLst>
          </p:nvPr>
        </p:nvGraphicFramePr>
        <p:xfrm>
          <a:off x="467544" y="1553313"/>
          <a:ext cx="8218686" cy="4539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6535"/>
                <a:gridCol w="1687766"/>
                <a:gridCol w="1614385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itchFamily="18" charset="0"/>
                        </a:rPr>
                        <a:t>Показатели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pitchFamily="18" charset="0"/>
                        </a:rPr>
                        <a:t>I </a:t>
                      </a:r>
                      <a:r>
                        <a:rPr lang="ru-RU" sz="1600" dirty="0" smtClean="0">
                          <a:latin typeface="Georgia" pitchFamily="18" charset="0"/>
                        </a:rPr>
                        <a:t>полугодие</a:t>
                      </a:r>
                      <a:endParaRPr lang="ru-RU" sz="1600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2017 года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pitchFamily="18" charset="0"/>
                        </a:rPr>
                        <a:t>I </a:t>
                      </a:r>
                      <a:r>
                        <a:rPr lang="ru-RU" sz="1600" dirty="0" smtClean="0">
                          <a:latin typeface="Georgia" pitchFamily="18" charset="0"/>
                        </a:rPr>
                        <a:t>полугодие</a:t>
                      </a:r>
                      <a:endParaRPr lang="ru-RU" sz="1600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2018 года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73679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latin typeface="Georgia" pitchFamily="18" charset="0"/>
                          <a:cs typeface="Arial" pitchFamily="34" charset="0"/>
                        </a:rPr>
                        <a:t>Доходы</a:t>
                      </a:r>
                      <a:endParaRPr lang="ru-RU" sz="2000" b="0" dirty="0"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259 717,90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270 376,99</a:t>
                      </a:r>
                    </a:p>
                  </a:txBody>
                  <a:tcPr marL="9525" marR="85725" marT="9525" marB="0" anchor="ctr"/>
                </a:tc>
              </a:tr>
              <a:tr h="673679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latin typeface="Georgia" pitchFamily="18" charset="0"/>
                          <a:cs typeface="Arial" pitchFamily="34" charset="0"/>
                        </a:rPr>
                        <a:t>Расходы</a:t>
                      </a:r>
                      <a:endParaRPr lang="ru-RU" sz="2000" b="0" dirty="0"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267 329,50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267 425,48</a:t>
                      </a:r>
                    </a:p>
                  </a:txBody>
                  <a:tcPr marL="9525" marR="85725" marT="9525" marB="0" anchor="ctr"/>
                </a:tc>
              </a:tr>
              <a:tr h="719413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latin typeface="Georgia" pitchFamily="18" charset="0"/>
                          <a:cs typeface="Arial" pitchFamily="34" charset="0"/>
                        </a:rPr>
                        <a:t>Верхний предел муниципального долга</a:t>
                      </a:r>
                      <a:endParaRPr lang="ru-RU" sz="2000" b="0" dirty="0"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44 345,80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28 345,90</a:t>
                      </a:r>
                    </a:p>
                  </a:txBody>
                  <a:tcPr marL="9525" marR="85725" marT="9525" marB="0" anchor="ctr"/>
                </a:tc>
              </a:tr>
              <a:tr h="719413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latin typeface="Georgia" pitchFamily="18" charset="0"/>
                          <a:cs typeface="Arial" pitchFamily="34" charset="0"/>
                        </a:rPr>
                        <a:t>Предельный объем муниципального долга</a:t>
                      </a:r>
                      <a:endParaRPr lang="ru-RU" sz="2000" b="0" dirty="0"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50 345,80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</a:rPr>
                        <a:t>62 061,50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85725" marT="9525" marB="0" anchor="ctr"/>
                </a:tc>
              </a:tr>
              <a:tr h="673679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latin typeface="Georgia" pitchFamily="18" charset="0"/>
                          <a:cs typeface="Arial" pitchFamily="34" charset="0"/>
                        </a:rPr>
                        <a:t>Дефицит(-)/Профицит(+)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-7 611,60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2 951,51</a:t>
                      </a: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95857" y="6093296"/>
            <a:ext cx="522312" cy="378942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846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Структура бюджета по «программному» принципу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6" y="5962203"/>
            <a:ext cx="378295" cy="450950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440179"/>
            <a:ext cx="813690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3600" b="1" i="1" dirty="0" smtClean="0"/>
              <a:t>Бюджет муниципального района</a:t>
            </a:r>
            <a:endParaRPr lang="ru-RU" sz="3600" dirty="0"/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4351920" y="2147905"/>
            <a:ext cx="576064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582917"/>
            <a:ext cx="806489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/>
              <a:t>Программные и непрограммные расходы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3593873"/>
            <a:ext cx="5760640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200" b="1" i="1" dirty="0" smtClean="0"/>
              <a:t>Муниципальные программы</a:t>
            </a:r>
            <a:endParaRPr lang="ru-RU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5666406" y="4627884"/>
            <a:ext cx="1137842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err="1" smtClean="0"/>
              <a:t>Муници-пальное</a:t>
            </a:r>
            <a:r>
              <a:rPr lang="ru-RU" sz="1600" b="1" dirty="0" smtClean="0"/>
              <a:t> управление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4596259"/>
            <a:ext cx="1656184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/>
              <a:t>Обеспечение </a:t>
            </a:r>
            <a:r>
              <a:rPr lang="ru-RU" sz="1600" b="1" dirty="0" smtClean="0"/>
              <a:t>безопасности на территории района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4586298"/>
            <a:ext cx="153561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/>
              <a:t>Социальной направ-ленности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3588325"/>
            <a:ext cx="1728191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000" b="1" i="1" dirty="0" err="1" smtClean="0"/>
              <a:t>Непрограм-мные</a:t>
            </a:r>
            <a:r>
              <a:rPr lang="ru-RU" sz="2000" b="1" i="1" dirty="0" smtClean="0"/>
              <a:t> расходы</a:t>
            </a:r>
            <a:endParaRPr lang="ru-RU" sz="2000" dirty="0"/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3059832" y="3149209"/>
            <a:ext cx="576064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7524328" y="3134869"/>
            <a:ext cx="576064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4605514"/>
            <a:ext cx="1525395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/>
              <a:t>Поддержка отраслей </a:t>
            </a:r>
          </a:p>
          <a:p>
            <a:pPr algn="ctr">
              <a:defRPr/>
            </a:pPr>
            <a:r>
              <a:rPr lang="ru-RU" sz="1600" b="1" dirty="0" smtClean="0"/>
              <a:t>экономики и </a:t>
            </a:r>
            <a:r>
              <a:rPr lang="ru-RU" sz="1600" b="1" dirty="0" err="1" smtClean="0"/>
              <a:t>муници-пальное</a:t>
            </a:r>
            <a:r>
              <a:rPr lang="ru-RU" sz="1600" b="1" dirty="0" smtClean="0"/>
              <a:t> хозяйство</a:t>
            </a:r>
            <a:endParaRPr lang="ru-RU" sz="1600" b="1" dirty="0"/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5762683" y="4158163"/>
            <a:ext cx="576064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4626101" y="4181654"/>
            <a:ext cx="576064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2900071" y="4137825"/>
            <a:ext cx="576064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1115186" y="4137825"/>
            <a:ext cx="576064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27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58058" y="6128916"/>
            <a:ext cx="453296" cy="361369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404664"/>
            <a:ext cx="6048672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Бюджетная система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муници-пального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образования</a:t>
            </a:r>
          </a:p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«Глазовский район»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2099403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«Адамское»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217" y="3787294"/>
            <a:ext cx="1224136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муници-пального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образов-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ания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«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Глазов-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ский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район»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5776" y="2484198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Верхнебогатырское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76" y="2888538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«Гулековское»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55776" y="3286122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«Качкашурское»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5776" y="3710272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«Кожильское»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84832" y="4103460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«Куреговское»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63232" y="4509016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«Октябрьское»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70831" y="4922713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Парзинсокое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55776" y="5314730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«Понинское»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55776" y="5703235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«Ураковское»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55776" y="6128916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«Штанигуртское»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Выгнутая влево стрелка 32"/>
          <p:cNvSpPr/>
          <p:nvPr/>
        </p:nvSpPr>
        <p:spPr bwMode="auto">
          <a:xfrm>
            <a:off x="1459292" y="1923198"/>
            <a:ext cx="448412" cy="1787074"/>
          </a:xfrm>
          <a:prstGeom prst="curvedRigh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34" name="Выгнутая влево стрелка 33"/>
          <p:cNvSpPr/>
          <p:nvPr/>
        </p:nvSpPr>
        <p:spPr bwMode="auto">
          <a:xfrm>
            <a:off x="2141730" y="1843757"/>
            <a:ext cx="396044" cy="2398202"/>
          </a:xfrm>
          <a:prstGeom prst="curvedRigh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pic>
        <p:nvPicPr>
          <p:cNvPr id="35" name="Рисунок 34" descr="дом из дене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401" y="201826"/>
            <a:ext cx="2127750" cy="1901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355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91400" cy="838200"/>
          </a:xfrm>
        </p:spPr>
        <p:txBody>
          <a:bodyPr/>
          <a:lstStyle/>
          <a:p>
            <a:pPr algn="r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Из чего складываются доходы бюджета?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37712" y="6036975"/>
            <a:ext cx="306288" cy="435263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5" name="Рисунок 4" descr="Мешок с деньга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1296144" cy="11784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5960" y="908720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Поступление в бюджет денежных средств являются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ДОХОДАМИ БЮДЖЕТА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НАЛОГИ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- часть доходов граждан и организаций, которые они обязаны заплатить государству (например, налог на доходы физических лиц, налог на прибыль, налог на имущество физических лиц, земельный налог, транспортный налог и другие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НЕНАЛОГОВЫЕ ДОХОДЫ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– платежи в виде штрафов, санкций за нарушение законодательства, платежи за пользование имуществом государством, средства самообложения граждан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БЕЗВОЗМЕЗДНЫЕ ПОСТУПЛЕНИЯ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– средства, которые поступают в бюджет безвозмездно (денежные средства, поступающие из вышестоящего бюджета (например, дотации из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республиканского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бюджета), а также безвозмездные перечисления от юридических и физических лиц)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85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latin typeface="Georgia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7750" y="6093296"/>
            <a:ext cx="450304" cy="378942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012118"/>
              </p:ext>
            </p:extLst>
          </p:nvPr>
        </p:nvGraphicFramePr>
        <p:xfrm>
          <a:off x="539552" y="1052736"/>
          <a:ext cx="8218686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909"/>
                <a:gridCol w="3375530"/>
                <a:gridCol w="2935247"/>
              </a:tblGrid>
              <a:tr h="1611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Виды межбюджетных трансфертов</a:t>
                      </a:r>
                    </a:p>
                    <a:p>
                      <a:pPr algn="ctr"/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Определение </a:t>
                      </a:r>
                    </a:p>
                    <a:p>
                      <a:pPr algn="ctr"/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Аналогия</a:t>
                      </a:r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 в семейном бюджете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273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Дотации (от латинского «</a:t>
                      </a:r>
                      <a:r>
                        <a:rPr lang="en-US" sz="1500" b="1" dirty="0" err="1" smtClean="0">
                          <a:latin typeface="Arial" pitchFamily="34" charset="0"/>
                          <a:cs typeface="Arial" pitchFamily="34" charset="0"/>
                        </a:rPr>
                        <a:t>Dotatio</a:t>
                      </a:r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»-дар, пожертвование)</a:t>
                      </a:r>
                    </a:p>
                    <a:p>
                      <a:endParaRPr lang="ru-RU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Предоставляются на безвозмездной и безвозвратной основе без установления направлений и (или) условий их использования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Вы даете своему ребенку деньги на «карманные расходы»</a:t>
                      </a:r>
                    </a:p>
                    <a:p>
                      <a:pPr algn="l"/>
                      <a:endParaRPr lang="ru-RU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73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Субвенции (от латинского «</a:t>
                      </a:r>
                      <a:r>
                        <a:rPr lang="en-US" sz="1500" b="1" dirty="0" err="1" smtClean="0">
                          <a:latin typeface="Arial" pitchFamily="34" charset="0"/>
                          <a:cs typeface="Arial" pitchFamily="34" charset="0"/>
                        </a:rPr>
                        <a:t>Subvenire</a:t>
                      </a:r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»-приходить на помощь)</a:t>
                      </a:r>
                      <a:endParaRPr lang="ru-RU" sz="1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Предоставляются на финансирование «переданных» полномочий другим публично-правовым образованиям</a:t>
                      </a:r>
                    </a:p>
                    <a:p>
                      <a:pPr algn="l"/>
                      <a:endParaRPr lang="ru-RU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Вы даете своему ребенку деньги и посылаете его в магазин купить продукты строго по списку</a:t>
                      </a:r>
                    </a:p>
                    <a:p>
                      <a:pPr algn="l"/>
                      <a:endParaRPr lang="ru-RU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97604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Субсидии (от латинского «</a:t>
                      </a:r>
                      <a:r>
                        <a:rPr lang="en-US" sz="1500" b="1" dirty="0" err="1" smtClean="0">
                          <a:latin typeface="Arial" pitchFamily="34" charset="0"/>
                          <a:cs typeface="Arial" pitchFamily="34" charset="0"/>
                        </a:rPr>
                        <a:t>Subsidium</a:t>
                      </a:r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»-поддержка)</a:t>
                      </a:r>
                      <a:endParaRPr lang="ru-RU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Предоставляются на условиях долевого </a:t>
                      </a:r>
                      <a:r>
                        <a:rPr lang="ru-RU" sz="1500" dirty="0" err="1" smtClean="0">
                          <a:latin typeface="Arial" pitchFamily="34" charset="0"/>
                          <a:cs typeface="Arial" pitchFamily="34" charset="0"/>
                        </a:rPr>
                        <a:t>софинансирования</a:t>
                      </a: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 расходов других бюджетов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Вы «добавляете» средства, чтобы ваш ребенок купил себе новый телефон, если остальные он накопил сам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915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131" y="365961"/>
            <a:ext cx="8001000" cy="470751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Куда расходуются средства бюджета?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95531" y="6224184"/>
            <a:ext cx="531019" cy="301160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44" y="1536387"/>
            <a:ext cx="133120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" y="1550636"/>
            <a:ext cx="12239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4" y="3120712"/>
            <a:ext cx="22320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9594" y="2471424"/>
            <a:ext cx="2374900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национальную экономику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47606" y="2420624"/>
            <a:ext cx="1800225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социальную политику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39319" y="2471424"/>
            <a:ext cx="2087562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образование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06" y="4128774"/>
            <a:ext cx="295275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общегосударственные вопросы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92069" y="3985899"/>
            <a:ext cx="19939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культуру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11339" y="4055749"/>
            <a:ext cx="2952750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жилищно-коммунальное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хозяйство</a:t>
            </a: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4" y="4776474"/>
            <a:ext cx="23034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59594" y="5713099"/>
            <a:ext cx="2447925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межбюджетные трансферты</a:t>
            </a: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69" y="4560574"/>
            <a:ext cx="18716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92068" y="5878993"/>
            <a:ext cx="24987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обслуживание муниципального долга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23419" y="5784537"/>
            <a:ext cx="2519362" cy="620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национальную безопасность</a:t>
            </a: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56" y="4560574"/>
            <a:ext cx="17287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24" descr="d3d3LnNkZWxhbm91bmFzLnJ1L3VwbG9hZHMvNS8zLzUzMTEzNzM4MTkzMDIuanBlZw==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02" y="1536387"/>
            <a:ext cx="124618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8" descr="soc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06" y="1536387"/>
            <a:ext cx="13684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59594" y="764704"/>
            <a:ext cx="79728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Выплачиваемые из бюджета денежные средства называются 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РАСХОДАМИ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 descr="Z:\Фотогалерея Глазовского района\качкашур\школа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12" y="1468322"/>
            <a:ext cx="1584176" cy="109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09" y="2950106"/>
            <a:ext cx="2715451" cy="113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64" y="2846571"/>
            <a:ext cx="1619252" cy="120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832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27453"/>
            <a:ext cx="2952328" cy="318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001000" cy="8382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Основные показатели бюджета муниципального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района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5200" y="6093296"/>
            <a:ext cx="234280" cy="378942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3593" y="2327445"/>
            <a:ext cx="3071813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ДОХОДЫ &gt; РАСХОДЫ = ПРОФИЦИТ БЮДЖЕТА</a:t>
            </a:r>
          </a:p>
          <a:p>
            <a:pPr algn="ctr"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ИЗЛИШКИ СРЕДСТВ  НАПРАВЛЯЮТ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  НАКОПЛЕНИЯ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73160" y="2422061"/>
            <a:ext cx="3203575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ДОХОДЫ &lt; РАСХОДЫ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 ДЕФИЦИТ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БЮДЖЕТА</a:t>
            </a:r>
          </a:p>
          <a:p>
            <a:pPr algn="ctr"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НЕДОСТАЮЩИЕ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СРЕДСТВА БЕРУТ В ДОЛГ  ИЛИ  ИЗ НАКОПЛЕНИЙ </a:t>
            </a:r>
          </a:p>
          <a:p>
            <a:pPr algn="ctr"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695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875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362950" cy="838200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latin typeface="Georgia" pitchFamily="18" charset="0"/>
              </a:rPr>
              <a:t>Основные параметры бюджета </a:t>
            </a:r>
            <a:br>
              <a:rPr lang="ru-RU" sz="3200" b="1" dirty="0" smtClean="0">
                <a:latin typeface="Georgia" pitchFamily="18" charset="0"/>
              </a:rPr>
            </a:br>
            <a:r>
              <a:rPr lang="ru-RU" sz="3200" b="1" dirty="0" smtClean="0">
                <a:latin typeface="Georgia" pitchFamily="18" charset="0"/>
              </a:rPr>
              <a:t>МО «Глазовский район» </a:t>
            </a:r>
            <a:br>
              <a:rPr lang="ru-RU" sz="3200" b="1" dirty="0" smtClean="0">
                <a:latin typeface="Georgia" pitchFamily="18" charset="0"/>
              </a:rPr>
            </a:br>
            <a:r>
              <a:rPr lang="ru-RU" sz="3200" b="1" dirty="0" smtClean="0">
                <a:latin typeface="Georgia" pitchFamily="18" charset="0"/>
              </a:rPr>
              <a:t>за </a:t>
            </a:r>
            <a:r>
              <a:rPr lang="en-US" sz="3200" b="1" dirty="0" smtClean="0">
                <a:latin typeface="Georgia" pitchFamily="18" charset="0"/>
              </a:rPr>
              <a:t>I </a:t>
            </a:r>
            <a:r>
              <a:rPr lang="ru-RU" sz="3200" b="1" dirty="0" smtClean="0">
                <a:latin typeface="Georgia" pitchFamily="18" charset="0"/>
              </a:rPr>
              <a:t>полугодие </a:t>
            </a:r>
            <a:r>
              <a:rPr lang="ru-RU" sz="3200" b="1" dirty="0" smtClean="0">
                <a:latin typeface="Georgia" pitchFamily="18" charset="0"/>
              </a:rPr>
              <a:t>2018 года, в тыс. руб.</a:t>
            </a:r>
          </a:p>
        </p:txBody>
      </p:sp>
      <p:pic>
        <p:nvPicPr>
          <p:cNvPr id="92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5094" y="6093296"/>
            <a:ext cx="431402" cy="288032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Блок-схема: данные 4"/>
          <p:cNvSpPr/>
          <p:nvPr/>
        </p:nvSpPr>
        <p:spPr bwMode="auto">
          <a:xfrm>
            <a:off x="467544" y="2572907"/>
            <a:ext cx="2664296" cy="1152128"/>
          </a:xfrm>
          <a:prstGeom prst="flowChartInputOutp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sx="1000" sy="1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9" name="Блок-схема: данные 8"/>
          <p:cNvSpPr/>
          <p:nvPr/>
        </p:nvSpPr>
        <p:spPr bwMode="auto">
          <a:xfrm>
            <a:off x="6228184" y="4248468"/>
            <a:ext cx="2664296" cy="1152128"/>
          </a:xfrm>
          <a:prstGeom prst="flowChartInputOutp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sx="1000" sy="1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497" y="2769239"/>
            <a:ext cx="234638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РАСХОДЫ</a:t>
            </a:r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267 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425,48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 rot="1620012">
            <a:off x="2593997" y="4214231"/>
            <a:ext cx="3939016" cy="51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 bwMode="auto">
          <a:xfrm>
            <a:off x="3563888" y="4240047"/>
            <a:ext cx="1827931" cy="1821787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3888" y="5364806"/>
            <a:ext cx="181119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2 951,51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ПРОФИЦИТ</a:t>
            </a:r>
            <a:r>
              <a:rPr lang="ru-RU" sz="2000" b="1" dirty="0" smtClean="0">
                <a:latin typeface="Georgia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9736" y="4466006"/>
            <a:ext cx="204136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ДОХОДЫ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Georgia" pitchFamily="18" charset="0"/>
              </a:rPr>
              <a:t>270 </a:t>
            </a:r>
            <a:r>
              <a:rPr lang="ru-RU" sz="2000" b="1" dirty="0" smtClean="0">
                <a:solidFill>
                  <a:schemeClr val="tx2"/>
                </a:solidFill>
                <a:latin typeface="Georgia" pitchFamily="18" charset="0"/>
              </a:rPr>
              <a:t>376,99</a:t>
            </a:r>
            <a:endParaRPr lang="ru-RU" sz="2000" b="1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58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азовский район">
  <a:themeElements>
    <a:clrScheme name="Другая 4">
      <a:dk1>
        <a:srgbClr val="000000"/>
      </a:dk1>
      <a:lt1>
        <a:srgbClr val="FFFFFF"/>
      </a:lt1>
      <a:dk2>
        <a:srgbClr val="D00054"/>
      </a:dk2>
      <a:lt2>
        <a:srgbClr val="808080"/>
      </a:lt2>
      <a:accent1>
        <a:srgbClr val="00B050"/>
      </a:accent1>
      <a:accent2>
        <a:srgbClr val="FF0000"/>
      </a:accent2>
      <a:accent3>
        <a:srgbClr val="00B050"/>
      </a:accent3>
      <a:accent4>
        <a:srgbClr val="FF0000"/>
      </a:accent4>
      <a:accent5>
        <a:srgbClr val="00B050"/>
      </a:accent5>
      <a:accent6>
        <a:srgbClr val="D00054"/>
      </a:accent6>
      <a:hlink>
        <a:srgbClr val="FF0066"/>
      </a:hlink>
      <a:folHlink>
        <a:srgbClr val="00B050"/>
      </a:folHlink>
    </a:clrScheme>
    <a:fontScheme name="Selling a Product o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lnDef>
  </a:objectDefaults>
  <a:extraClrSchemeLst>
    <a:extraClrScheme>
      <a:clrScheme name="Selling a Product or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5">
        <a:dk1>
          <a:srgbClr val="808080"/>
        </a:dk1>
        <a:lt1>
          <a:srgbClr val="F8F8F8"/>
        </a:lt1>
        <a:dk2>
          <a:srgbClr val="33CCCC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DE2E2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6">
        <a:dk1>
          <a:srgbClr val="000000"/>
        </a:dk1>
        <a:lt1>
          <a:srgbClr val="33CCCC"/>
        </a:lt1>
        <a:dk2>
          <a:srgbClr val="990033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ADE2E2"/>
        </a:accent3>
        <a:accent4>
          <a:srgbClr val="000000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7">
        <a:dk1>
          <a:srgbClr val="000000"/>
        </a:dk1>
        <a:lt1>
          <a:srgbClr val="99CCFF"/>
        </a:lt1>
        <a:dk2>
          <a:srgbClr val="990033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CAE2FF"/>
        </a:accent3>
        <a:accent4>
          <a:srgbClr val="000000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8">
        <a:dk1>
          <a:srgbClr val="000000"/>
        </a:dk1>
        <a:lt1>
          <a:srgbClr val="99CCFF"/>
        </a:lt1>
        <a:dk2>
          <a:srgbClr val="990033"/>
        </a:dk2>
        <a:lt2>
          <a:srgbClr val="808080"/>
        </a:lt2>
        <a:accent1>
          <a:srgbClr val="FF9966"/>
        </a:accent1>
        <a:accent2>
          <a:srgbClr val="9933FF"/>
        </a:accent2>
        <a:accent3>
          <a:srgbClr val="CAE2FF"/>
        </a:accent3>
        <a:accent4>
          <a:srgbClr val="000000"/>
        </a:accent4>
        <a:accent5>
          <a:srgbClr val="FFCAB8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9">
        <a:dk1>
          <a:srgbClr val="000000"/>
        </a:dk1>
        <a:lt1>
          <a:srgbClr val="99CCFF"/>
        </a:lt1>
        <a:dk2>
          <a:srgbClr val="990033"/>
        </a:dk2>
        <a:lt2>
          <a:srgbClr val="808080"/>
        </a:lt2>
        <a:accent1>
          <a:srgbClr val="FF9966"/>
        </a:accent1>
        <a:accent2>
          <a:srgbClr val="9933FF"/>
        </a:accent2>
        <a:accent3>
          <a:srgbClr val="CAE2FF"/>
        </a:accent3>
        <a:accent4>
          <a:srgbClr val="000000"/>
        </a:accent4>
        <a:accent5>
          <a:srgbClr val="FFCAB8"/>
        </a:accent5>
        <a:accent6>
          <a:srgbClr val="8A2DE7"/>
        </a:accent6>
        <a:hlink>
          <a:srgbClr val="00FFFF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10">
        <a:dk1>
          <a:srgbClr val="000000"/>
        </a:dk1>
        <a:lt1>
          <a:srgbClr val="33CCCC"/>
        </a:lt1>
        <a:dk2>
          <a:srgbClr val="990033"/>
        </a:dk2>
        <a:lt2>
          <a:srgbClr val="808080"/>
        </a:lt2>
        <a:accent1>
          <a:srgbClr val="FF9966"/>
        </a:accent1>
        <a:accent2>
          <a:srgbClr val="9933FF"/>
        </a:accent2>
        <a:accent3>
          <a:srgbClr val="ADE2E2"/>
        </a:accent3>
        <a:accent4>
          <a:srgbClr val="000000"/>
        </a:accent4>
        <a:accent5>
          <a:srgbClr val="FFCAB8"/>
        </a:accent5>
        <a:accent6>
          <a:srgbClr val="8A2DE7"/>
        </a:accent6>
        <a:hlink>
          <a:srgbClr val="00FFFF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6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AAB8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12">
        <a:dk1>
          <a:srgbClr val="000000"/>
        </a:dk1>
        <a:lt1>
          <a:srgbClr val="FFFFFF"/>
        </a:lt1>
        <a:dk2>
          <a:srgbClr val="FF0066"/>
        </a:dk2>
        <a:lt2>
          <a:srgbClr val="808080"/>
        </a:lt2>
        <a:accent1>
          <a:srgbClr val="FF006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AAB8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13">
        <a:dk1>
          <a:srgbClr val="000000"/>
        </a:dk1>
        <a:lt1>
          <a:srgbClr val="FFFFFF"/>
        </a:lt1>
        <a:dk2>
          <a:srgbClr val="D00054"/>
        </a:dk2>
        <a:lt2>
          <a:srgbClr val="808080"/>
        </a:lt2>
        <a:accent1>
          <a:srgbClr val="FF006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AAB8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14">
        <a:dk1>
          <a:srgbClr val="000000"/>
        </a:dk1>
        <a:lt1>
          <a:srgbClr val="FFFFFF"/>
        </a:lt1>
        <a:dk2>
          <a:srgbClr val="D00054"/>
        </a:dk2>
        <a:lt2>
          <a:srgbClr val="808080"/>
        </a:lt2>
        <a:accent1>
          <a:srgbClr val="0066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15">
        <a:dk1>
          <a:srgbClr val="000000"/>
        </a:dk1>
        <a:lt1>
          <a:srgbClr val="FFFFFF"/>
        </a:lt1>
        <a:dk2>
          <a:srgbClr val="D00054"/>
        </a:dk2>
        <a:lt2>
          <a:srgbClr val="808080"/>
        </a:lt2>
        <a:accent1>
          <a:srgbClr val="0066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C8C8C8"/>
        </a:accent6>
        <a:hlink>
          <a:srgbClr val="333333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16">
        <a:dk1>
          <a:srgbClr val="000000"/>
        </a:dk1>
        <a:lt1>
          <a:srgbClr val="FFFFFF"/>
        </a:lt1>
        <a:dk2>
          <a:srgbClr val="D00054"/>
        </a:dk2>
        <a:lt2>
          <a:srgbClr val="808080"/>
        </a:lt2>
        <a:accent1>
          <a:srgbClr val="0066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C8C8C8"/>
        </a:accent6>
        <a:hlink>
          <a:srgbClr val="FF0066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Глазовский район</Template>
  <TotalTime>10544</TotalTime>
  <Words>1608</Words>
  <Application>Microsoft Office PowerPoint</Application>
  <PresentationFormat>Экран (4:3)</PresentationFormat>
  <Paragraphs>395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Глазовский район</vt:lpstr>
      <vt:lpstr>Презентация PowerPoint</vt:lpstr>
      <vt:lpstr>Стадии бюджета: </vt:lpstr>
      <vt:lpstr>Структура бюджета по «программному» принципу </vt:lpstr>
      <vt:lpstr>Презентация PowerPoint</vt:lpstr>
      <vt:lpstr>Из чего складываются доходы бюджета?</vt:lpstr>
      <vt:lpstr>Межбюджетные трансферты – основной вид безвозмездных перечислений</vt:lpstr>
      <vt:lpstr>Куда расходуются средства бюджета?</vt:lpstr>
      <vt:lpstr>Основные показатели бюджета муниципального района</vt:lpstr>
      <vt:lpstr>Основные параметры бюджета  МО «Глазовский район»  за I полугодие 2018 года, в тыс. руб.</vt:lpstr>
      <vt:lpstr>Структура доходов бюджета МО «Глазовский район» за I полугодие 2018 года, тыс. руб. </vt:lpstr>
      <vt:lpstr>Структура  доходов бюджета МО «Глазовский район» за I полугодие 2018 года, в % </vt:lpstr>
      <vt:lpstr>Безвозмездные поступления в бюджет МО «Глазовский район» за I полугодие 2018 года, в %</vt:lpstr>
      <vt:lpstr>Структура расходов бюджета МО «Глазовский район» за I полугодие 2018 года, в тыс.руб. </vt:lpstr>
      <vt:lpstr>Расходы бюджета МО «Глазовский район», кроме социально-значимых I полугодие 2018 года, тыс. руб.</vt:lpstr>
      <vt:lpstr>Социально-значимые расходы бюджета МО «Глазовский район» за I полугодие 2018 года, тыс. руб.</vt:lpstr>
      <vt:lpstr>Структура исполнения Муниципальных программ</vt:lpstr>
      <vt:lpstr>Структура расходной части бюджета муниципального образования «Глазовский район» за I полугодие 2018 года, в разрезе муниципальных программ Глазовского района  характеризуется  следующими данными, тыс. руб.</vt:lpstr>
      <vt:lpstr>1. Муниципальная программа "Развитие образования и воспитание на 2015-2020 годы", тыс. руб.</vt:lpstr>
      <vt:lpstr>2. Муниципальная программа "Сохранение здоровья и формирование здорового образа жизни населения на 2015-2020 годы"</vt:lpstr>
      <vt:lpstr>3. Муниципальная программа "Развитие культуры на 2015-2020 годы ", тыс. руб.</vt:lpstr>
      <vt:lpstr>4. Муниципальная программа "Социальная поддержка населения на 2015-2020 годы", тыс. руб.</vt:lpstr>
      <vt:lpstr>5. Муниципальная программа "Создание условий для устойчивого экономического развития на 2015-2020 годы"</vt:lpstr>
      <vt:lpstr>6. Муниципальная программа "Обеспечение безопасности на территории муниципального образования "Глазовский район" на 2015-2020 годы"</vt:lpstr>
      <vt:lpstr>7. Муниципальная программа "Муниципальное хозяйство на 2015-2020 годы", тыс. руб.</vt:lpstr>
      <vt:lpstr>8. Муниципальная программа "Энергосбережение и повышение энергетической эффективности"</vt:lpstr>
      <vt:lpstr>9. Муниципальная программа "Муниципальное управление", тыс. руб.</vt:lpstr>
      <vt:lpstr>10. Муниципальная программа "Комплексные меры противодействия немедицинскому потреблению наркотических средств и их незаконному обороту в Глазовском районе на 2015-2020 годы"</vt:lpstr>
      <vt:lpstr>Показатели расходов за I полугодие 2018 года, тыс. руб.  </vt:lpstr>
      <vt:lpstr>Основные характеристики бюджета муниципального образования «Глазовский район» за 2017 – 2018 годы, тыс.руб.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Jony</cp:lastModifiedBy>
  <cp:revision>280</cp:revision>
  <cp:lastPrinted>2018-05-14T10:51:54Z</cp:lastPrinted>
  <dcterms:created xsi:type="dcterms:W3CDTF">2016-01-21T11:37:17Z</dcterms:created>
  <dcterms:modified xsi:type="dcterms:W3CDTF">2018-08-10T04:56:04Z</dcterms:modified>
</cp:coreProperties>
</file>