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BFE"/>
    <a:srgbClr val="FF9933"/>
    <a:srgbClr val="6600FF"/>
    <a:srgbClr val="9933FF"/>
    <a:srgbClr val="E7F2E9"/>
    <a:srgbClr val="FF99FF"/>
    <a:srgbClr val="FFFFCC"/>
    <a:srgbClr val="CBE4D0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8168" autoAdjust="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2;&#1091;&#1088;&#1077;&#1075;&#1086;&#1074;&#1089;&#1082;&#1086;&#1077;\&#1044;&#1080;&#1072;&#1075;&#1088;&#1072;&#1084;&#1084;&#1099;%20&#1082;%20&#1089;&#1083;&#1072;&#1081;&#1076;&#1072;&#1084;%20&#1050;&#1091;&#1088;&#1077;&#1075;&#1086;&#1074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2;&#1091;&#1088;&#1077;&#1075;&#1086;&#1074;&#1089;&#1082;&#1086;&#1077;\&#1044;&#1080;&#1072;&#1075;&#1088;&#1072;&#1084;&#1084;&#1099;%20&#1082;%20&#1089;&#1083;&#1072;&#1081;&#1076;&#1072;&#1084;%20&#1050;&#1091;&#1088;&#1077;&#1075;&#1086;&#1074;&#1089;&#1082;&#1086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4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Лист1!$A$1:$A$2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Лист1!$B$1:$B$2</c:f>
              <c:numCache>
                <c:formatCode>0.00</c:formatCode>
                <c:ptCount val="2"/>
                <c:pt idx="0">
                  <c:v>424</c:v>
                </c:pt>
                <c:pt idx="1">
                  <c:v>1608.7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0.13355996996984842"/>
                  <c:y val="3.679244937237896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2.3254846998192968E-3"/>
                  <c:y val="6.259465822340874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8.0364384809335401E-2"/>
                  <c:y val="-5.676956646123746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2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Лист2!$C$4:$C$8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на поддержку отдельных отраслей экономики</c:v>
                </c:pt>
                <c:pt idx="3">
                  <c:v>Расходы социальной направленности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Лист2!$D$4:$D$8</c:f>
              <c:numCache>
                <c:formatCode>0.0</c:formatCode>
                <c:ptCount val="5"/>
                <c:pt idx="0">
                  <c:v>112.6</c:v>
                </c:pt>
                <c:pt idx="1">
                  <c:v>1213.5</c:v>
                </c:pt>
                <c:pt idx="2">
                  <c:v>632.70000000000005</c:v>
                </c:pt>
                <c:pt idx="3">
                  <c:v>44</c:v>
                </c:pt>
                <c:pt idx="4">
                  <c:v>38.9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912856753699403"/>
          <c:y val="2.7779915856784822E-2"/>
          <c:w val="0.3015253388909474"/>
          <c:h val="0.94443997537704616"/>
        </c:manualLayout>
      </c:layout>
      <c:overlay val="0"/>
      <c:txPr>
        <a:bodyPr/>
        <a:lstStyle/>
        <a:p>
          <a:pPr>
            <a:defRPr sz="16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Куреговское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13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ноября 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№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1.128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Куреговское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11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ноября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№57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Куреговское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год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</a:t>
            </a: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Куреговское</a:t>
            </a:r>
            <a:r>
              <a:rPr lang="ru-RU" sz="3200" b="1" dirty="0" smtClean="0">
                <a:latin typeface="Georgia" pitchFamily="18" charset="0"/>
              </a:rPr>
              <a:t>» на 2020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2 032,7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 </a:t>
            </a:r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041,7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9,0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Куреговское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2020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1 608,7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424,0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2 032,7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3196257"/>
              </p:ext>
            </p:extLst>
          </p:nvPr>
        </p:nvGraphicFramePr>
        <p:xfrm>
          <a:off x="1187623" y="1916832"/>
          <a:ext cx="7313439" cy="4165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Куреговское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685579"/>
              </p:ext>
            </p:extLst>
          </p:nvPr>
        </p:nvGraphicFramePr>
        <p:xfrm>
          <a:off x="511844" y="1505682"/>
          <a:ext cx="8246394" cy="4803637"/>
        </p:xfrm>
        <a:graphic>
          <a:graphicData uri="http://schemas.openxmlformats.org/drawingml/2006/table">
            <a:tbl>
              <a:tblPr/>
              <a:tblGrid>
                <a:gridCol w="4708228"/>
                <a:gridCol w="1728192"/>
                <a:gridCol w="1809974"/>
              </a:tblGrid>
              <a:tr h="16245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2606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116,0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128,0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116624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17,0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98682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188,0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278,0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Куреговское</a:t>
            </a:r>
            <a:r>
              <a:rPr lang="ru-RU" sz="2400" b="1" dirty="0" smtClean="0">
                <a:latin typeface="Georgia" pitchFamily="18" charset="0"/>
              </a:rPr>
              <a:t>» на 2019 и 2020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en-US" sz="3600" b="1" u="sng" dirty="0" smtClean="0">
                <a:latin typeface="Georgia" pitchFamily="18" charset="0"/>
              </a:rPr>
              <a:t>1</a:t>
            </a:r>
            <a:r>
              <a:rPr kumimoji="1" lang="ru-RU" sz="3600" b="1" u="sng" dirty="0" smtClean="0">
                <a:latin typeface="Georgia" pitchFamily="18" charset="0"/>
              </a:rPr>
              <a:t> </a:t>
            </a:r>
            <a:r>
              <a:rPr kumimoji="1" lang="en-US" sz="3600" b="1" u="sng" dirty="0" smtClean="0">
                <a:latin typeface="Georgia" pitchFamily="18" charset="0"/>
              </a:rPr>
              <a:t>67</a:t>
            </a:r>
            <a:r>
              <a:rPr kumimoji="1" lang="ru-RU" sz="3600" b="1" u="sng" dirty="0" smtClean="0">
                <a:latin typeface="Georgia" pitchFamily="18" charset="0"/>
              </a:rPr>
              <a:t>97,1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1 608,7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884,2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91,8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984,9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101,7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en-US" sz="2800" u="sng" kern="0" dirty="0" smtClean="0">
                <a:latin typeface="Georgia" pitchFamily="18" charset="0"/>
                <a:cs typeface="+mn-cs"/>
              </a:rPr>
              <a:t>6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32</a:t>
            </a:r>
            <a:r>
              <a:rPr kumimoji="1" lang="en-US" sz="2800" u="sng" kern="0" dirty="0" smtClean="0">
                <a:latin typeface="Georgia" pitchFamily="18" charset="0"/>
                <a:cs typeface="+mn-cs"/>
              </a:rPr>
              <a:t>,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7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</a:rPr>
              <a:t>610,5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Куреговское</a:t>
            </a:r>
            <a:r>
              <a:rPr lang="ru-RU" sz="2400" b="1" dirty="0" smtClean="0">
                <a:latin typeface="Georgia" pitchFamily="18" charset="0"/>
              </a:rPr>
              <a:t>» на 2020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2 041,7 тыс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0,87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848054"/>
              </p:ext>
            </p:extLst>
          </p:nvPr>
        </p:nvGraphicFramePr>
        <p:xfrm>
          <a:off x="451309" y="1052735"/>
          <a:ext cx="8153139" cy="5183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Куреговское</a:t>
            </a:r>
            <a:r>
              <a:rPr lang="ru-RU" sz="2800" b="1" dirty="0" smtClean="0">
                <a:latin typeface="Georgia" pitchFamily="18" charset="0"/>
              </a:rPr>
              <a:t>» на 2020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471335"/>
              </p:ext>
            </p:extLst>
          </p:nvPr>
        </p:nvGraphicFramePr>
        <p:xfrm>
          <a:off x="505252" y="1412775"/>
          <a:ext cx="8174612" cy="4857095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7506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200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54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654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654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654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103727"/>
              </p:ext>
            </p:extLst>
          </p:nvPr>
        </p:nvGraphicFramePr>
        <p:xfrm>
          <a:off x="-161045" y="-1467544"/>
          <a:ext cx="6025742" cy="80642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8" name="Лист" r:id="rId3" imgW="2571885" imgH="1609635" progId="Excel.Sheet.8">
                  <p:embed/>
                </p:oleObj>
              </mc:Choice>
              <mc:Fallback>
                <p:oleObj name="Лист" r:id="rId3" imgW="2571885" imgH="1609635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61045" y="-1467544"/>
                        <a:ext cx="6025742" cy="80642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Куреговское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1 980,1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en-US" b="1" dirty="0" smtClean="0">
                <a:latin typeface="Georgia" pitchFamily="18" charset="0"/>
                <a:cs typeface="+mn-cs"/>
              </a:rPr>
              <a:t>1</a:t>
            </a:r>
            <a:r>
              <a:rPr lang="ru-RU" b="1" dirty="0" smtClean="0">
                <a:latin typeface="Georgia" pitchFamily="18" charset="0"/>
                <a:cs typeface="+mn-cs"/>
              </a:rPr>
              <a:t> 213,5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>
                <a:latin typeface="Georgia" pitchFamily="18" charset="0"/>
                <a:cs typeface="+mn-cs"/>
              </a:rPr>
              <a:t>20,8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38,9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632,7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2020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91,8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1 997,7 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4836</TotalTime>
  <Words>504</Words>
  <Application>Microsoft Office PowerPoint</Application>
  <PresentationFormat>Экран (4:3)</PresentationFormat>
  <Paragraphs>105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«Куреговское» на 2020 год,  в тыс. руб.</vt:lpstr>
      <vt:lpstr>Структура доходов бюджета МО «Куреговское»  на 2020 год, тыс. руб. </vt:lpstr>
      <vt:lpstr>Прогноз собственных доходов бюджета МО «Куреговское», тыс.руб.</vt:lpstr>
      <vt:lpstr>Безвозмездные поступления в бюджет МО  «Куреговское» на 2019 и 2020 годы, тыс. руб.</vt:lpstr>
      <vt:lpstr>Структура расходов проекта бюджета МО «Куреговское» на 2020 год, тыс. руб. </vt:lpstr>
      <vt:lpstr>Социально-значимые расходы бюджета  МО «Куреговское» на 2020 год, тыс. руб.</vt:lpstr>
      <vt:lpstr>Прочие расходы бюджета  МО «Куреговское»,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349</cp:revision>
  <dcterms:created xsi:type="dcterms:W3CDTF">2013-12-04T13:25:11Z</dcterms:created>
  <dcterms:modified xsi:type="dcterms:W3CDTF">2019-12-10T12:39:32Z</dcterms:modified>
</cp:coreProperties>
</file>