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activeX/activeX2.xml" ContentType="application/vnd.ms-office.activeX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7" r:id="rId2"/>
    <p:sldId id="270" r:id="rId3"/>
    <p:sldId id="266" r:id="rId4"/>
    <p:sldId id="267" r:id="rId5"/>
    <p:sldId id="288" r:id="rId6"/>
    <p:sldId id="269" r:id="rId7"/>
    <p:sldId id="271" r:id="rId8"/>
    <p:sldId id="272" r:id="rId9"/>
    <p:sldId id="276" r:id="rId10"/>
    <p:sldId id="275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  <a:srgbClr val="FF9900"/>
    <a:srgbClr val="C3E5C9"/>
    <a:srgbClr val="CC66FF"/>
    <a:srgbClr val="0033CC"/>
    <a:srgbClr val="6600FF"/>
    <a:srgbClr val="E7F2E9"/>
    <a:srgbClr val="CBDCD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3" d="100"/>
          <a:sy n="73" d="100"/>
        </p:scale>
        <p:origin x="-213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an\_Documents\_&#1041;&#1091;&#1093;&#1075;&#1072;&#1083;&#1090;&#1077;&#1088;&#1072;\&#1053;&#1072;&#1090;&#1072;&#1083;&#1080;&#1103;\&#1041;&#1070;&#1044;&#1046;&#1045;&#1058;%20&#1076;&#1083;&#1103;%20&#1075;&#1088;&#1072;&#1078;&#1076;&#1072;&#1085;\&#1048;&#1089;&#1087;&#1086;&#1083;&#1085;&#1077;&#1085;&#1080;&#1077;\&#1057;&#1083;&#1072;&#1081;&#1076;&#1099;%20&#1087;&#1086;%20&#1080;&#1089;&#1087;&#1086;&#1083;&#1085;&#1077;&#1085;&#1080;&#1102;%202018\2%20&#1082;&#1074;&#1072;&#1088;&#1090;&#1072;&#1083;%202018\&#1044;&#1086;&#1093;&#1086;&#1076;&#1099;&#1056;&#1072;&#1089;&#1093;&#1086;&#1076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an\_Documents\_&#1041;&#1091;&#1093;&#1075;&#1072;&#1083;&#1090;&#1077;&#1088;&#1072;\&#1053;&#1072;&#1090;&#1072;&#1083;&#1080;&#1103;\&#1041;&#1070;&#1044;&#1046;&#1045;&#1058;%20&#1076;&#1083;&#1103;%20&#1075;&#1088;&#1072;&#1078;&#1076;&#1072;&#1085;\&#1048;&#1089;&#1087;&#1086;&#1083;&#1085;&#1077;&#1085;&#1080;&#1077;\&#1057;&#1083;&#1072;&#1081;&#1076;&#1099;%20&#1087;&#1086;%20&#1080;&#1089;&#1087;&#1086;&#1083;&#1085;&#1077;&#1085;&#1080;&#1102;%202018\2%20&#1082;&#1074;&#1072;&#1088;&#1090;&#1072;&#1083;%202018\&#1044;&#1086;&#1093;&#1086;&#1076;&#1099;&#1056;&#1072;&#1089;&#1093;&#1086;&#1076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an\_Documents\_&#1041;&#1091;&#1093;&#1075;&#1072;&#1083;&#1090;&#1077;&#1088;&#1072;\&#1053;&#1072;&#1090;&#1072;&#1083;&#1080;&#1103;\&#1041;&#1070;&#1044;&#1046;&#1045;&#1058;%20&#1076;&#1083;&#1103;%20&#1075;&#1088;&#1072;&#1078;&#1076;&#1072;&#1085;\&#1048;&#1089;&#1087;&#1086;&#1083;&#1085;&#1077;&#1085;&#1080;&#1077;\&#1057;&#1083;&#1072;&#1081;&#1076;&#1099;%20&#1087;&#1086;%20&#1080;&#1089;&#1087;&#1086;&#1083;&#1085;&#1077;&#1085;&#1080;&#1102;%202018\2%20&#1082;&#1074;&#1072;&#1088;&#1090;&#1072;&#1083;%202018\&#1044;&#1086;&#1093;&#1086;&#1076;&#1099;&#1056;&#1072;&#1089;&#1093;&#1086;&#1076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an\_Documents\_&#1041;&#1091;&#1093;&#1075;&#1072;&#1083;&#1090;&#1077;&#1088;&#1072;\&#1053;&#1072;&#1090;&#1072;&#1083;&#1080;&#1103;\&#1041;&#1070;&#1044;&#1046;&#1045;&#1058;%20&#1076;&#1083;&#1103;%20&#1075;&#1088;&#1072;&#1078;&#1076;&#1072;&#1085;\&#1048;&#1089;&#1087;&#1086;&#1083;&#1085;&#1077;&#1085;&#1080;&#1077;\&#1057;&#1083;&#1072;&#1081;&#1076;&#1099;%20&#1087;&#1086;%20&#1080;&#1089;&#1087;&#1086;&#1083;&#1085;&#1077;&#1085;&#1080;&#1102;%202018\2%20&#1082;&#1074;&#1072;&#1088;&#1090;&#1072;&#1083;%202018\&#1044;&#1086;&#1093;&#1086;&#1076;&#1099;&#1056;&#1072;&#1089;&#1093;&#1086;&#1076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ran\_Documents\_&#1041;&#1091;&#1093;&#1075;&#1072;&#1083;&#1090;&#1077;&#1088;&#1072;\&#1053;&#1072;&#1090;&#1072;&#1083;&#1080;&#1103;\&#1041;&#1070;&#1044;&#1046;&#1045;&#1058;%20&#1076;&#1083;&#1103;%20&#1075;&#1088;&#1072;&#1078;&#1076;&#1072;&#1085;\&#1048;&#1089;&#1087;&#1086;&#1083;&#1085;&#1077;&#1085;&#1080;&#1077;\&#1057;&#1083;&#1072;&#1081;&#1076;&#1099;%20&#1087;&#1086;%20&#1080;&#1089;&#1087;&#1086;&#1083;&#1085;&#1077;&#1085;&#1080;&#1102;%202018\3%20&#1082;&#1074;&#1072;&#1088;&#1090;&#1072;&#1083;%202018\&#1088;&#1072;&#1089;&#1093;&#1086;&#1076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3.7037037037037035E-2"/>
          <c:w val="0.93888888888888888"/>
          <c:h val="0.8981481481481481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9003798392584309"/>
                  <c:y val="9.451303676337617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3600" b="1">
                    <a:latin typeface="Georgia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ДиаграммыКДоходам!$A$3:$A$4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ДиаграммыКДоходам!$C$3:$C$4</c:f>
              <c:numCache>
                <c:formatCode>General</c:formatCode>
                <c:ptCount val="2"/>
                <c:pt idx="0">
                  <c:v>22.847345195514627</c:v>
                </c:pt>
                <c:pt idx="1">
                  <c:v>77.152654804485366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00"/>
      <c:rAngAx val="0"/>
      <c:perspective val="8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737095363079684E-4"/>
          <c:y val="4.7952857957880984E-2"/>
          <c:w val="0.62633518219051798"/>
          <c:h val="0.9520471096248547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CC66FF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Pt>
            <c:idx val="8"/>
            <c:bubble3D val="0"/>
            <c:spPr>
              <a:solidFill>
                <a:srgbClr val="0033CC"/>
              </a:solidFill>
            </c:spPr>
          </c:dPt>
          <c:dPt>
            <c:idx val="9"/>
            <c:bubble3D val="0"/>
            <c:spPr>
              <a:solidFill>
                <a:srgbClr val="00FF00"/>
              </a:solidFill>
            </c:spPr>
          </c:dPt>
          <c:dLbls>
            <c:dLbl>
              <c:idx val="0"/>
              <c:layout>
                <c:manualLayout>
                  <c:x val="4.7252569991251096E-2"/>
                  <c:y val="8.93485636484404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1"/>
              <c:layout>
                <c:manualLayout>
                  <c:x val="-7.7620953630796144E-2"/>
                  <c:y val="-0.133409264419327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2"/>
              <c:layout>
                <c:manualLayout>
                  <c:x val="1.2196741032370954E-2"/>
                  <c:y val="4.54635654812597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3"/>
              <c:layout>
                <c:manualLayout>
                  <c:x val="-5.4549431321084862E-2"/>
                  <c:y val="-0.175924471307420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4"/>
              <c:layout>
                <c:manualLayout>
                  <c:x val="0.15299152449693787"/>
                  <c:y val="6.11617318351068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5"/>
              <c:layout>
                <c:manualLayout>
                  <c:x val="0.15807863079615048"/>
                  <c:y val="0.148449407296550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6"/>
              <c:layout>
                <c:manualLayout>
                  <c:x val="5.6578904199475068E-2"/>
                  <c:y val="0.1719668562876726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7"/>
              <c:layout>
                <c:manualLayout>
                  <c:x val="-2.9961122047244094E-2"/>
                  <c:y val="0.1248801088115889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8"/>
              <c:layout>
                <c:manualLayout>
                  <c:x val="-6.1799595363079614E-2"/>
                  <c:y val="4.50301657254519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dLbl>
              <c:idx val="9"/>
              <c:layout>
                <c:manualLayout>
                  <c:x val="-6.712680446194226E-2"/>
                  <c:y val="-2.05740858641398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</c:dLbl>
            <c:numFmt formatCode="0.00%" sourceLinked="0"/>
            <c:txPr>
              <a:bodyPr/>
              <a:lstStyle/>
              <a:p>
                <a:pPr>
                  <a:defRPr sz="1800">
                    <a:latin typeface="Georgia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ДиаграммыКДоходам!$A$10:$A$19</c:f>
              <c:strCache>
                <c:ptCount val="10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 на совокупный доход</c:v>
                </c:pt>
                <c:pt idx="3">
                  <c:v>Доходы от оказания платных услуг</c:v>
                </c:pt>
                <c:pt idx="4">
                  <c:v>Доходы от использования имущества</c:v>
                </c:pt>
                <c:pt idx="5">
                  <c:v>Плата за негативное воздействие</c:v>
                </c:pt>
                <c:pt idx="6">
                  <c:v>Прочие налоговые и неналоговые доходы</c:v>
                </c:pt>
                <c:pt idx="7">
                  <c:v>Штрафы, санкции, возмещение ущерба</c:v>
                </c:pt>
                <c:pt idx="8">
                  <c:v>Налог на прибыль организаций, зачислявшийся до 1 января 2005 года</c:v>
                </c:pt>
                <c:pt idx="9">
                  <c:v>Доходы от реализации имущества</c:v>
                </c:pt>
              </c:strCache>
            </c:strRef>
          </c:cat>
          <c:val>
            <c:numRef>
              <c:f>ДиаграммыКДоходам!$C$10:$C$19</c:f>
              <c:numCache>
                <c:formatCode>General</c:formatCode>
                <c:ptCount val="10"/>
                <c:pt idx="0">
                  <c:v>75.912030557216013</c:v>
                </c:pt>
                <c:pt idx="1">
                  <c:v>9.4048528240639282</c:v>
                </c:pt>
                <c:pt idx="2">
                  <c:v>2.1866984920054646</c:v>
                </c:pt>
                <c:pt idx="3">
                  <c:v>6.6598436401954313</c:v>
                </c:pt>
                <c:pt idx="4">
                  <c:v>3.3479732255466792</c:v>
                </c:pt>
                <c:pt idx="5">
                  <c:v>0.30268732315210389</c:v>
                </c:pt>
                <c:pt idx="6">
                  <c:v>-1.5081559735463817E-3</c:v>
                </c:pt>
                <c:pt idx="7">
                  <c:v>0.50990634295122983</c:v>
                </c:pt>
                <c:pt idx="8">
                  <c:v>1.6125611628675502E-4</c:v>
                </c:pt>
                <c:pt idx="9">
                  <c:v>1.6773544947263979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951651356080487"/>
          <c:y val="2.4195626589936309E-2"/>
          <c:w val="0.30576126421697286"/>
          <c:h val="0.91879370171623542"/>
        </c:manualLayout>
      </c:layout>
      <c:overlay val="0"/>
      <c:txPr>
        <a:bodyPr/>
        <a:lstStyle/>
        <a:p>
          <a:pPr>
            <a:defRPr sz="1100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70"/>
      <c:rAngAx val="0"/>
      <c:perspective val="7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251583937317075E-2"/>
          <c:y val="6.5709291424236579E-2"/>
          <c:w val="0.62553061471953608"/>
          <c:h val="0.9229295932899642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00FF"/>
              </a:solidFill>
            </c:spPr>
          </c:dPt>
          <c:dPt>
            <c:idx val="4"/>
            <c:bubble3D val="0"/>
            <c:spPr>
              <a:solidFill>
                <a:srgbClr val="00FF0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0033CC"/>
              </a:solidFill>
            </c:spPr>
          </c:dPt>
          <c:dLbls>
            <c:dLbl>
              <c:idx val="2"/>
              <c:layout>
                <c:manualLayout>
                  <c:x val="7.6447968187208434E-2"/>
                  <c:y val="-4.1760597147376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2751733853316153E-2"/>
                  <c:y val="4.9236032090230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267441008111448E-2"/>
                  <c:y val="0.12535550450508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3648812694973578"/>
                  <c:y val="0.121819424465580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9891632312344104"/>
                  <c:y val="3.3202725236346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%" sourceLinked="0"/>
            <c:txPr>
              <a:bodyPr/>
              <a:lstStyle/>
              <a:p>
                <a:pPr>
                  <a:defRPr sz="2400">
                    <a:latin typeface="Georgi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ДиаграммыКДоходам!$A$26:$A$32</c:f>
              <c:strCache>
                <c:ptCount val="7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Доходы бюджета от возврат остатков целевых средств прошлых лет из бюджета поселений</c:v>
                </c:pt>
                <c:pt idx="4">
                  <c:v>Возврат остатков целевых средств прошлых лет</c:v>
                </c:pt>
                <c:pt idx="5">
                  <c:v>Прочие безвозмедные поступления</c:v>
                </c:pt>
                <c:pt idx="6">
                  <c:v>Иные межбюджетные трансферты</c:v>
                </c:pt>
              </c:strCache>
            </c:strRef>
          </c:cat>
          <c:val>
            <c:numRef>
              <c:f>ДиаграммыКДоходам!$D$26:$D$32</c:f>
              <c:numCache>
                <c:formatCode>0.00</c:formatCode>
                <c:ptCount val="7"/>
                <c:pt idx="0">
                  <c:v>0.37715596735559548</c:v>
                </c:pt>
                <c:pt idx="1">
                  <c:v>0.60111975830391617</c:v>
                </c:pt>
                <c:pt idx="2">
                  <c:v>1.623012900164179E-2</c:v>
                </c:pt>
                <c:pt idx="3">
                  <c:v>2.003833713265775E-3</c:v>
                </c:pt>
                <c:pt idx="4">
                  <c:v>-3.810929420514119E-3</c:v>
                </c:pt>
                <c:pt idx="5">
                  <c:v>3.3482380398171707E-3</c:v>
                </c:pt>
                <c:pt idx="6">
                  <c:v>3.9530030062776963E-3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61617256804394"/>
          <c:y val="0.16678850791878683"/>
          <c:w val="0.33768344728699995"/>
          <c:h val="0.76185635256313922"/>
        </c:manualLayout>
      </c:layout>
      <c:overlay val="0"/>
      <c:txPr>
        <a:bodyPr/>
        <a:lstStyle/>
        <a:p>
          <a:pPr rtl="0">
            <a:defRPr sz="1200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456703462018386E-5"/>
          <c:y val="0"/>
          <c:w val="0.65474285375578012"/>
          <c:h val="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CC66FF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5"/>
            <c:bubble3D val="0"/>
            <c:spPr>
              <a:solidFill>
                <a:srgbClr val="92D050"/>
              </a:solidFill>
            </c:spPr>
          </c:dPt>
          <c:dPt>
            <c:idx val="6"/>
            <c:bubble3D val="0"/>
            <c:spPr>
              <a:solidFill>
                <a:srgbClr val="0033CC"/>
              </a:solidFill>
            </c:spPr>
          </c:dPt>
          <c:dPt>
            <c:idx val="7"/>
            <c:bubble3D val="0"/>
            <c:spPr>
              <a:solidFill>
                <a:srgbClr val="FFC000"/>
              </a:solidFill>
            </c:spPr>
          </c:dPt>
          <c:dLbls>
            <c:dLbl>
              <c:idx val="1"/>
              <c:layout>
                <c:manualLayout>
                  <c:x val="6.0845971221125464E-2"/>
                  <c:y val="6.75037012127140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8930453732551814E-2"/>
                  <c:y val="6.63961281338213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0519986933506882"/>
                  <c:y val="1.81610589166086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8.6383320908062222E-2"/>
                  <c:y val="-8.40456103826516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6528326391986699E-2"/>
                  <c:y val="0.1544855139906538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5.304134438334912E-3"/>
                  <c:y val="5.52689431624891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7.7013186462509459E-2"/>
                  <c:y val="9.1147682922234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800">
                    <a:latin typeface="Georgia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ДиаграммыКРасходам!$A$2:$A$9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Социально-значимые расходы</c:v>
                </c:pt>
                <c:pt idx="6">
                  <c:v>Обслуживание государственного и муниципального долга</c:v>
                </c:pt>
                <c:pt idx="7">
                  <c:v>Межбюджетные трансферты общего характера бюджетам субъектов Российской Федерации и муниципальных образований</c:v>
                </c:pt>
              </c:strCache>
            </c:strRef>
          </c:cat>
          <c:val>
            <c:numRef>
              <c:f>ДиаграммыКРасходам!$B$2:$B$9</c:f>
              <c:numCache>
                <c:formatCode>#,##0.00</c:formatCode>
                <c:ptCount val="8"/>
                <c:pt idx="0">
                  <c:v>37801.647839999998</c:v>
                </c:pt>
                <c:pt idx="1">
                  <c:v>995.81299999999999</c:v>
                </c:pt>
                <c:pt idx="2">
                  <c:v>1144.40427</c:v>
                </c:pt>
                <c:pt idx="3">
                  <c:v>9805.2959499999997</c:v>
                </c:pt>
                <c:pt idx="4">
                  <c:v>3685.7663699999998</c:v>
                </c:pt>
                <c:pt idx="5">
                  <c:v>311413.50338999997</c:v>
                </c:pt>
                <c:pt idx="6">
                  <c:v>480.79707000000002</c:v>
                </c:pt>
                <c:pt idx="7">
                  <c:v>9916.9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431513936079831"/>
          <c:y val="4.9456015918354246E-2"/>
          <c:w val="0.32262930037503285"/>
          <c:h val="0.85456989884979839"/>
        </c:manualLayout>
      </c:layout>
      <c:overlay val="0"/>
      <c:txPr>
        <a:bodyPr/>
        <a:lstStyle/>
        <a:p>
          <a:pPr>
            <a:defRPr sz="1100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00FF"/>
              </a:solidFill>
            </c:spPr>
          </c:dPt>
          <c:dPt>
            <c:idx val="1"/>
            <c:bubble3D val="0"/>
            <c:spPr>
              <a:solidFill>
                <a:srgbClr val="FF9900"/>
              </a:solidFill>
            </c:spPr>
          </c:dPt>
          <c:dPt>
            <c:idx val="2"/>
            <c:bubble3D val="0"/>
            <c:spPr>
              <a:solidFill>
                <a:srgbClr val="C3E5C9"/>
              </a:solidFill>
            </c:spPr>
          </c:dPt>
          <c:dPt>
            <c:idx val="4"/>
            <c:bubble3D val="0"/>
            <c:spPr>
              <a:solidFill>
                <a:srgbClr val="0033CC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CC66FF"/>
              </a:solidFill>
            </c:spPr>
          </c:dPt>
          <c:dPt>
            <c:idx val="8"/>
            <c:bubble3D val="0"/>
            <c:spPr>
              <a:solidFill>
                <a:srgbClr val="00B0F0"/>
              </a:solidFill>
            </c:spPr>
          </c:dPt>
          <c:dPt>
            <c:idx val="9"/>
            <c:bubble3D val="0"/>
            <c:spPr>
              <a:solidFill>
                <a:srgbClr val="00FF00"/>
              </a:solidFill>
            </c:spPr>
          </c:dPt>
          <c:dLbls>
            <c:dLbl>
              <c:idx val="0"/>
              <c:layout>
                <c:manualLayout>
                  <c:x val="6.197804855268834E-2"/>
                  <c:y val="9.800425088527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5302007093207561E-2"/>
                  <c:y val="-0.1212264634477067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4.1437558559153107E-3"/>
                  <c:y val="2.535884686302573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9.1286283839283652E-2"/>
                  <c:y val="4.9265535000382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6.8890055282809171E-2"/>
                  <c:y val="0.1326920781197488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1.9057771665944679E-2"/>
                  <c:y val="0.1306321634748262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-5.2289227582077581E-2"/>
                  <c:y val="5.275425185846472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8.1680812967174447E-3"/>
                  <c:y val="1.692211770903754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1.4191553141168349E-2"/>
                  <c:y val="-0.1288896703228259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600">
                    <a:latin typeface="Georgia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'мп ПИРОГ'!$A$3:$A$12</c:f>
              <c:strCache>
                <c:ptCount val="10"/>
                <c:pt idx="0">
                  <c:v>Муниципальная программа "Развитие образования и воспитание на 2015-2020 годы"</c:v>
                </c:pt>
                <c:pt idx="1">
                  <c:v>Муниципальная программа "Сохранение здоровья и формирование здорового образа жизни населения на 2015-2020 годы"</c:v>
                </c:pt>
                <c:pt idx="2">
                  <c:v>Муниципальная программа "Развитие культуры на 2015-2020 годы"</c:v>
                </c:pt>
                <c:pt idx="3">
                  <c:v>Муниципальная программа "Социальная поддержка населения на 2015-2020 годы"</c:v>
                </c:pt>
                <c:pt idx="4">
                  <c:v>Муниципальная программа "Создание условий для устойчивого экономического развития на 2015-2020 годы"</c:v>
                </c:pt>
                <c:pt idx="5">
                  <c:v>Муниципальная программа "Обеспечение безопасности на территории муниципального образования "Глазовский район" на 2015-2020 годы"</c:v>
                </c:pt>
                <c:pt idx="6">
                  <c:v>Муниципальная программа "Муниципальное хозяйство на 2015-2020 годы"</c:v>
                </c:pt>
                <c:pt idx="7">
                  <c:v>Муниципальная программа "Энергосбережение и повышение энергетической эффективностив муниципальном образовании "Глазовский район" на 2015-2020 годы</c:v>
                </c:pt>
                <c:pt idx="8">
                  <c:v>Муниципальная программа "Муниципальное управление"</c:v>
                </c:pt>
                <c:pt idx="9">
                  <c:v>Муниципальная программа "Комплексные меры противодействия немедицинскому потреблению наркотических средств и их незаконному обороту в Глазовском районе на 2015-2020 годы"</c:v>
                </c:pt>
              </c:strCache>
            </c:strRef>
          </c:cat>
          <c:val>
            <c:numRef>
              <c:f>'мп ПИРОГ'!$C$3:$C$12</c:f>
              <c:numCache>
                <c:formatCode>#,##0.0</c:formatCode>
                <c:ptCount val="10"/>
                <c:pt idx="0">
                  <c:v>234989.38503</c:v>
                </c:pt>
                <c:pt idx="1">
                  <c:v>650.54830000000004</c:v>
                </c:pt>
                <c:pt idx="2">
                  <c:v>64933.525900000001</c:v>
                </c:pt>
                <c:pt idx="3">
                  <c:v>11993.95858</c:v>
                </c:pt>
                <c:pt idx="4">
                  <c:v>214.69669999999999</c:v>
                </c:pt>
                <c:pt idx="5">
                  <c:v>1140.0485900000001</c:v>
                </c:pt>
                <c:pt idx="6">
                  <c:v>13017.109549999999</c:v>
                </c:pt>
                <c:pt idx="8">
                  <c:v>45171.133710000002</c:v>
                </c:pt>
                <c:pt idx="9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75279106858054"/>
          <c:y val="3.5198507163348818E-3"/>
          <c:w val="0.35131347195634555"/>
          <c:h val="0.93068079043628671"/>
        </c:manualLayout>
      </c:layout>
      <c:overlay val="0"/>
      <c:txPr>
        <a:bodyPr/>
        <a:lstStyle/>
        <a:p>
          <a:pPr>
            <a:defRPr sz="900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97A44-C511-4A38-9458-C443BAB7E60E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BC1D2-6771-4961-80F4-79127AB05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101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D3435-17DE-43B5-B656-0E1579BA6DD0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73E5E-5250-41D8-A449-FADC56F3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8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E-5250-41D8-A449-FADC56F365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215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E-5250-41D8-A449-FADC56F365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73E5E-5250-41D8-A449-FADC56F365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906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ahoma" pitchFamily="34" charset="0"/>
              </a:endParaRP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012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26678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12172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7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471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22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4876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1795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28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7810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4686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5935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bg2"/>
                </a:solidFill>
                <a:effectLst/>
                <a:latin typeface="+mn-lt"/>
              </a:defRPr>
            </a:lvl1pPr>
          </a:lstStyle>
          <a:p>
            <a:fld id="{25A2B3E8-35D7-463F-99B0-1F4E60E67AC7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bg2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bg2"/>
                </a:solidFill>
                <a:effectLst/>
                <a:latin typeface="+mn-lt"/>
              </a:defRPr>
            </a:lvl1pPr>
          </a:lstStyle>
          <a:p>
            <a:fld id="{C9DD5ED0-4D49-4E9B-9669-68D171D7F115}" type="slidenum">
              <a:rPr lang="ru-RU" smtClean="0"/>
              <a:t>‹#›</a:t>
            </a:fld>
            <a:endParaRPr lang="ru-RU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06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206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ahoma" pitchFamily="34" charset="0"/>
              </a:endParaRPr>
            </a:p>
          </p:txBody>
        </p:sp>
      </p:grpSp>
      <p:grpSp>
        <p:nvGrpSpPr>
          <p:cNvPr id="2056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066" name="Rectangle 11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2067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grpSp>
        <p:nvGrpSpPr>
          <p:cNvPr id="2057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06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206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grpSp>
        <p:nvGrpSpPr>
          <p:cNvPr id="2058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062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2063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206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  <p:sp>
          <p:nvSpPr>
            <p:cNvPr id="206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latin typeface="Tahoma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060848"/>
            <a:ext cx="83825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</a:rPr>
              <a:t>Исполнение бюджет </a:t>
            </a:r>
            <a:r>
              <a:rPr lang="ru-RU" sz="3200" b="1" dirty="0">
                <a:solidFill>
                  <a:schemeClr val="tx2"/>
                </a:solidFill>
                <a:latin typeface="Georgia" pitchFamily="18" charset="0"/>
              </a:rPr>
              <a:t>муниципального образования «Глазовский район» </a:t>
            </a:r>
            <a:br>
              <a:rPr lang="ru-RU" sz="3200" b="1" dirty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</a:rPr>
              <a:t>за </a:t>
            </a:r>
            <a:r>
              <a:rPr lang="en-US" sz="3200" b="1" dirty="0" smtClean="0">
                <a:solidFill>
                  <a:schemeClr val="tx2"/>
                </a:solidFill>
                <a:latin typeface="Georgia" pitchFamily="18" charset="0"/>
              </a:rPr>
              <a:t>III 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</a:rPr>
              <a:t>квартал 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</a:rPr>
              <a:t>2018 года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92088"/>
            <a:ext cx="945878" cy="1182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5144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514573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90406"/>
            <a:ext cx="7920360" cy="950362"/>
          </a:xfrm>
        </p:spPr>
        <p:txBody>
          <a:bodyPr/>
          <a:lstStyle/>
          <a:p>
            <a:r>
              <a:rPr lang="ru-RU" sz="2000" b="1" dirty="0" smtClean="0">
                <a:latin typeface="Georgia" pitchFamily="18" charset="0"/>
              </a:rPr>
              <a:t>Основные характеристики бюджета муниципального </a:t>
            </a:r>
            <a:r>
              <a:rPr lang="ru-RU" sz="2000" b="1" dirty="0">
                <a:latin typeface="Georgia" pitchFamily="18" charset="0"/>
              </a:rPr>
              <a:t>образования «Глазовский район» з</a:t>
            </a:r>
            <a:r>
              <a:rPr lang="ru-RU" sz="2000" b="1" dirty="0" smtClean="0">
                <a:latin typeface="Georgia" pitchFamily="18" charset="0"/>
              </a:rPr>
              <a:t>а 2017 – 2018 годы, тыс</a:t>
            </a:r>
            <a:r>
              <a:rPr lang="ru-RU" sz="2000" b="1" dirty="0" smtClean="0">
                <a:latin typeface="Georgia" pitchFamily="18" charset="0"/>
              </a:rPr>
              <a:t>. руб</a:t>
            </a:r>
            <a:r>
              <a:rPr lang="ru-RU" sz="2000" b="1" dirty="0" smtClean="0">
                <a:latin typeface="Georgia" pitchFamily="18" charset="0"/>
              </a:rPr>
              <a:t>.</a:t>
            </a:r>
            <a:endParaRPr lang="ru-RU" sz="2000" b="1" dirty="0">
              <a:latin typeface="Georgia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68746"/>
              </p:ext>
            </p:extLst>
          </p:nvPr>
        </p:nvGraphicFramePr>
        <p:xfrm>
          <a:off x="467544" y="1553313"/>
          <a:ext cx="8218686" cy="453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535"/>
                <a:gridCol w="1687766"/>
                <a:gridCol w="1614385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Показатели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eorgia" pitchFamily="18" charset="0"/>
                        </a:rPr>
                        <a:t>III </a:t>
                      </a:r>
                      <a:r>
                        <a:rPr lang="ru-RU" sz="1600" b="1" dirty="0" smtClean="0">
                          <a:latin typeface="Georgia" pitchFamily="18" charset="0"/>
                        </a:rPr>
                        <a:t>квартал </a:t>
                      </a:r>
                      <a:r>
                        <a:rPr lang="ru-RU" sz="1600" dirty="0" smtClean="0">
                          <a:latin typeface="Georgia" pitchFamily="18" charset="0"/>
                        </a:rPr>
                        <a:t>2017 </a:t>
                      </a:r>
                      <a:r>
                        <a:rPr lang="ru-RU" sz="1600" dirty="0" smtClean="0">
                          <a:latin typeface="Georgia" pitchFamily="18" charset="0"/>
                        </a:rPr>
                        <a:t>года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Georgia" pitchFamily="18" charset="0"/>
                        </a:rPr>
                        <a:t>III </a:t>
                      </a:r>
                      <a:r>
                        <a:rPr lang="ru-RU" sz="1600" b="1" dirty="0" smtClean="0">
                          <a:latin typeface="Georgia" pitchFamily="18" charset="0"/>
                        </a:rPr>
                        <a:t>квартал </a:t>
                      </a:r>
                      <a:r>
                        <a:rPr lang="ru-RU" sz="1600" dirty="0" smtClean="0">
                          <a:latin typeface="Georgia" pitchFamily="18" charset="0"/>
                        </a:rPr>
                        <a:t>2018 </a:t>
                      </a:r>
                      <a:r>
                        <a:rPr lang="ru-RU" sz="1600" dirty="0" smtClean="0">
                          <a:latin typeface="Georgia" pitchFamily="18" charset="0"/>
                        </a:rPr>
                        <a:t>года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367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Georgia" pitchFamily="18" charset="0"/>
                          <a:cs typeface="Arial" pitchFamily="34" charset="0"/>
                        </a:rPr>
                        <a:t>Доходы</a:t>
                      </a:r>
                      <a:endParaRPr lang="ru-RU" sz="2000" b="0" dirty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382 680,9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384 173,3</a:t>
                      </a:r>
                    </a:p>
                  </a:txBody>
                  <a:tcPr marL="9525" marR="85725" marT="9525" marB="0" anchor="ctr"/>
                </a:tc>
              </a:tr>
              <a:tr h="67367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Georgia" pitchFamily="18" charset="0"/>
                          <a:cs typeface="Arial" pitchFamily="34" charset="0"/>
                        </a:rPr>
                        <a:t>Расходы</a:t>
                      </a:r>
                      <a:endParaRPr lang="ru-RU" sz="2000" b="0" dirty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383 697,3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375 244,1</a:t>
                      </a:r>
                    </a:p>
                  </a:txBody>
                  <a:tcPr marL="9525" marR="85725" marT="9525" marB="0" anchor="ctr"/>
                </a:tc>
              </a:tr>
              <a:tr h="719413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Georgia" pitchFamily="18" charset="0"/>
                          <a:cs typeface="Arial" pitchFamily="34" charset="0"/>
                        </a:rPr>
                        <a:t>Верхний предел муниципального долга</a:t>
                      </a:r>
                      <a:endParaRPr lang="ru-RU" sz="2000" b="0" dirty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34 345,8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28 345,9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85725" marT="9525" marB="0" anchor="ctr"/>
                </a:tc>
              </a:tr>
              <a:tr h="719413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Georgia" pitchFamily="18" charset="0"/>
                          <a:cs typeface="Arial" pitchFamily="34" charset="0"/>
                        </a:rPr>
                        <a:t>Предельный объем муниципального долга</a:t>
                      </a:r>
                      <a:endParaRPr lang="ru-RU" sz="2000" b="0" dirty="0">
                        <a:latin typeface="Georgia" pitchFamily="18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40 345,8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39 345,9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9525" marR="85725" marT="9525" marB="0" anchor="ctr"/>
                </a:tc>
              </a:tr>
              <a:tr h="67367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Georgia" pitchFamily="18" charset="0"/>
                          <a:cs typeface="Arial" pitchFamily="34" charset="0"/>
                        </a:rPr>
                        <a:t>Дефицит(-)/Профицит(+)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- 1 016,4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8 929,2</a:t>
                      </a: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95857" y="6093296"/>
            <a:ext cx="522312" cy="378942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846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286544"/>
            <a:ext cx="8362950" cy="1702296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Основные параметры бюджета </a:t>
            </a:r>
            <a:br>
              <a:rPr lang="ru-RU" sz="3200" b="1" dirty="0" smtClean="0">
                <a:latin typeface="Georgia" pitchFamily="18" charset="0"/>
              </a:rPr>
            </a:br>
            <a:r>
              <a:rPr lang="ru-RU" sz="3200" b="1" dirty="0" smtClean="0">
                <a:latin typeface="Georgia" pitchFamily="18" charset="0"/>
              </a:rPr>
              <a:t>МО «Глазовский район» </a:t>
            </a:r>
            <a:br>
              <a:rPr lang="ru-RU" sz="3200" b="1" dirty="0" smtClean="0">
                <a:latin typeface="Georgia" pitchFamily="18" charset="0"/>
              </a:rPr>
            </a:br>
            <a:r>
              <a:rPr lang="ru-RU" sz="3200" b="1" dirty="0" smtClean="0">
                <a:latin typeface="Georgia" pitchFamily="18" charset="0"/>
              </a:rPr>
              <a:t>за </a:t>
            </a:r>
            <a:r>
              <a:rPr lang="en-US" sz="3200" b="1" dirty="0">
                <a:latin typeface="Georgia" pitchFamily="18" charset="0"/>
              </a:rPr>
              <a:t>III </a:t>
            </a:r>
            <a:r>
              <a:rPr lang="ru-RU" sz="3200" b="1" dirty="0">
                <a:latin typeface="Georgia" pitchFamily="18" charset="0"/>
              </a:rPr>
              <a:t>квартал </a:t>
            </a:r>
            <a:r>
              <a:rPr lang="ru-RU" sz="3200" b="1" dirty="0" smtClean="0">
                <a:latin typeface="Georgia" pitchFamily="18" charset="0"/>
              </a:rPr>
              <a:t>2018 </a:t>
            </a:r>
            <a:r>
              <a:rPr lang="ru-RU" sz="3200" b="1" dirty="0" smtClean="0">
                <a:latin typeface="Georgia" pitchFamily="18" charset="0"/>
              </a:rPr>
              <a:t>года, в тыс. руб.</a:t>
            </a:r>
          </a:p>
        </p:txBody>
      </p:sp>
      <p:pic>
        <p:nvPicPr>
          <p:cNvPr id="923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5094" y="6093296"/>
            <a:ext cx="431402" cy="288032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Блок-схема: данные 4"/>
          <p:cNvSpPr/>
          <p:nvPr/>
        </p:nvSpPr>
        <p:spPr bwMode="auto">
          <a:xfrm>
            <a:off x="467544" y="2572907"/>
            <a:ext cx="2664296" cy="1152128"/>
          </a:xfrm>
          <a:prstGeom prst="flowChartInputOut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4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Times New Roman" pitchFamily="18" charset="0"/>
            </a:endParaRPr>
          </a:p>
        </p:txBody>
      </p:sp>
      <p:sp>
        <p:nvSpPr>
          <p:cNvPr id="9" name="Блок-схема: данные 8"/>
          <p:cNvSpPr/>
          <p:nvPr/>
        </p:nvSpPr>
        <p:spPr bwMode="auto">
          <a:xfrm>
            <a:off x="6228184" y="4248468"/>
            <a:ext cx="2664296" cy="1152128"/>
          </a:xfrm>
          <a:prstGeom prst="flowChartInputOutp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4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sx="1000" sy="1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497" y="2769239"/>
            <a:ext cx="2346389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РАСХОДЫ</a:t>
            </a:r>
            <a:endParaRPr lang="ru-RU" sz="20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375 244,1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 rot="1620012">
            <a:off x="2593997" y="4214231"/>
            <a:ext cx="3939016" cy="516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4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Times New Roman" pitchFamily="18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 bwMode="auto">
          <a:xfrm>
            <a:off x="3563888" y="4240047"/>
            <a:ext cx="1827931" cy="1821787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4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3888" y="5364806"/>
            <a:ext cx="1811199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8 </a:t>
            </a: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929,2</a:t>
            </a:r>
          </a:p>
          <a:p>
            <a:pPr algn="ctr"/>
            <a:r>
              <a:rPr lang="ru-RU" b="1" dirty="0" smtClean="0">
                <a:latin typeface="Georgia" pitchFamily="18" charset="0"/>
              </a:rPr>
              <a:t>ПРОФИЦИТ</a:t>
            </a:r>
            <a:r>
              <a:rPr lang="ru-RU" sz="2000" b="1" dirty="0" smtClean="0">
                <a:latin typeface="Georgia" pitchFamily="18" charset="0"/>
              </a:rPr>
              <a:t> </a:t>
            </a:r>
            <a:endParaRPr lang="ru-RU" sz="2000" b="1" dirty="0" smtClean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9736" y="4466006"/>
            <a:ext cx="2041367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ДОХОДЫ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Georgia" pitchFamily="18" charset="0"/>
              </a:rPr>
              <a:t>384 173,3</a:t>
            </a:r>
            <a:endParaRPr lang="ru-RU" sz="2000" b="1" dirty="0">
              <a:solidFill>
                <a:schemeClr val="tx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258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5612" y="330200"/>
            <a:ext cx="8148637" cy="708025"/>
          </a:xfrm>
        </p:spPr>
        <p:txBody>
          <a:bodyPr/>
          <a:lstStyle/>
          <a:p>
            <a:r>
              <a:rPr lang="ru-RU" sz="2200" b="1" dirty="0" smtClean="0">
                <a:latin typeface="Georgia" pitchFamily="18" charset="0"/>
              </a:rPr>
              <a:t>Структура доходов бюджета МО «Глазовский район» </a:t>
            </a:r>
            <a:r>
              <a:rPr lang="ru-RU" sz="2200" b="1" dirty="0">
                <a:latin typeface="Georgia" pitchFamily="18" charset="0"/>
              </a:rPr>
              <a:t>за </a:t>
            </a:r>
            <a:r>
              <a:rPr lang="en-US" sz="2400" b="1" dirty="0">
                <a:latin typeface="Georgia" pitchFamily="18" charset="0"/>
              </a:rPr>
              <a:t>III </a:t>
            </a:r>
            <a:r>
              <a:rPr lang="ru-RU" sz="2400" b="1" dirty="0">
                <a:latin typeface="Georgia" pitchFamily="18" charset="0"/>
              </a:rPr>
              <a:t>квартал </a:t>
            </a:r>
            <a:r>
              <a:rPr lang="ru-RU" sz="2200" b="1" dirty="0" smtClean="0">
                <a:latin typeface="Georgia" pitchFamily="18" charset="0"/>
              </a:rPr>
              <a:t>2018 </a:t>
            </a:r>
            <a:r>
              <a:rPr lang="ru-RU" sz="2200" b="1" dirty="0" smtClean="0">
                <a:latin typeface="Georgia" pitchFamily="18" charset="0"/>
              </a:rPr>
              <a:t>года, тыс. руб.</a:t>
            </a:r>
            <a:br>
              <a:rPr lang="ru-RU" sz="2200" b="1" dirty="0" smtClean="0">
                <a:latin typeface="Georgia" pitchFamily="18" charset="0"/>
              </a:rPr>
            </a:br>
            <a:endParaRPr lang="ru-RU" sz="2200" b="1" dirty="0" smtClean="0">
              <a:latin typeface="Georgia" pitchFamily="18" charset="0"/>
            </a:endParaRP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 bwMode="auto">
          <a:xfrm>
            <a:off x="683568" y="1268760"/>
            <a:ext cx="2027238" cy="869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kumimoji="1" lang="ru-RU" kern="0" dirty="0" err="1">
                <a:solidFill>
                  <a:srgbClr val="FF0000"/>
                </a:solidFill>
                <a:latin typeface="Georgia" pitchFamily="18" charset="0"/>
                <a:cs typeface="+mn-cs"/>
              </a:rPr>
              <a:t>Безвозмезные</a:t>
            </a:r>
            <a:endParaRPr kumimoji="1" lang="ru-RU" kern="0" dirty="0">
              <a:solidFill>
                <a:srgbClr val="FF0000"/>
              </a:solidFill>
              <a:latin typeface="Georgia" pitchFamily="18" charset="0"/>
              <a:cs typeface="+mn-cs"/>
            </a:endParaRPr>
          </a:p>
          <a:p>
            <a:pPr algn="r">
              <a:defRPr/>
            </a:pPr>
            <a:r>
              <a:rPr kumimoji="1" lang="ru-RU" u="sng" kern="0" dirty="0">
                <a:solidFill>
                  <a:srgbClr val="FF0000"/>
                </a:solidFill>
                <a:latin typeface="Georgia" pitchFamily="18" charset="0"/>
                <a:cs typeface="+mn-cs"/>
              </a:rPr>
              <a:t>поступления </a:t>
            </a:r>
            <a:endParaRPr kumimoji="1" lang="en-US" u="sng" kern="0" dirty="0" smtClean="0">
              <a:solidFill>
                <a:srgbClr val="FF0000"/>
              </a:solidFill>
              <a:latin typeface="Georgia" pitchFamily="18" charset="0"/>
              <a:cs typeface="+mn-cs"/>
            </a:endParaRPr>
          </a:p>
          <a:p>
            <a:pPr algn="r">
              <a:defRPr/>
            </a:pPr>
            <a:r>
              <a:rPr kumimoji="1" lang="en-US" u="sng" kern="0" dirty="0">
                <a:solidFill>
                  <a:srgbClr val="FF0000"/>
                </a:solidFill>
                <a:latin typeface="Georgia" pitchFamily="18" charset="0"/>
              </a:rPr>
              <a:t>296 399,9</a:t>
            </a:r>
            <a:endParaRPr kumimoji="1" lang="en-US" u="sng" kern="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934052" y="1268760"/>
            <a:ext cx="3802063" cy="539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kumimoji="1" lang="ru-RU" sz="1600" kern="0" dirty="0">
                <a:solidFill>
                  <a:schemeClr val="accent5"/>
                </a:solidFill>
                <a:latin typeface="Georgia" pitchFamily="18" charset="0"/>
                <a:cs typeface="+mn-cs"/>
              </a:rPr>
              <a:t>Налоговые и неналоговые </a:t>
            </a:r>
            <a:r>
              <a:rPr kumimoji="1" lang="ru-RU" sz="1600" kern="0" dirty="0" smtClean="0">
                <a:solidFill>
                  <a:schemeClr val="accent5"/>
                </a:solidFill>
                <a:latin typeface="Georgia" pitchFamily="18" charset="0"/>
                <a:cs typeface="+mn-cs"/>
              </a:rPr>
              <a:t>доходы</a:t>
            </a:r>
          </a:p>
          <a:p>
            <a:pPr algn="r">
              <a:defRPr/>
            </a:pPr>
            <a:r>
              <a:rPr kumimoji="1" lang="en-US" sz="1600" kern="0" dirty="0">
                <a:solidFill>
                  <a:schemeClr val="accent5"/>
                </a:solidFill>
                <a:latin typeface="Georgia" pitchFamily="18" charset="0"/>
              </a:rPr>
              <a:t>87 773,4</a:t>
            </a:r>
            <a:endParaRPr kumimoji="1" lang="en-US" sz="1600" kern="0" dirty="0">
              <a:solidFill>
                <a:schemeClr val="accent5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3568" y="3946893"/>
            <a:ext cx="2787650" cy="20383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kumimoji="1" lang="ru-RU" sz="4000" kern="0" dirty="0">
                <a:latin typeface="Georgia" pitchFamily="18" charset="0"/>
                <a:cs typeface="+mn-cs"/>
              </a:rPr>
              <a:t>ВСЕГО ДОХОДОВ</a:t>
            </a:r>
            <a:r>
              <a:rPr kumimoji="1" lang="ru-RU" sz="4000" u="sng" kern="0" dirty="0">
                <a:latin typeface="Georgia" pitchFamily="18" charset="0"/>
                <a:cs typeface="+mn-cs"/>
              </a:rPr>
              <a:t> </a:t>
            </a:r>
            <a:endParaRPr kumimoji="1" lang="ru-RU" sz="4000" u="sng" kern="0" dirty="0" smtClean="0">
              <a:latin typeface="Georgia" pitchFamily="18" charset="0"/>
              <a:cs typeface="+mn-cs"/>
            </a:endParaRPr>
          </a:p>
          <a:p>
            <a:pPr algn="r">
              <a:defRPr/>
            </a:pPr>
            <a:r>
              <a:rPr kumimoji="1" lang="ru-RU" sz="4000" u="sng" kern="0" dirty="0">
                <a:latin typeface="Georgia" pitchFamily="18" charset="0"/>
              </a:rPr>
              <a:t>384 173,3</a:t>
            </a:r>
            <a:endParaRPr kumimoji="1" lang="ru-RU" sz="4000" u="sng" kern="0" dirty="0">
              <a:latin typeface="Georgia" pitchFamily="18" charset="0"/>
            </a:endParaRPr>
          </a:p>
        </p:txBody>
      </p:sp>
      <p:cxnSp>
        <p:nvCxnSpPr>
          <p:cNvPr id="10258" name="Прямая со стрелкой 24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59" name="Прямая со стрелкой 26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60" name="Прямая со стрелкой 36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61" name="Прямая со стрелкой 40"/>
          <p:cNvCxnSpPr>
            <a:cxnSpLocks noChangeShapeType="1"/>
          </p:cNvCxnSpPr>
          <p:nvPr/>
        </p:nvCxnSpPr>
        <p:spPr bwMode="auto">
          <a:xfrm>
            <a:off x="8758238" y="3357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6796" y="6165303"/>
            <a:ext cx="427203" cy="265659"/>
          </a:xfrm>
        </p:spPr>
        <p:txBody>
          <a:bodyPr/>
          <a:lstStyle/>
          <a:p>
            <a:pPr>
              <a:defRPr/>
            </a:pPr>
            <a:fld id="{6028736B-C60A-4CAB-8426-57EDAD0AE65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786297"/>
              </p:ext>
            </p:extLst>
          </p:nvPr>
        </p:nvGraphicFramePr>
        <p:xfrm>
          <a:off x="3347864" y="1808510"/>
          <a:ext cx="5796136" cy="4788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0695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489345"/>
              </p:ext>
            </p:extLst>
          </p:nvPr>
        </p:nvGraphicFramePr>
        <p:xfrm>
          <a:off x="0" y="1052737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330200"/>
            <a:ext cx="8223250" cy="455613"/>
          </a:xfrm>
        </p:spPr>
        <p:txBody>
          <a:bodyPr/>
          <a:lstStyle/>
          <a:p>
            <a:r>
              <a:rPr lang="ru-RU" sz="2200" b="1" dirty="0" smtClean="0">
                <a:latin typeface="Georgia" pitchFamily="18" charset="0"/>
              </a:rPr>
              <a:t>Структура </a:t>
            </a:r>
            <a:r>
              <a:rPr lang="en-US" sz="2200" b="1" dirty="0" smtClean="0">
                <a:latin typeface="Georgia" pitchFamily="18" charset="0"/>
              </a:rPr>
              <a:t> </a:t>
            </a:r>
            <a:r>
              <a:rPr lang="ru-RU" sz="2200" b="1" dirty="0" smtClean="0">
                <a:latin typeface="Georgia" pitchFamily="18" charset="0"/>
              </a:rPr>
              <a:t>доходов бюджета МО «Глазовский район» </a:t>
            </a:r>
            <a:r>
              <a:rPr lang="ru-RU" sz="2200" b="1" dirty="0">
                <a:latin typeface="Georgia" pitchFamily="18" charset="0"/>
              </a:rPr>
              <a:t>за </a:t>
            </a:r>
            <a:r>
              <a:rPr lang="en-US" sz="2000" b="1" dirty="0">
                <a:latin typeface="Georgia" pitchFamily="18" charset="0"/>
              </a:rPr>
              <a:t>III </a:t>
            </a:r>
            <a:r>
              <a:rPr lang="ru-RU" sz="2000" b="1" dirty="0">
                <a:latin typeface="Georgia" pitchFamily="18" charset="0"/>
              </a:rPr>
              <a:t>квартал 2018 </a:t>
            </a:r>
            <a:r>
              <a:rPr lang="ru-RU" sz="2200" b="1" dirty="0" smtClean="0">
                <a:latin typeface="Georgia" pitchFamily="18" charset="0"/>
              </a:rPr>
              <a:t>2018 </a:t>
            </a:r>
            <a:r>
              <a:rPr lang="ru-RU" sz="2200" b="1" dirty="0" smtClean="0">
                <a:latin typeface="Georgia" pitchFamily="18" charset="0"/>
              </a:rPr>
              <a:t>года,</a:t>
            </a:r>
            <a:r>
              <a:rPr lang="en-US" sz="2200" b="1" dirty="0" smtClean="0">
                <a:latin typeface="Georgia" pitchFamily="18" charset="0"/>
              </a:rPr>
              <a:t> </a:t>
            </a:r>
            <a:r>
              <a:rPr lang="ru-RU" sz="2200" b="1" dirty="0" smtClean="0">
                <a:latin typeface="Georgia" pitchFamily="18" charset="0"/>
              </a:rPr>
              <a:t>в %</a:t>
            </a:r>
            <a:br>
              <a:rPr lang="ru-RU" sz="2200" b="1" dirty="0" smtClean="0">
                <a:latin typeface="Georgia" pitchFamily="18" charset="0"/>
              </a:rPr>
            </a:br>
            <a:endParaRPr lang="ru-RU" sz="2200" b="1" dirty="0" smtClean="0">
              <a:latin typeface="Georgia" pitchFamily="18" charset="0"/>
            </a:endParaRP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258" name="Прямая со стрелкой 24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59" name="Прямая со стрелкой 26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60" name="Прямая со стрелкой 36"/>
          <p:cNvCxnSpPr>
            <a:cxnSpLocks noChangeShapeType="1"/>
          </p:cNvCxnSpPr>
          <p:nvPr/>
        </p:nvCxnSpPr>
        <p:spPr bwMode="auto">
          <a:xfrm>
            <a:off x="6156325" y="5516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261" name="Прямая со стрелкой 40"/>
          <p:cNvCxnSpPr>
            <a:cxnSpLocks noChangeShapeType="1"/>
          </p:cNvCxnSpPr>
          <p:nvPr/>
        </p:nvCxnSpPr>
        <p:spPr bwMode="auto">
          <a:xfrm>
            <a:off x="8758238" y="3357563"/>
            <a:ext cx="914400" cy="914400"/>
          </a:xfrm>
          <a:prstGeom prst="straightConnector1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6796" y="6165303"/>
            <a:ext cx="427203" cy="265659"/>
          </a:xfrm>
        </p:spPr>
        <p:txBody>
          <a:bodyPr/>
          <a:lstStyle/>
          <a:p>
            <a:pPr>
              <a:defRPr/>
            </a:pPr>
            <a:fld id="{6028736B-C60A-4CAB-8426-57EDAD0AE65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659668" y="1332620"/>
            <a:ext cx="4752528" cy="72822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kumimoji="1" lang="ru-RU" sz="1600" u="sng" kern="0" dirty="0" smtClean="0">
                <a:latin typeface="Georgia" pitchFamily="18" charset="0"/>
              </a:rPr>
              <a:t>ВСЕГО ДОХОДОВ</a:t>
            </a:r>
            <a:r>
              <a:rPr kumimoji="1" lang="en-US" sz="1600" u="sng" kern="0" dirty="0" smtClean="0">
                <a:latin typeface="Georgia" pitchFamily="18" charset="0"/>
              </a:rPr>
              <a:t> </a:t>
            </a:r>
            <a:r>
              <a:rPr kumimoji="1" lang="en-US" sz="1600" u="sng" kern="0" dirty="0">
                <a:latin typeface="Georgia" pitchFamily="18" charset="0"/>
              </a:rPr>
              <a:t>384 </a:t>
            </a:r>
            <a:r>
              <a:rPr kumimoji="1" lang="en-US" sz="1600" u="sng" kern="0" dirty="0" smtClean="0">
                <a:latin typeface="Georgia" pitchFamily="18" charset="0"/>
              </a:rPr>
              <a:t>173,3</a:t>
            </a:r>
            <a:r>
              <a:rPr kumimoji="1" lang="ru-RU" sz="1600" u="sng" kern="0" dirty="0" smtClean="0">
                <a:latin typeface="Georgia" pitchFamily="18" charset="0"/>
              </a:rPr>
              <a:t> </a:t>
            </a:r>
            <a:r>
              <a:rPr kumimoji="1" lang="ru-RU" sz="1600" u="sng" kern="0" dirty="0" smtClean="0">
                <a:latin typeface="Georgia" pitchFamily="18" charset="0"/>
              </a:rPr>
              <a:t>тыс</a:t>
            </a:r>
            <a:r>
              <a:rPr kumimoji="1" lang="ru-RU" sz="1600" u="sng" kern="0" dirty="0" smtClean="0">
                <a:latin typeface="Georgia" pitchFamily="18" charset="0"/>
                <a:cs typeface="+mn-cs"/>
              </a:rPr>
              <a:t>. руб. , </a:t>
            </a:r>
          </a:p>
          <a:p>
            <a:pPr algn="r">
              <a:defRPr/>
            </a:pPr>
            <a:r>
              <a:rPr kumimoji="1" lang="ru-RU" sz="1600" u="sng" kern="0" dirty="0" smtClean="0">
                <a:latin typeface="Georgia" pitchFamily="18" charset="0"/>
                <a:cs typeface="+mn-cs"/>
              </a:rPr>
              <a:t>из них собственных </a:t>
            </a:r>
            <a:r>
              <a:rPr kumimoji="1" lang="ru-RU" sz="1600" u="sng" kern="0" dirty="0" smtClean="0">
                <a:latin typeface="Georgia" pitchFamily="18" charset="0"/>
              </a:rPr>
              <a:t>доходов</a:t>
            </a:r>
            <a:r>
              <a:rPr kumimoji="1" lang="en-US" sz="1600" u="sng" kern="0" dirty="0" smtClean="0">
                <a:latin typeface="Georgia" pitchFamily="18" charset="0"/>
              </a:rPr>
              <a:t> </a:t>
            </a:r>
            <a:r>
              <a:rPr kumimoji="1" lang="ru-RU" sz="1600" u="sng" kern="0" dirty="0">
                <a:latin typeface="Georgia" pitchFamily="18" charset="0"/>
              </a:rPr>
              <a:t>87 </a:t>
            </a:r>
            <a:r>
              <a:rPr kumimoji="1" lang="ru-RU" sz="1600" u="sng" kern="0" dirty="0" smtClean="0">
                <a:latin typeface="Georgia" pitchFamily="18" charset="0"/>
              </a:rPr>
              <a:t>773,4 </a:t>
            </a:r>
            <a:r>
              <a:rPr kumimoji="1" lang="ru-RU" sz="1600" u="sng" kern="0" dirty="0" err="1" smtClean="0">
                <a:latin typeface="Georgia" pitchFamily="18" charset="0"/>
                <a:cs typeface="+mn-cs"/>
              </a:rPr>
              <a:t>тыс.руб</a:t>
            </a:r>
            <a:r>
              <a:rPr kumimoji="1" lang="ru-RU" sz="1600" u="sng" kern="0" dirty="0" smtClean="0">
                <a:latin typeface="Georgia" pitchFamily="18" charset="0"/>
                <a:cs typeface="+mn-cs"/>
              </a:rPr>
              <a:t>.</a:t>
            </a:r>
            <a:endParaRPr kumimoji="1" lang="ru-RU" sz="1600" u="sng" kern="0" dirty="0"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36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84333"/>
              </p:ext>
            </p:extLst>
          </p:nvPr>
        </p:nvGraphicFramePr>
        <p:xfrm>
          <a:off x="0" y="1268760"/>
          <a:ext cx="875823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640960" cy="815752"/>
          </a:xfrm>
        </p:spPr>
        <p:txBody>
          <a:bodyPr lIns="0" rIns="0"/>
          <a:lstStyle/>
          <a:p>
            <a:r>
              <a:rPr lang="ru-RU" sz="2400" b="1" dirty="0" smtClean="0">
                <a:latin typeface="Georgia" pitchFamily="18" charset="0"/>
              </a:rPr>
              <a:t>Безвозмездные поступления в бюджет МО «Глазовский район» </a:t>
            </a:r>
            <a:r>
              <a:rPr lang="ru-RU" sz="2400" b="1" dirty="0">
                <a:latin typeface="Georgia" pitchFamily="18" charset="0"/>
              </a:rPr>
              <a:t>за </a:t>
            </a:r>
            <a:r>
              <a:rPr lang="en-US" sz="2400" b="1" dirty="0" smtClean="0">
                <a:latin typeface="Georgia" pitchFamily="18" charset="0"/>
              </a:rPr>
              <a:t>III </a:t>
            </a:r>
            <a:r>
              <a:rPr lang="ru-RU" sz="2400" b="1" dirty="0">
                <a:latin typeface="Georgia" pitchFamily="18" charset="0"/>
              </a:rPr>
              <a:t>квартал 2018 </a:t>
            </a:r>
            <a:r>
              <a:rPr lang="ru-RU" sz="2400" b="1" dirty="0" smtClean="0">
                <a:latin typeface="Georgia" pitchFamily="18" charset="0"/>
              </a:rPr>
              <a:t>года, в %</a:t>
            </a:r>
          </a:p>
        </p:txBody>
      </p:sp>
      <p:pic>
        <p:nvPicPr>
          <p:cNvPr id="1229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65697" y="6089270"/>
            <a:ext cx="450304" cy="350837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467544" y="1337179"/>
            <a:ext cx="5688632" cy="57965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kumimoji="1" lang="ru-RU" sz="1600" u="sng" kern="0" dirty="0" smtClean="0">
                <a:latin typeface="Georgia" pitchFamily="18" charset="0"/>
              </a:rPr>
              <a:t>ВСЕГО ДОХОДОВ</a:t>
            </a:r>
            <a:r>
              <a:rPr kumimoji="1" lang="en-US" sz="1600" u="sng" kern="0" dirty="0" smtClean="0">
                <a:latin typeface="Georgia" pitchFamily="18" charset="0"/>
              </a:rPr>
              <a:t> </a:t>
            </a:r>
            <a:r>
              <a:rPr kumimoji="1" lang="en-US" sz="1600" u="sng" kern="0" dirty="0">
                <a:latin typeface="Georgia" pitchFamily="18" charset="0"/>
              </a:rPr>
              <a:t>384 173,3 </a:t>
            </a:r>
            <a:r>
              <a:rPr kumimoji="1" lang="ru-RU" sz="1600" u="sng" kern="0" dirty="0" smtClean="0">
                <a:latin typeface="Georgia" pitchFamily="18" charset="0"/>
              </a:rPr>
              <a:t>тыс</a:t>
            </a:r>
            <a:r>
              <a:rPr kumimoji="1" lang="ru-RU" sz="1600" u="sng" kern="0" dirty="0" smtClean="0">
                <a:latin typeface="Georgia" pitchFamily="18" charset="0"/>
              </a:rPr>
              <a:t>. руб., </a:t>
            </a:r>
          </a:p>
          <a:p>
            <a:pPr algn="r">
              <a:defRPr/>
            </a:pPr>
            <a:r>
              <a:rPr kumimoji="1" lang="ru-RU" sz="1600" u="sng" kern="0" dirty="0" smtClean="0">
                <a:latin typeface="Georgia" pitchFamily="18" charset="0"/>
              </a:rPr>
              <a:t>из них  безвозмезд</a:t>
            </a:r>
            <a:r>
              <a:rPr kumimoji="1" lang="ru-RU" sz="1600" u="sng" kern="0" dirty="0">
                <a:latin typeface="Georgia" pitchFamily="18" charset="0"/>
              </a:rPr>
              <a:t>н</a:t>
            </a:r>
            <a:r>
              <a:rPr kumimoji="1" lang="ru-RU" sz="1600" u="sng" kern="0" dirty="0" smtClean="0">
                <a:latin typeface="Georgia" pitchFamily="18" charset="0"/>
              </a:rPr>
              <a:t>ых поступлений </a:t>
            </a:r>
            <a:r>
              <a:rPr kumimoji="1" lang="ru-RU" sz="1600" u="sng" kern="0" dirty="0">
                <a:latin typeface="Georgia" pitchFamily="18" charset="0"/>
              </a:rPr>
              <a:t>296 </a:t>
            </a:r>
            <a:r>
              <a:rPr kumimoji="1" lang="ru-RU" sz="1600" u="sng" kern="0" dirty="0" smtClean="0">
                <a:latin typeface="Georgia" pitchFamily="18" charset="0"/>
              </a:rPr>
              <a:t>399,90 </a:t>
            </a:r>
            <a:r>
              <a:rPr kumimoji="1" lang="ru-RU" sz="1600" u="sng" kern="0" dirty="0" err="1" smtClean="0">
                <a:latin typeface="Georgia" pitchFamily="18" charset="0"/>
                <a:cs typeface="+mn-cs"/>
              </a:rPr>
              <a:t>тыс.руб</a:t>
            </a:r>
            <a:r>
              <a:rPr kumimoji="1" lang="ru-RU" sz="1600" u="sng" kern="0" dirty="0" smtClean="0">
                <a:latin typeface="Georgia" pitchFamily="18" charset="0"/>
                <a:cs typeface="+mn-cs"/>
              </a:rPr>
              <a:t>.</a:t>
            </a:r>
            <a:endParaRPr kumimoji="1" lang="ru-RU" sz="1600" u="sng" kern="0" dirty="0">
              <a:latin typeface="Georg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899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81198" y="332656"/>
            <a:ext cx="8223250" cy="671513"/>
          </a:xfrm>
        </p:spPr>
        <p:txBody>
          <a:bodyPr/>
          <a:lstStyle/>
          <a:p>
            <a:r>
              <a:rPr lang="ru-RU" sz="2400" b="1" dirty="0" smtClean="0">
                <a:latin typeface="Georgia" pitchFamily="18" charset="0"/>
              </a:rPr>
              <a:t>Структура расходов бюджета МО «Глазовский район</a:t>
            </a:r>
            <a:r>
              <a:rPr lang="ru-RU" sz="2400" b="1" dirty="0">
                <a:latin typeface="Georgia" pitchFamily="18" charset="0"/>
              </a:rPr>
              <a:t>» за </a:t>
            </a:r>
            <a:r>
              <a:rPr lang="en-US" sz="2400" b="1" dirty="0">
                <a:latin typeface="Georgia" pitchFamily="18" charset="0"/>
              </a:rPr>
              <a:t>III </a:t>
            </a:r>
            <a:r>
              <a:rPr lang="ru-RU" sz="2400" b="1" dirty="0">
                <a:latin typeface="Georgia" pitchFamily="18" charset="0"/>
              </a:rPr>
              <a:t>квартал 2018 </a:t>
            </a:r>
            <a:r>
              <a:rPr lang="ru-RU" sz="2400" b="1" dirty="0" smtClean="0">
                <a:latin typeface="Georgia" pitchFamily="18" charset="0"/>
              </a:rPr>
              <a:t>года, в тыс</a:t>
            </a:r>
            <a:r>
              <a:rPr lang="ru-RU" sz="2400" b="1" dirty="0" smtClean="0">
                <a:latin typeface="Georgia" pitchFamily="18" charset="0"/>
              </a:rPr>
              <a:t>. руб</a:t>
            </a:r>
            <a:r>
              <a:rPr lang="ru-RU" sz="2400" b="1" dirty="0" smtClean="0">
                <a:latin typeface="Georgia" pitchFamily="18" charset="0"/>
              </a:rPr>
              <a:t>.</a:t>
            </a:r>
            <a:br>
              <a:rPr lang="ru-RU" sz="2400" b="1" dirty="0" smtClean="0">
                <a:latin typeface="Georgia" pitchFamily="18" charset="0"/>
              </a:rPr>
            </a:br>
            <a:endParaRPr lang="ru-RU" sz="2400" b="1" dirty="0" smtClean="0">
              <a:latin typeface="Georgia" pitchFamily="18" charset="0"/>
            </a:endParaRPr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61602" y="6074246"/>
            <a:ext cx="378296" cy="378942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398477"/>
              </p:ext>
            </p:extLst>
          </p:nvPr>
        </p:nvGraphicFramePr>
        <p:xfrm>
          <a:off x="0" y="1124744"/>
          <a:ext cx="9143999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7674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95288" y="332656"/>
            <a:ext cx="8001000" cy="838200"/>
          </a:xfrm>
        </p:spPr>
        <p:txBody>
          <a:bodyPr/>
          <a:lstStyle/>
          <a:p>
            <a:r>
              <a:rPr lang="ru-RU" sz="2000" b="1" dirty="0" smtClean="0">
                <a:latin typeface="Georgia" pitchFamily="18" charset="0"/>
              </a:rPr>
              <a:t>Расходы бюджета МО «Глазовский район», кроме социально-значимых </a:t>
            </a:r>
            <a:r>
              <a:rPr lang="ru-RU" sz="2000" b="1" dirty="0" smtClean="0">
                <a:latin typeface="Georgia" pitchFamily="18" charset="0"/>
              </a:rPr>
              <a:t>за </a:t>
            </a:r>
            <a:r>
              <a:rPr lang="en-US" sz="2000" b="1" dirty="0" smtClean="0">
                <a:latin typeface="Georgia" pitchFamily="18" charset="0"/>
              </a:rPr>
              <a:t>III </a:t>
            </a:r>
            <a:r>
              <a:rPr lang="ru-RU" sz="2000" b="1" dirty="0">
                <a:latin typeface="Georgia" pitchFamily="18" charset="0"/>
              </a:rPr>
              <a:t>квартал 2018 </a:t>
            </a:r>
            <a:r>
              <a:rPr lang="ru-RU" sz="2000" b="1" dirty="0" smtClean="0">
                <a:latin typeface="Georgia" pitchFamily="18" charset="0"/>
              </a:rPr>
              <a:t>года, тыс. руб.</a:t>
            </a:r>
          </a:p>
        </p:txBody>
      </p:sp>
      <p:pic>
        <p:nvPicPr>
          <p:cNvPr id="1439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52583" y="6021288"/>
            <a:ext cx="391417" cy="446311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23748"/>
              </p:ext>
            </p:extLst>
          </p:nvPr>
        </p:nvGraphicFramePr>
        <p:xfrm>
          <a:off x="467546" y="1052736"/>
          <a:ext cx="8290691" cy="5400600"/>
        </p:xfrm>
        <a:graphic>
          <a:graphicData uri="http://schemas.openxmlformats.org/drawingml/2006/table">
            <a:tbl>
              <a:tblPr/>
              <a:tblGrid>
                <a:gridCol w="4123718"/>
                <a:gridCol w="1629301"/>
                <a:gridCol w="1629301"/>
                <a:gridCol w="908371"/>
              </a:tblGrid>
              <a:tr h="56433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Наименование показателя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Исполнение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Темп роста к уровню 2017г, %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70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dirty="0" smtClean="0">
                          <a:latin typeface="Georgia" pitchFamily="18" charset="0"/>
                        </a:rPr>
                        <a:t>III </a:t>
                      </a:r>
                      <a:r>
                        <a:rPr lang="ru-RU" sz="1600" b="1" dirty="0" smtClean="0">
                          <a:latin typeface="Georgia" pitchFamily="18" charset="0"/>
                        </a:rPr>
                        <a:t>квартал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2017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г.</a:t>
                      </a:r>
                    </a:p>
                  </a:txBody>
                  <a:tcPr marL="7734" marR="7734" marT="773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dirty="0" smtClean="0">
                          <a:latin typeface="Georgia" pitchFamily="18" charset="0"/>
                        </a:rPr>
                        <a:t>III </a:t>
                      </a:r>
                      <a:r>
                        <a:rPr lang="ru-RU" sz="1600" b="1" dirty="0" smtClean="0">
                          <a:latin typeface="Georgia" pitchFamily="18" charset="0"/>
                        </a:rPr>
                        <a:t>квартал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2018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г.</a:t>
                      </a:r>
                    </a:p>
                  </a:txBody>
                  <a:tcPr marL="7734" marR="7734" marT="773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5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РАСХОДЫ – всего, в том числе: 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383 697,3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375 244,1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4030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Общегосударственные вопросы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5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36 814,0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5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37 801,6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102,7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4030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Национальная оборона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878,1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995,8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8461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1 159,1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1 144,4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5243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Национальная экономика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12 583,3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9 805,3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77,9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6449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Жилищно-коммунальное хозяйство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38 412,6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3 685,8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7209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771,4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480,8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62,3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F2E9"/>
                    </a:solidFill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Межбюджетные трансферты</a:t>
                      </a: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9 976,0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9 916,9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FC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465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48352" cy="838200"/>
          </a:xfrm>
        </p:spPr>
        <p:txBody>
          <a:bodyPr/>
          <a:lstStyle/>
          <a:p>
            <a:r>
              <a:rPr lang="ru-RU" sz="2000" b="1" dirty="0" smtClean="0">
                <a:latin typeface="Georgia" pitchFamily="18" charset="0"/>
              </a:rPr>
              <a:t>Социально-значимые расходы бюджета МО «Глазовский район» за </a:t>
            </a:r>
            <a:r>
              <a:rPr lang="en-US" sz="2000" b="1" dirty="0">
                <a:latin typeface="Georgia" pitchFamily="18" charset="0"/>
              </a:rPr>
              <a:t>III </a:t>
            </a:r>
            <a:r>
              <a:rPr lang="ru-RU" sz="2000" b="1" dirty="0">
                <a:latin typeface="Georgia" pitchFamily="18" charset="0"/>
              </a:rPr>
              <a:t>квартал 2018 </a:t>
            </a:r>
            <a:r>
              <a:rPr lang="ru-RU" sz="2000" b="1" dirty="0" smtClean="0">
                <a:latin typeface="Georgia" pitchFamily="18" charset="0"/>
              </a:rPr>
              <a:t>года, тыс. руб.</a:t>
            </a:r>
          </a:p>
        </p:txBody>
      </p:sp>
      <p:pic>
        <p:nvPicPr>
          <p:cNvPr id="143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52583" y="6021288"/>
            <a:ext cx="391417" cy="446311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14359"/>
              </p:ext>
            </p:extLst>
          </p:nvPr>
        </p:nvGraphicFramePr>
        <p:xfrm>
          <a:off x="435969" y="1268760"/>
          <a:ext cx="8322269" cy="5184578"/>
        </p:xfrm>
        <a:graphic>
          <a:graphicData uri="http://schemas.openxmlformats.org/drawingml/2006/table">
            <a:tbl>
              <a:tblPr/>
              <a:tblGrid>
                <a:gridCol w="3679034"/>
                <a:gridCol w="1482460"/>
                <a:gridCol w="1473421"/>
                <a:gridCol w="1687354"/>
              </a:tblGrid>
              <a:tr h="56354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Наименование показателя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Исполнение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/>
                        </a:rPr>
                        <a:t>Темп роста к уровню 2017г, %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01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III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квартал 2017 г.</a:t>
                      </a:r>
                    </a:p>
                  </a:txBody>
                  <a:tcPr marL="8448" marR="8448" marT="844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III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квартал 2018 г.</a:t>
                      </a:r>
                    </a:p>
                  </a:txBody>
                  <a:tcPr marL="8448" marR="8448" marT="844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РАСХОДЫ – всего, в том числе: 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383 697,3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375 244,1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97,8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Социально-значимые: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283 102,6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311 413,5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110,0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Образование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224 913,6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233 459,2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103,8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Культура и кинематография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44 820,6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64 936,5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144,9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Социальная политика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12 867,8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12 367,2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96,1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Физическая культура и спорт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499,7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650,5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130,2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FC8"/>
                    </a:solidFill>
                  </a:tcPr>
                </a:tc>
              </a:tr>
              <a:tr h="53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Здравоохранение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1,0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0,0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0,0</a:t>
                      </a:r>
                    </a:p>
                  </a:txBody>
                  <a:tcPr marL="8448" marR="8448" marT="84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89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4143"/>
            <a:ext cx="5472608" cy="914617"/>
          </a:xfrm>
        </p:spPr>
        <p:txBody>
          <a:bodyPr/>
          <a:lstStyle/>
          <a:p>
            <a:r>
              <a:rPr lang="ru-RU" sz="2400" b="1" dirty="0" smtClean="0">
                <a:latin typeface="Georgia" pitchFamily="18" charset="0"/>
              </a:rPr>
              <a:t>Структура исполнения </a:t>
            </a:r>
            <a:r>
              <a:rPr lang="ru-RU" sz="2400" b="1" dirty="0" smtClean="0">
                <a:latin typeface="Georgia" pitchFamily="18" charset="0"/>
              </a:rPr>
              <a:t/>
            </a:r>
            <a:br>
              <a:rPr lang="ru-RU" sz="2400" b="1" dirty="0" smtClean="0">
                <a:latin typeface="Georgia" pitchFamily="18" charset="0"/>
              </a:rPr>
            </a:br>
            <a:r>
              <a:rPr lang="ru-RU" sz="2400" b="1" dirty="0" smtClean="0">
                <a:latin typeface="Georgia" pitchFamily="18" charset="0"/>
              </a:rPr>
              <a:t>муниципальных </a:t>
            </a:r>
            <a:r>
              <a:rPr lang="ru-RU" sz="2400" b="1" dirty="0" smtClean="0">
                <a:latin typeface="Georgia" pitchFamily="18" charset="0"/>
              </a:rPr>
              <a:t>программ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92088"/>
            <a:ext cx="5143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52583" y="6021288"/>
            <a:ext cx="391417" cy="446311"/>
          </a:xfrm>
        </p:spPr>
        <p:txBody>
          <a:bodyPr/>
          <a:lstStyle/>
          <a:p>
            <a:pPr>
              <a:defRPr/>
            </a:pPr>
            <a:fld id="{EFD4D651-AEA8-468D-92EC-1DFF32E56B6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788278"/>
              </p:ext>
            </p:extLst>
          </p:nvPr>
        </p:nvGraphicFramePr>
        <p:xfrm>
          <a:off x="0" y="692696"/>
          <a:ext cx="8758238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spid="2084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72091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азовский район">
  <a:themeElements>
    <a:clrScheme name="Другая 4">
      <a:dk1>
        <a:srgbClr val="000000"/>
      </a:dk1>
      <a:lt1>
        <a:srgbClr val="FFFFFF"/>
      </a:lt1>
      <a:dk2>
        <a:srgbClr val="D00054"/>
      </a:dk2>
      <a:lt2>
        <a:srgbClr val="808080"/>
      </a:lt2>
      <a:accent1>
        <a:srgbClr val="00B050"/>
      </a:accent1>
      <a:accent2>
        <a:srgbClr val="FF0000"/>
      </a:accent2>
      <a:accent3>
        <a:srgbClr val="00B050"/>
      </a:accent3>
      <a:accent4>
        <a:srgbClr val="FF0000"/>
      </a:accent4>
      <a:accent5>
        <a:srgbClr val="00B050"/>
      </a:accent5>
      <a:accent6>
        <a:srgbClr val="D00054"/>
      </a:accent6>
      <a:hlink>
        <a:srgbClr val="FF0066"/>
      </a:hlink>
      <a:folHlink>
        <a:srgbClr val="00B050"/>
      </a:folHlink>
    </a:clrScheme>
    <a:fontScheme name="Selling a Product 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Dag name="">
              <a:cont type="tree" name="">
                <a:effect ref="fillLine"/>
                <a:outerShdw dist="38100" dir="13500000" algn="br">
                  <a:schemeClr val="bg1">
                    <a:lumMod val="200000"/>
                    <a:satMod val="200000"/>
                  </a:schemeClr>
                </a:outerShdw>
              </a:cont>
              <a:cont type="tree" name="">
                <a:effect ref="fillLine"/>
                <a:outerShdw dist="38100" dir="2700000" algn="tl">
                  <a:schemeClr val="bg1">
                    <a:lumMod val="60000"/>
                    <a:satMod val="60000"/>
                  </a:schemeClr>
                </a:outerShdw>
              </a:cont>
              <a:effect ref="fillLine"/>
            </a:effectDag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Dag name="">
              <a:cont type="tree" name="">
                <a:effect ref="fillLine"/>
                <a:outerShdw dist="38100" dir="13500000" algn="br">
                  <a:schemeClr val="bg1">
                    <a:lumMod val="200000"/>
                    <a:satMod val="200000"/>
                  </a:schemeClr>
                </a:outerShdw>
              </a:cont>
              <a:cont type="tree" name="">
                <a:effect ref="fillLine"/>
                <a:outerShdw dist="38100" dir="2700000" algn="tl">
                  <a:schemeClr val="bg1">
                    <a:lumMod val="60000"/>
                    <a:satMod val="60000"/>
                  </a:schemeClr>
                </a:outerShdw>
              </a:cont>
              <a:effect ref="fillLine"/>
            </a:effectDag>
            <a:latin typeface="Times New Roman" pitchFamily="18" charset="0"/>
          </a:defRPr>
        </a:defPPr>
      </a:lstStyle>
    </a:lnDef>
  </a:objectDefaults>
  <a:extraClrSchemeLst>
    <a:extraClrScheme>
      <a:clrScheme name="Selling a Product or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5">
        <a:dk1>
          <a:srgbClr val="808080"/>
        </a:dk1>
        <a:lt1>
          <a:srgbClr val="F8F8F8"/>
        </a:lt1>
        <a:dk2>
          <a:srgbClr val="33CCCC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DE2E2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6">
        <a:dk1>
          <a:srgbClr val="000000"/>
        </a:dk1>
        <a:lt1>
          <a:srgbClr val="33CCCC"/>
        </a:lt1>
        <a:dk2>
          <a:srgbClr val="990033"/>
        </a:dk2>
        <a:lt2>
          <a:srgbClr val="808080"/>
        </a:lt2>
        <a:accent1>
          <a:srgbClr val="6699FF"/>
        </a:accent1>
        <a:accent2>
          <a:srgbClr val="9933FF"/>
        </a:accent2>
        <a:accent3>
          <a:srgbClr val="ADE2E2"/>
        </a:accent3>
        <a:accent4>
          <a:srgbClr val="000000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7">
        <a:dk1>
          <a:srgbClr val="000000"/>
        </a:dk1>
        <a:lt1>
          <a:srgbClr val="99CCFF"/>
        </a:lt1>
        <a:dk2>
          <a:srgbClr val="990033"/>
        </a:dk2>
        <a:lt2>
          <a:srgbClr val="808080"/>
        </a:lt2>
        <a:accent1>
          <a:srgbClr val="6699FF"/>
        </a:accent1>
        <a:accent2>
          <a:srgbClr val="9933FF"/>
        </a:accent2>
        <a:accent3>
          <a:srgbClr val="CAE2FF"/>
        </a:accent3>
        <a:accent4>
          <a:srgbClr val="000000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8">
        <a:dk1>
          <a:srgbClr val="000000"/>
        </a:dk1>
        <a:lt1>
          <a:srgbClr val="99CCFF"/>
        </a:lt1>
        <a:dk2>
          <a:srgbClr val="990033"/>
        </a:dk2>
        <a:lt2>
          <a:srgbClr val="808080"/>
        </a:lt2>
        <a:accent1>
          <a:srgbClr val="FF9966"/>
        </a:accent1>
        <a:accent2>
          <a:srgbClr val="9933FF"/>
        </a:accent2>
        <a:accent3>
          <a:srgbClr val="CAE2FF"/>
        </a:accent3>
        <a:accent4>
          <a:srgbClr val="000000"/>
        </a:accent4>
        <a:accent5>
          <a:srgbClr val="FFCAB8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9">
        <a:dk1>
          <a:srgbClr val="000000"/>
        </a:dk1>
        <a:lt1>
          <a:srgbClr val="99CCFF"/>
        </a:lt1>
        <a:dk2>
          <a:srgbClr val="990033"/>
        </a:dk2>
        <a:lt2>
          <a:srgbClr val="808080"/>
        </a:lt2>
        <a:accent1>
          <a:srgbClr val="FF9966"/>
        </a:accent1>
        <a:accent2>
          <a:srgbClr val="9933FF"/>
        </a:accent2>
        <a:accent3>
          <a:srgbClr val="CAE2FF"/>
        </a:accent3>
        <a:accent4>
          <a:srgbClr val="000000"/>
        </a:accent4>
        <a:accent5>
          <a:srgbClr val="FFCAB8"/>
        </a:accent5>
        <a:accent6>
          <a:srgbClr val="8A2DE7"/>
        </a:accent6>
        <a:hlink>
          <a:srgbClr val="00FFFF"/>
        </a:hlink>
        <a:folHlink>
          <a:srgbClr val="FF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0">
        <a:dk1>
          <a:srgbClr val="000000"/>
        </a:dk1>
        <a:lt1>
          <a:srgbClr val="33CCCC"/>
        </a:lt1>
        <a:dk2>
          <a:srgbClr val="990033"/>
        </a:dk2>
        <a:lt2>
          <a:srgbClr val="808080"/>
        </a:lt2>
        <a:accent1>
          <a:srgbClr val="FF9966"/>
        </a:accent1>
        <a:accent2>
          <a:srgbClr val="9933FF"/>
        </a:accent2>
        <a:accent3>
          <a:srgbClr val="ADE2E2"/>
        </a:accent3>
        <a:accent4>
          <a:srgbClr val="000000"/>
        </a:accent4>
        <a:accent5>
          <a:srgbClr val="FFCAB8"/>
        </a:accent5>
        <a:accent6>
          <a:srgbClr val="8A2DE7"/>
        </a:accent6>
        <a:hlink>
          <a:srgbClr val="00FFFF"/>
        </a:hlink>
        <a:folHlink>
          <a:srgbClr val="FF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006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AAB8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2">
        <a:dk1>
          <a:srgbClr val="000000"/>
        </a:dk1>
        <a:lt1>
          <a:srgbClr val="FFFFFF"/>
        </a:lt1>
        <a:dk2>
          <a:srgbClr val="FF0066"/>
        </a:dk2>
        <a:lt2>
          <a:srgbClr val="808080"/>
        </a:lt2>
        <a:accent1>
          <a:srgbClr val="FF006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AAB8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3">
        <a:dk1>
          <a:srgbClr val="000000"/>
        </a:dk1>
        <a:lt1>
          <a:srgbClr val="FFFFFF"/>
        </a:lt1>
        <a:dk2>
          <a:srgbClr val="D00054"/>
        </a:dk2>
        <a:lt2>
          <a:srgbClr val="808080"/>
        </a:lt2>
        <a:accent1>
          <a:srgbClr val="FF006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AAB8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4">
        <a:dk1>
          <a:srgbClr val="000000"/>
        </a:dk1>
        <a:lt1>
          <a:srgbClr val="FFFFFF"/>
        </a:lt1>
        <a:dk2>
          <a:srgbClr val="D00054"/>
        </a:dk2>
        <a:lt2>
          <a:srgbClr val="808080"/>
        </a:lt2>
        <a:accent1>
          <a:srgbClr val="0066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5">
        <a:dk1>
          <a:srgbClr val="000000"/>
        </a:dk1>
        <a:lt1>
          <a:srgbClr val="FFFFFF"/>
        </a:lt1>
        <a:dk2>
          <a:srgbClr val="D00054"/>
        </a:dk2>
        <a:lt2>
          <a:srgbClr val="808080"/>
        </a:lt2>
        <a:accent1>
          <a:srgbClr val="0066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C8C8C8"/>
        </a:accent6>
        <a:hlink>
          <a:srgbClr val="333333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16">
        <a:dk1>
          <a:srgbClr val="000000"/>
        </a:dk1>
        <a:lt1>
          <a:srgbClr val="FFFFFF"/>
        </a:lt1>
        <a:dk2>
          <a:srgbClr val="D00054"/>
        </a:dk2>
        <a:lt2>
          <a:srgbClr val="808080"/>
        </a:lt2>
        <a:accent1>
          <a:srgbClr val="0066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AB8FF"/>
        </a:accent5>
        <a:accent6>
          <a:srgbClr val="C8C8C8"/>
        </a:accent6>
        <a:hlink>
          <a:srgbClr val="FF0066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Глазовский район</Template>
  <TotalTime>10710</TotalTime>
  <Words>470</Words>
  <Application>Microsoft Office PowerPoint</Application>
  <PresentationFormat>Экран (4:3)</PresentationFormat>
  <Paragraphs>159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Глазовский район</vt:lpstr>
      <vt:lpstr>Презентация PowerPoint</vt:lpstr>
      <vt:lpstr>Основные параметры бюджета  МО «Глазовский район»  за III квартал 2018 года, в тыс. руб.</vt:lpstr>
      <vt:lpstr>Структура доходов бюджета МО «Глазовский район» за III квартал 2018 года, тыс. руб. </vt:lpstr>
      <vt:lpstr>Структура  доходов бюджета МО «Глазовский район» за III квартал 2018 2018 года, в % </vt:lpstr>
      <vt:lpstr>Безвозмездные поступления в бюджет МО «Глазовский район» за III квартал 2018 года, в %</vt:lpstr>
      <vt:lpstr>Структура расходов бюджета МО «Глазовский район» за III квартал 2018 года, в тыс. руб. </vt:lpstr>
      <vt:lpstr>Расходы бюджета МО «Глазовский район», кроме социально-значимых за III квартал 2018 года, тыс. руб.</vt:lpstr>
      <vt:lpstr>Социально-значимые расходы бюджета МО «Глазовский район» за III квартал 2018 года, тыс. руб.</vt:lpstr>
      <vt:lpstr>Структура исполнения  муниципальных программ</vt:lpstr>
      <vt:lpstr>Основные характеристики бюджета муниципального образования «Глазовский район» за 2017 – 2018 годы,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User</dc:creator>
  <cp:lastModifiedBy>Jony</cp:lastModifiedBy>
  <cp:revision>293</cp:revision>
  <cp:lastPrinted>2018-05-14T10:51:54Z</cp:lastPrinted>
  <dcterms:created xsi:type="dcterms:W3CDTF">2016-01-21T11:37:17Z</dcterms:created>
  <dcterms:modified xsi:type="dcterms:W3CDTF">2018-11-06T08:24:43Z</dcterms:modified>
</cp:coreProperties>
</file>