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1.xml" ContentType="application/vnd.ms-office.activeX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activeX/activeX2.xml" ContentType="application/vnd.ms-office.activeX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87" r:id="rId2"/>
    <p:sldId id="270" r:id="rId3"/>
    <p:sldId id="266" r:id="rId4"/>
    <p:sldId id="267" r:id="rId5"/>
    <p:sldId id="288" r:id="rId6"/>
    <p:sldId id="269" r:id="rId7"/>
    <p:sldId id="271" r:id="rId8"/>
    <p:sldId id="272" r:id="rId9"/>
    <p:sldId id="276" r:id="rId10"/>
    <p:sldId id="275" r:id="rId1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FF"/>
    <a:srgbClr val="FF9900"/>
    <a:srgbClr val="C3E5C9"/>
    <a:srgbClr val="CC66FF"/>
    <a:srgbClr val="0033CC"/>
    <a:srgbClr val="6600FF"/>
    <a:srgbClr val="E7F2E9"/>
    <a:srgbClr val="CBDCD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9" autoAdjust="0"/>
    <p:restoredTop sz="94640" autoAdjust="0"/>
  </p:normalViewPr>
  <p:slideViewPr>
    <p:cSldViewPr>
      <p:cViewPr varScale="1">
        <p:scale>
          <a:sx n="103" d="100"/>
          <a:sy n="103" d="100"/>
        </p:scale>
        <p:origin x="-2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3" d="100"/>
          <a:sy n="73" d="100"/>
        </p:scale>
        <p:origin x="-2136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uran\_Documents\_&#1041;&#1091;&#1093;&#1075;&#1072;&#1083;&#1090;&#1077;&#1088;&#1072;\&#1053;&#1072;&#1090;&#1072;&#1083;&#1080;&#1103;\&#1041;&#1070;&#1044;&#1046;&#1045;&#1058;%20&#1076;&#1083;&#1103;%20&#1075;&#1088;&#1072;&#1078;&#1076;&#1072;&#1085;\&#1048;&#1089;&#1087;&#1086;&#1083;&#1085;&#1077;&#1085;&#1080;&#1077;\&#1057;&#1083;&#1072;&#1081;&#1076;&#1099;%20&#1087;&#1086;%20&#1080;&#1089;&#1087;&#1086;&#1083;&#1085;&#1077;&#1085;&#1080;&#1102;%202018\2%20&#1082;&#1074;&#1072;&#1088;&#1090;&#1072;&#1083;%202018\&#1044;&#1086;&#1093;&#1086;&#1076;&#1099;&#1056;&#1072;&#1089;&#1093;&#1086;&#1076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uran\_Documents\_&#1041;&#1091;&#1093;&#1075;&#1072;&#1083;&#1090;&#1077;&#1088;&#1072;\&#1053;&#1072;&#1090;&#1072;&#1083;&#1080;&#1103;\&#1041;&#1070;&#1044;&#1046;&#1045;&#1058;%20&#1076;&#1083;&#1103;%20&#1075;&#1088;&#1072;&#1078;&#1076;&#1072;&#1085;\&#1048;&#1089;&#1087;&#1086;&#1083;&#1085;&#1077;&#1085;&#1080;&#1077;\&#1057;&#1083;&#1072;&#1081;&#1076;&#1099;%20&#1087;&#1086;%20&#1080;&#1089;&#1087;&#1086;&#1083;&#1085;&#1077;&#1085;&#1080;&#1102;%202018\2%20&#1082;&#1074;&#1072;&#1088;&#1090;&#1072;&#1083;%202018\&#1044;&#1086;&#1093;&#1086;&#1076;&#1099;&#1056;&#1072;&#1089;&#1093;&#1086;&#1076;&#109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uran\_Documents\_&#1041;&#1091;&#1093;&#1075;&#1072;&#1083;&#1090;&#1077;&#1088;&#1072;\&#1053;&#1072;&#1090;&#1072;&#1083;&#1080;&#1103;\&#1041;&#1070;&#1044;&#1046;&#1045;&#1058;%20&#1076;&#1083;&#1103;%20&#1075;&#1088;&#1072;&#1078;&#1076;&#1072;&#1085;\&#1048;&#1089;&#1087;&#1086;&#1083;&#1085;&#1077;&#1085;&#1080;&#1077;\&#1057;&#1083;&#1072;&#1081;&#1076;&#1099;%20&#1087;&#1086;%20&#1080;&#1089;&#1087;&#1086;&#1083;&#1085;&#1077;&#1085;&#1080;&#1102;%202018\2%20&#1082;&#1074;&#1072;&#1088;&#1090;&#1072;&#1083;%202018\&#1044;&#1086;&#1093;&#1086;&#1076;&#1099;&#1056;&#1072;&#1089;&#1093;&#1086;&#1076;&#109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uran\_Documents\_&#1041;&#1091;&#1093;&#1075;&#1072;&#1083;&#1090;&#1077;&#1088;&#1072;\&#1053;&#1072;&#1090;&#1072;&#1083;&#1080;&#1103;\&#1041;&#1070;&#1044;&#1046;&#1045;&#1058;%20&#1076;&#1083;&#1103;%20&#1075;&#1088;&#1072;&#1078;&#1076;&#1072;&#1085;\&#1048;&#1089;&#1087;&#1086;&#1083;&#1085;&#1077;&#1085;&#1080;&#1077;\&#1057;&#1083;&#1072;&#1081;&#1076;&#1099;%20&#1087;&#1086;%20&#1080;&#1089;&#1087;&#1086;&#1083;&#1085;&#1077;&#1085;&#1080;&#1102;%202018\2%20&#1082;&#1074;&#1072;&#1088;&#1090;&#1072;&#1083;%202018\&#1044;&#1086;&#1093;&#1086;&#1076;&#1099;&#1056;&#1072;&#1089;&#1093;&#1086;&#1076;&#109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uran\_Documents\_&#1041;&#1091;&#1093;&#1075;&#1072;&#1083;&#1090;&#1077;&#1088;&#1072;\&#1053;&#1072;&#1090;&#1072;&#1083;&#1080;&#1103;\&#1041;&#1070;&#1044;&#1046;&#1045;&#1058;%20&#1076;&#1083;&#1103;%20&#1075;&#1088;&#1072;&#1078;&#1076;&#1072;&#1085;\&#1048;&#1089;&#1087;&#1086;&#1083;&#1085;&#1077;&#1085;&#1080;&#1077;\&#1057;&#1083;&#1072;&#1081;&#1076;&#1099;%20&#1087;&#1086;%20&#1080;&#1089;&#1087;&#1086;&#1083;&#1085;&#1077;&#1085;&#1080;&#1102;%202018\3%20&#1082;&#1074;&#1072;&#1088;&#1090;&#1072;&#1083;%202018\&#1088;&#1072;&#1089;&#1093;&#1086;&#1076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555555555555555E-2"/>
          <c:y val="3.7037037037037035E-2"/>
          <c:w val="0.93888888888888888"/>
          <c:h val="0.89814814814814814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9003798392584309"/>
                  <c:y val="9.451303676337617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3600" b="1">
                    <a:latin typeface="Georgia" pitchFamily="18" charset="0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ДиаграммыКДоходам!$A$3:$A$4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ДиаграммыКДоходам!$C$3:$C$4</c:f>
              <c:numCache>
                <c:formatCode>General</c:formatCode>
                <c:ptCount val="2"/>
                <c:pt idx="0">
                  <c:v>22.847345195514627</c:v>
                </c:pt>
                <c:pt idx="1">
                  <c:v>77.152654804485366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200"/>
      <c:rAngAx val="0"/>
      <c:perspective val="8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737095363079684E-4"/>
          <c:y val="4.7952857957880984E-2"/>
          <c:w val="0.62633518219051798"/>
          <c:h val="0.95204710962485473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3"/>
            <c:bubble3D val="0"/>
            <c:spPr>
              <a:solidFill>
                <a:srgbClr val="CC66FF"/>
              </a:solidFill>
            </c:spPr>
          </c:dPt>
          <c:dPt>
            <c:idx val="4"/>
            <c:bubble3D val="0"/>
            <c:spPr>
              <a:solidFill>
                <a:srgbClr val="00B0F0"/>
              </a:solidFill>
            </c:spPr>
          </c:dPt>
          <c:dPt>
            <c:idx val="7"/>
            <c:bubble3D val="0"/>
            <c:spPr>
              <a:solidFill>
                <a:srgbClr val="FFFF00"/>
              </a:solidFill>
            </c:spPr>
          </c:dPt>
          <c:dPt>
            <c:idx val="8"/>
            <c:bubble3D val="0"/>
            <c:spPr>
              <a:solidFill>
                <a:srgbClr val="0033CC"/>
              </a:solidFill>
            </c:spPr>
          </c:dPt>
          <c:dPt>
            <c:idx val="9"/>
            <c:bubble3D val="0"/>
            <c:spPr>
              <a:solidFill>
                <a:srgbClr val="00FF00"/>
              </a:solidFill>
            </c:spPr>
          </c:dPt>
          <c:dLbls>
            <c:dLbl>
              <c:idx val="0"/>
              <c:layout>
                <c:manualLayout>
                  <c:x val="4.7252569991251096E-2"/>
                  <c:y val="8.934856364844044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</c:dLbl>
            <c:dLbl>
              <c:idx val="1"/>
              <c:layout>
                <c:manualLayout>
                  <c:x val="-7.7620953630796144E-2"/>
                  <c:y val="-0.1334092644193270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</c:dLbl>
            <c:dLbl>
              <c:idx val="2"/>
              <c:layout>
                <c:manualLayout>
                  <c:x val="1.2196741032370954E-2"/>
                  <c:y val="4.546356548125976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</c:dLbl>
            <c:dLbl>
              <c:idx val="3"/>
              <c:layout>
                <c:manualLayout>
                  <c:x val="-5.4549431321084862E-2"/>
                  <c:y val="-0.1759244713074203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</c:dLbl>
            <c:dLbl>
              <c:idx val="4"/>
              <c:layout>
                <c:manualLayout>
                  <c:x val="0.15299152449693787"/>
                  <c:y val="6.116173183510689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</c:dLbl>
            <c:dLbl>
              <c:idx val="5"/>
              <c:layout>
                <c:manualLayout>
                  <c:x val="0.15807863079615048"/>
                  <c:y val="0.1484494072965501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</c:dLbl>
            <c:dLbl>
              <c:idx val="6"/>
              <c:layout>
                <c:manualLayout>
                  <c:x val="5.6578904199475068E-2"/>
                  <c:y val="0.1719668562876726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</c:dLbl>
            <c:dLbl>
              <c:idx val="7"/>
              <c:layout>
                <c:manualLayout>
                  <c:x val="-2.9961122047244094E-2"/>
                  <c:y val="0.1248801088115889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</c:dLbl>
            <c:dLbl>
              <c:idx val="8"/>
              <c:layout>
                <c:manualLayout>
                  <c:x val="-6.1799595363079614E-2"/>
                  <c:y val="4.503016572545193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</c:dLbl>
            <c:dLbl>
              <c:idx val="9"/>
              <c:layout>
                <c:manualLayout>
                  <c:x val="-6.712680446194226E-2"/>
                  <c:y val="-2.057408586413985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</c:dLbl>
            <c:numFmt formatCode="0.00%" sourceLinked="0"/>
            <c:txPr>
              <a:bodyPr/>
              <a:lstStyle/>
              <a:p>
                <a:pPr>
                  <a:defRPr sz="1800">
                    <a:latin typeface="Georgia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eparator> </c:separator>
            <c:showLeaderLines val="1"/>
          </c:dLbls>
          <c:cat>
            <c:strRef>
              <c:f>ДиаграммыКДоходам!$A$10:$A$19</c:f>
              <c:strCache>
                <c:ptCount val="10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 на совокупный доход</c:v>
                </c:pt>
                <c:pt idx="3">
                  <c:v>Доходы от оказания платных услуг</c:v>
                </c:pt>
                <c:pt idx="4">
                  <c:v>Доходы от использования имущества</c:v>
                </c:pt>
                <c:pt idx="5">
                  <c:v>Плата за негативное воздействие</c:v>
                </c:pt>
                <c:pt idx="6">
                  <c:v>Прочие налоговые и неналоговые доходы</c:v>
                </c:pt>
                <c:pt idx="7">
                  <c:v>Штрафы, санкции, возмещение ущерба</c:v>
                </c:pt>
                <c:pt idx="8">
                  <c:v>Налог на прибыль организаций, зачислявшийся до 1 января 2005 года</c:v>
                </c:pt>
                <c:pt idx="9">
                  <c:v>Доходы от реализации имущества</c:v>
                </c:pt>
              </c:strCache>
            </c:strRef>
          </c:cat>
          <c:val>
            <c:numRef>
              <c:f>ДиаграммыКДоходам!$C$10:$C$19</c:f>
              <c:numCache>
                <c:formatCode>General</c:formatCode>
                <c:ptCount val="10"/>
                <c:pt idx="0">
                  <c:v>75.912030557216013</c:v>
                </c:pt>
                <c:pt idx="1">
                  <c:v>9.4048528240639282</c:v>
                </c:pt>
                <c:pt idx="2">
                  <c:v>2.1866984920054646</c:v>
                </c:pt>
                <c:pt idx="3">
                  <c:v>6.6598436401954313</c:v>
                </c:pt>
                <c:pt idx="4">
                  <c:v>3.3479732255466792</c:v>
                </c:pt>
                <c:pt idx="5">
                  <c:v>0.30268732315210389</c:v>
                </c:pt>
                <c:pt idx="6">
                  <c:v>-1.5081559735463817E-3</c:v>
                </c:pt>
                <c:pt idx="7">
                  <c:v>0.50990634295122983</c:v>
                </c:pt>
                <c:pt idx="8">
                  <c:v>1.6125611628675502E-4</c:v>
                </c:pt>
                <c:pt idx="9">
                  <c:v>1.6773544947263979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951651356080487"/>
          <c:y val="2.4195626589936309E-2"/>
          <c:w val="0.30576126421697286"/>
          <c:h val="0.91879370171623542"/>
        </c:manualLayout>
      </c:layout>
      <c:overlay val="0"/>
      <c:txPr>
        <a:bodyPr/>
        <a:lstStyle/>
        <a:p>
          <a:pPr>
            <a:defRPr sz="1100">
              <a:latin typeface="Georgia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170"/>
      <c:rAngAx val="0"/>
      <c:perspective val="7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6251583937317075E-2"/>
          <c:y val="6.5709291424236579E-2"/>
          <c:w val="0.62553061471953608"/>
          <c:h val="0.92292959328996427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FF00FF"/>
              </a:solidFill>
            </c:spPr>
          </c:dPt>
          <c:dPt>
            <c:idx val="4"/>
            <c:bubble3D val="0"/>
            <c:spPr>
              <a:solidFill>
                <a:srgbClr val="00FF00"/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dPt>
            <c:idx val="6"/>
            <c:bubble3D val="0"/>
            <c:spPr>
              <a:solidFill>
                <a:srgbClr val="0033CC"/>
              </a:solidFill>
            </c:spPr>
          </c:dPt>
          <c:dLbls>
            <c:dLbl>
              <c:idx val="2"/>
              <c:layout>
                <c:manualLayout>
                  <c:x val="7.6447968187208434E-2"/>
                  <c:y val="-4.1760597147376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2751733853316153E-2"/>
                  <c:y val="4.9236032090230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6267441008111448E-2"/>
                  <c:y val="0.125355504505084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3648812694973578"/>
                  <c:y val="0.121819424465580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19891632312344104"/>
                  <c:y val="3.3202725236346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%" sourceLinked="0"/>
            <c:txPr>
              <a:bodyPr/>
              <a:lstStyle/>
              <a:p>
                <a:pPr>
                  <a:defRPr sz="2400">
                    <a:latin typeface="Georgia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ДиаграммыКДоходам!$A$26:$A$32</c:f>
              <c:strCache>
                <c:ptCount val="7"/>
                <c:pt idx="0">
                  <c:v>Дотации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Доходы бюджета от возврат остатков целевых средств прошлых лет из бюджета поселений</c:v>
                </c:pt>
                <c:pt idx="4">
                  <c:v>Возврат остатков целевых средств прошлых лет</c:v>
                </c:pt>
                <c:pt idx="5">
                  <c:v>Прочие безвозмедные поступления</c:v>
                </c:pt>
                <c:pt idx="6">
                  <c:v>Иные межбюджетные трансферты</c:v>
                </c:pt>
              </c:strCache>
            </c:strRef>
          </c:cat>
          <c:val>
            <c:numRef>
              <c:f>ДиаграммыКДоходам!$D$26:$D$32</c:f>
              <c:numCache>
                <c:formatCode>0.00</c:formatCode>
                <c:ptCount val="7"/>
                <c:pt idx="0">
                  <c:v>0.37715596735559548</c:v>
                </c:pt>
                <c:pt idx="1">
                  <c:v>0.60111975830391617</c:v>
                </c:pt>
                <c:pt idx="2">
                  <c:v>1.623012900164179E-2</c:v>
                </c:pt>
                <c:pt idx="3">
                  <c:v>2.003833713265775E-3</c:v>
                </c:pt>
                <c:pt idx="4">
                  <c:v>-3.810929420514119E-3</c:v>
                </c:pt>
                <c:pt idx="5">
                  <c:v>3.3482380398171707E-3</c:v>
                </c:pt>
                <c:pt idx="6">
                  <c:v>3.9530030062776963E-3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361617256804394"/>
          <c:y val="0.16678850791878683"/>
          <c:w val="0.33768344728699995"/>
          <c:h val="0.76185635256313922"/>
        </c:manualLayout>
      </c:layout>
      <c:overlay val="0"/>
      <c:txPr>
        <a:bodyPr/>
        <a:lstStyle/>
        <a:p>
          <a:pPr rtl="0">
            <a:defRPr sz="1200">
              <a:latin typeface="Georgia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15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456703462018386E-5"/>
          <c:y val="0"/>
          <c:w val="0.65474285375578012"/>
          <c:h val="1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CC66FF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00B0F0"/>
              </a:solidFill>
            </c:spPr>
          </c:dPt>
          <c:dPt>
            <c:idx val="5"/>
            <c:bubble3D val="0"/>
            <c:spPr>
              <a:solidFill>
                <a:srgbClr val="92D050"/>
              </a:solidFill>
            </c:spPr>
          </c:dPt>
          <c:dPt>
            <c:idx val="6"/>
            <c:bubble3D val="0"/>
            <c:spPr>
              <a:solidFill>
                <a:srgbClr val="0033CC"/>
              </a:solidFill>
            </c:spPr>
          </c:dPt>
          <c:dPt>
            <c:idx val="7"/>
            <c:bubble3D val="0"/>
            <c:spPr>
              <a:solidFill>
                <a:srgbClr val="FFC000"/>
              </a:solidFill>
            </c:spPr>
          </c:dPt>
          <c:dLbls>
            <c:dLbl>
              <c:idx val="1"/>
              <c:layout>
                <c:manualLayout>
                  <c:x val="6.0845971221125464E-2"/>
                  <c:y val="6.750370121271402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6.8930453732551814E-2"/>
                  <c:y val="6.639612813382134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0519986933506882"/>
                  <c:y val="1.816105891660864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8.6383320908062222E-2"/>
                  <c:y val="-8.404561038265166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1.6528326391986699E-2"/>
                  <c:y val="0.1544855139906538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5.304134438334912E-3"/>
                  <c:y val="5.526894316248916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7.7013186462509459E-2"/>
                  <c:y val="9.114768292223476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800">
                    <a:latin typeface="Georgia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ДиаграммыКРасходам!$A$2:$A$9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Социально-значимые расходы</c:v>
                </c:pt>
                <c:pt idx="6">
                  <c:v>Обслуживание государственного и муниципального долга</c:v>
                </c:pt>
                <c:pt idx="7">
                  <c:v>Межбюджетные трансферты общего характера бюджетам субъектов Российской Федерации и муниципальных образований</c:v>
                </c:pt>
              </c:strCache>
            </c:strRef>
          </c:cat>
          <c:val>
            <c:numRef>
              <c:f>ДиаграммыКРасходам!$B$2:$B$9</c:f>
              <c:numCache>
                <c:formatCode>#,##0.00</c:formatCode>
                <c:ptCount val="8"/>
                <c:pt idx="0">
                  <c:v>37801.647839999998</c:v>
                </c:pt>
                <c:pt idx="1">
                  <c:v>995.81299999999999</c:v>
                </c:pt>
                <c:pt idx="2">
                  <c:v>1144.40427</c:v>
                </c:pt>
                <c:pt idx="3">
                  <c:v>9805.2959499999997</c:v>
                </c:pt>
                <c:pt idx="4">
                  <c:v>3685.7663699999998</c:v>
                </c:pt>
                <c:pt idx="5">
                  <c:v>311413.50338999997</c:v>
                </c:pt>
                <c:pt idx="6">
                  <c:v>480.79707000000002</c:v>
                </c:pt>
                <c:pt idx="7">
                  <c:v>9916.9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431513936079831"/>
          <c:y val="4.9456015918354246E-2"/>
          <c:w val="0.32262930037503285"/>
          <c:h val="0.85456989884979839"/>
        </c:manualLayout>
      </c:layout>
      <c:overlay val="0"/>
      <c:txPr>
        <a:bodyPr/>
        <a:lstStyle/>
        <a:p>
          <a:pPr>
            <a:defRPr sz="1100">
              <a:latin typeface="Georgia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24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FF00FF"/>
              </a:solidFill>
            </c:spPr>
          </c:dPt>
          <c:dPt>
            <c:idx val="1"/>
            <c:bubble3D val="0"/>
            <c:spPr>
              <a:solidFill>
                <a:srgbClr val="FF9900"/>
              </a:solidFill>
            </c:spPr>
          </c:dPt>
          <c:dPt>
            <c:idx val="2"/>
            <c:bubble3D val="0"/>
            <c:spPr>
              <a:solidFill>
                <a:srgbClr val="C3E5C9"/>
              </a:solidFill>
            </c:spPr>
          </c:dPt>
          <c:dPt>
            <c:idx val="4"/>
            <c:bubble3D val="0"/>
            <c:spPr>
              <a:solidFill>
                <a:srgbClr val="0033CC"/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dPt>
            <c:idx val="6"/>
            <c:bubble3D val="0"/>
            <c:spPr>
              <a:solidFill>
                <a:srgbClr val="CC66FF"/>
              </a:solidFill>
            </c:spPr>
          </c:dPt>
          <c:dPt>
            <c:idx val="8"/>
            <c:bubble3D val="0"/>
            <c:spPr>
              <a:solidFill>
                <a:srgbClr val="00B0F0"/>
              </a:solidFill>
            </c:spPr>
          </c:dPt>
          <c:dPt>
            <c:idx val="9"/>
            <c:bubble3D val="0"/>
            <c:spPr>
              <a:solidFill>
                <a:srgbClr val="00FF00"/>
              </a:solidFill>
            </c:spPr>
          </c:dPt>
          <c:dLbls>
            <c:dLbl>
              <c:idx val="0"/>
              <c:layout>
                <c:manualLayout>
                  <c:x val="6.197804855268834E-2"/>
                  <c:y val="9.8004250885276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-2.5302007093207561E-2"/>
                  <c:y val="-0.1212264634477067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4.1437558559153107E-3"/>
                  <c:y val="2.5358846863025732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9.1286283839283652E-2"/>
                  <c:y val="4.92655350003827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6.8890055282809171E-2"/>
                  <c:y val="0.1326920781197488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-1.9057771665944679E-2"/>
                  <c:y val="0.1306321634748262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-5.2289227582077581E-2"/>
                  <c:y val="5.2754251858464725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8"/>
              <c:layout>
                <c:manualLayout>
                  <c:x val="-8.1680812967174447E-3"/>
                  <c:y val="1.692211770903754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9"/>
              <c:layout>
                <c:manualLayout>
                  <c:x val="1.4191553141168349E-2"/>
                  <c:y val="-0.1288896703228259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600">
                    <a:latin typeface="Georgia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'мп ПИРОГ'!$A$3:$A$12</c:f>
              <c:strCache>
                <c:ptCount val="10"/>
                <c:pt idx="0">
                  <c:v>Муниципальная программа "Развитие образования и воспитание на 2015-2020 годы"</c:v>
                </c:pt>
                <c:pt idx="1">
                  <c:v>Муниципальная программа "Сохранение здоровья и формирование здорового образа жизни населения на 2015-2020 годы"</c:v>
                </c:pt>
                <c:pt idx="2">
                  <c:v>Муниципальная программа "Развитие культуры на 2015-2020 годы"</c:v>
                </c:pt>
                <c:pt idx="3">
                  <c:v>Муниципальная программа "Социальная поддержка населения на 2015-2020 годы"</c:v>
                </c:pt>
                <c:pt idx="4">
                  <c:v>Муниципальная программа "Создание условий для устойчивого экономического развития на 2015-2020 годы"</c:v>
                </c:pt>
                <c:pt idx="5">
                  <c:v>Муниципальная программа "Обеспечение безопасности на территории муниципального образования "Глазовский район" на 2015-2020 годы"</c:v>
                </c:pt>
                <c:pt idx="6">
                  <c:v>Муниципальная программа "Муниципальное хозяйство на 2015-2020 годы"</c:v>
                </c:pt>
                <c:pt idx="7">
                  <c:v>Муниципальная программа "Энергосбережение и повышение энергетической эффективностив муниципальном образовании "Глазовский район" на 2015-2020 годы</c:v>
                </c:pt>
                <c:pt idx="8">
                  <c:v>Муниципальная программа "Муниципальное управление"</c:v>
                </c:pt>
                <c:pt idx="9">
                  <c:v>Муниципальная программа "Комплексные меры противодействия немедицинскому потреблению наркотических средств и их незаконному обороту в Глазовском районе на 2015-2020 годы"</c:v>
                </c:pt>
              </c:strCache>
            </c:strRef>
          </c:cat>
          <c:val>
            <c:numRef>
              <c:f>'мп ПИРОГ'!$C$3:$C$12</c:f>
              <c:numCache>
                <c:formatCode>#,##0.0</c:formatCode>
                <c:ptCount val="10"/>
                <c:pt idx="0">
                  <c:v>234989.38503</c:v>
                </c:pt>
                <c:pt idx="1">
                  <c:v>650.54830000000004</c:v>
                </c:pt>
                <c:pt idx="2">
                  <c:v>64933.525900000001</c:v>
                </c:pt>
                <c:pt idx="3">
                  <c:v>11993.95858</c:v>
                </c:pt>
                <c:pt idx="4">
                  <c:v>214.69669999999999</c:v>
                </c:pt>
                <c:pt idx="5">
                  <c:v>1140.0485900000001</c:v>
                </c:pt>
                <c:pt idx="6">
                  <c:v>13017.109549999999</c:v>
                </c:pt>
                <c:pt idx="8">
                  <c:v>45171.133710000002</c:v>
                </c:pt>
                <c:pt idx="9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75279106858054"/>
          <c:y val="3.5198507163348818E-3"/>
          <c:w val="0.35131347195634555"/>
          <c:h val="0.93068079043628671"/>
        </c:manualLayout>
      </c:layout>
      <c:overlay val="0"/>
      <c:txPr>
        <a:bodyPr/>
        <a:lstStyle/>
        <a:p>
          <a:pPr>
            <a:defRPr sz="900">
              <a:latin typeface="Georgia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97A44-C511-4A38-9458-C443BAB7E60E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5BC1D2-6771-4961-80F4-79127AB05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101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D3435-17DE-43B5-B656-0E1579BA6DD0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73E5E-5250-41D8-A449-FADC56F365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386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73E5E-5250-41D8-A449-FADC56F365F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215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73E5E-5250-41D8-A449-FADC56F365F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33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73E5E-5250-41D8-A449-FADC56F365F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906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Tahoma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ahoma" pitchFamily="34" charset="0"/>
              </a:endParaRP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rot="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Tahoma" pitchFamily="34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Tahoma" pitchFamily="34" charset="0"/>
              </a:endParaRP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Tahoma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Tahoma" pitchFamily="34" charset="0"/>
              </a:endParaRPr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Tahoma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Tahoma" pitchFamily="34" charset="0"/>
              </a:endParaRPr>
            </a:p>
          </p:txBody>
        </p:sp>
      </p:grpSp>
      <p:sp>
        <p:nvSpPr>
          <p:cNvPr id="111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 anchorCtr="1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A2B3E8-35D7-463F-99B0-1F4E60E67AC7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D5ED0-4D49-4E9B-9669-68D171D7F1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0126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A2B3E8-35D7-463F-99B0-1F4E60E67AC7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DD5ED0-4D49-4E9B-9669-68D171D7F1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26678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38900" y="381000"/>
            <a:ext cx="20193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59055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A2B3E8-35D7-463F-99B0-1F4E60E67AC7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DD5ED0-4D49-4E9B-9669-68D171D7F1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12172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81000" y="381000"/>
            <a:ext cx="8077200" cy="556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A2B3E8-35D7-463F-99B0-1F4E60E67AC7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DD5ED0-4D49-4E9B-9669-68D171D7F1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472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A2B3E8-35D7-463F-99B0-1F4E60E67AC7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DD5ED0-4D49-4E9B-9669-68D171D7F1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84716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A2B3E8-35D7-463F-99B0-1F4E60E67AC7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DD5ED0-4D49-4E9B-9669-68D171D7F1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2290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A2B3E8-35D7-463F-99B0-1F4E60E67AC7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DD5ED0-4D49-4E9B-9669-68D171D7F1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48767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A2B3E8-35D7-463F-99B0-1F4E60E67AC7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DD5ED0-4D49-4E9B-9669-68D171D7F1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01795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A2B3E8-35D7-463F-99B0-1F4E60E67AC7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DD5ED0-4D49-4E9B-9669-68D171D7F1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39289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A2B3E8-35D7-463F-99B0-1F4E60E67AC7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DD5ED0-4D49-4E9B-9669-68D171D7F1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0781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A2B3E8-35D7-463F-99B0-1F4E60E67AC7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DD5ED0-4D49-4E9B-9669-68D171D7F1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46866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A2B3E8-35D7-463F-99B0-1F4E60E67AC7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DD5ED0-4D49-4E9B-9669-68D171D7F1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59350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001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bg2"/>
                </a:solidFill>
                <a:effectLst/>
                <a:latin typeface="+mn-lt"/>
              </a:defRPr>
            </a:lvl1pPr>
          </a:lstStyle>
          <a:p>
            <a:fld id="{25A2B3E8-35D7-463F-99B0-1F4E60E67AC7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bg2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bg2"/>
                </a:solidFill>
                <a:effectLst/>
                <a:latin typeface="+mn-lt"/>
              </a:defRPr>
            </a:lvl1pPr>
          </a:lstStyle>
          <a:p>
            <a:fld id="{C9DD5ED0-4D49-4E9B-9669-68D171D7F115}" type="slidenum">
              <a:rPr lang="ru-RU" smtClean="0"/>
              <a:t>‹#›</a:t>
            </a:fld>
            <a:endParaRPr lang="ru-RU"/>
          </a:p>
        </p:txBody>
      </p:sp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2068" name="Rectangle 8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Tahoma" pitchFamily="34" charset="0"/>
              </a:endParaRPr>
            </a:p>
          </p:txBody>
        </p:sp>
        <p:sp>
          <p:nvSpPr>
            <p:cNvPr id="2069" name="Rectangle 9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ahoma" pitchFamily="34" charset="0"/>
              </a:endParaRPr>
            </a:p>
          </p:txBody>
        </p:sp>
      </p:grpSp>
      <p:grpSp>
        <p:nvGrpSpPr>
          <p:cNvPr id="2056" name="Group 10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2066" name="Rectangle 11"/>
            <p:cNvSpPr>
              <a:spLocks noChangeArrowheads="1"/>
            </p:cNvSpPr>
            <p:nvPr/>
          </p:nvSpPr>
          <p:spPr bwMode="auto">
            <a:xfrm rot="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Tahoma" pitchFamily="34" charset="0"/>
              </a:endParaRPr>
            </a:p>
          </p:txBody>
        </p:sp>
        <p:sp>
          <p:nvSpPr>
            <p:cNvPr id="2067" name="Rectangle 12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Tahoma" pitchFamily="34" charset="0"/>
              </a:endParaRPr>
            </a:p>
          </p:txBody>
        </p:sp>
      </p:grpSp>
      <p:grpSp>
        <p:nvGrpSpPr>
          <p:cNvPr id="2057" name="Group 13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2064" name="Rectangle 14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Tahoma" pitchFamily="34" charset="0"/>
              </a:endParaRPr>
            </a:p>
          </p:txBody>
        </p:sp>
        <p:sp>
          <p:nvSpPr>
            <p:cNvPr id="2065" name="Rectangle 15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Tahoma" pitchFamily="34" charset="0"/>
              </a:endParaRPr>
            </a:p>
          </p:txBody>
        </p:sp>
      </p:grpSp>
      <p:grpSp>
        <p:nvGrpSpPr>
          <p:cNvPr id="2058" name="Group 16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2062" name="Rectangle 17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Tahoma" pitchFamily="34" charset="0"/>
              </a:endParaRPr>
            </a:p>
          </p:txBody>
        </p:sp>
        <p:sp>
          <p:nvSpPr>
            <p:cNvPr id="2063" name="Rectangle 18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Tahoma" pitchFamily="34" charset="0"/>
              </a:endParaRPr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8" y="111"/>
            <a:chExt cx="5509" cy="102"/>
          </a:xfrm>
        </p:grpSpPr>
        <p:sp>
          <p:nvSpPr>
            <p:cNvPr id="2060" name="Rectangle 20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Tahoma" pitchFamily="34" charset="0"/>
              </a:endParaRPr>
            </a:p>
          </p:txBody>
        </p:sp>
        <p:sp>
          <p:nvSpPr>
            <p:cNvPr id="2061" name="Rectangle 21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Tahoma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chart" Target="../charts/chart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5536" y="2060848"/>
            <a:ext cx="838250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2"/>
                </a:solidFill>
                <a:latin typeface="Georgia" pitchFamily="18" charset="0"/>
              </a:rPr>
              <a:t>Исполнение бюджет </a:t>
            </a:r>
            <a:r>
              <a:rPr lang="ru-RU" sz="3200" b="1" dirty="0">
                <a:solidFill>
                  <a:schemeClr val="tx2"/>
                </a:solidFill>
                <a:latin typeface="Georgia" pitchFamily="18" charset="0"/>
              </a:rPr>
              <a:t>муниципального образования «Глазовский район» </a:t>
            </a:r>
            <a:br>
              <a:rPr lang="ru-RU" sz="3200" b="1" dirty="0">
                <a:solidFill>
                  <a:schemeClr val="tx2"/>
                </a:solidFill>
                <a:latin typeface="Georgia" pitchFamily="18" charset="0"/>
              </a:rPr>
            </a:br>
            <a:r>
              <a:rPr lang="ru-RU" sz="3200" b="1" dirty="0" smtClean="0">
                <a:solidFill>
                  <a:schemeClr val="tx2"/>
                </a:solidFill>
                <a:latin typeface="Georgia" pitchFamily="18" charset="0"/>
              </a:rPr>
              <a:t>за </a:t>
            </a:r>
            <a:r>
              <a:rPr lang="en-US" sz="3200" b="1" dirty="0" smtClean="0">
                <a:solidFill>
                  <a:schemeClr val="tx2"/>
                </a:solidFill>
                <a:latin typeface="Georgia" pitchFamily="18" charset="0"/>
              </a:rPr>
              <a:t>III </a:t>
            </a:r>
            <a:r>
              <a:rPr lang="ru-RU" sz="3200" b="1" dirty="0" smtClean="0">
                <a:solidFill>
                  <a:schemeClr val="tx2"/>
                </a:solidFill>
                <a:latin typeface="Georgia" pitchFamily="18" charset="0"/>
              </a:rPr>
              <a:t>квартал </a:t>
            </a:r>
            <a:r>
              <a:rPr lang="ru-RU" sz="3200" b="1" dirty="0" smtClean="0">
                <a:solidFill>
                  <a:schemeClr val="tx2"/>
                </a:solidFill>
                <a:latin typeface="Georgia" pitchFamily="18" charset="0"/>
              </a:rPr>
              <a:t>2018 года</a:t>
            </a:r>
            <a:endParaRPr lang="ru-RU" sz="32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92088"/>
            <a:ext cx="945878" cy="1182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5144" name="SapphireHiddenControl" r:id="rId2" imgW="6095880" imgH="4067280"/>
        </mc:Choice>
        <mc:Fallback>
          <p:control name="SapphireHiddenControl" r:id="rId2" imgW="6095880" imgH="4067280">
            <p:pic>
              <p:nvPicPr>
                <p:cNvPr id="0" name="SapphireHiddenControl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96000" cy="40671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5145735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90406"/>
            <a:ext cx="7920360" cy="950362"/>
          </a:xfrm>
        </p:spPr>
        <p:txBody>
          <a:bodyPr/>
          <a:lstStyle/>
          <a:p>
            <a:r>
              <a:rPr lang="ru-RU" sz="2000" b="1" dirty="0" smtClean="0">
                <a:latin typeface="Georgia" pitchFamily="18" charset="0"/>
              </a:rPr>
              <a:t>Основные характеристики бюджета муниципального </a:t>
            </a:r>
            <a:r>
              <a:rPr lang="ru-RU" sz="2000" b="1" dirty="0">
                <a:latin typeface="Georgia" pitchFamily="18" charset="0"/>
              </a:rPr>
              <a:t>образования «Глазовский район» з</a:t>
            </a:r>
            <a:r>
              <a:rPr lang="ru-RU" sz="2000" b="1" dirty="0" smtClean="0">
                <a:latin typeface="Georgia" pitchFamily="18" charset="0"/>
              </a:rPr>
              <a:t>а 2017 – 2018 годы, тыс</a:t>
            </a:r>
            <a:r>
              <a:rPr lang="ru-RU" sz="2000" b="1" dirty="0" smtClean="0">
                <a:latin typeface="Georgia" pitchFamily="18" charset="0"/>
              </a:rPr>
              <a:t>. руб</a:t>
            </a:r>
            <a:r>
              <a:rPr lang="ru-RU" sz="2000" b="1" dirty="0" smtClean="0">
                <a:latin typeface="Georgia" pitchFamily="18" charset="0"/>
              </a:rPr>
              <a:t>.</a:t>
            </a:r>
            <a:endParaRPr lang="ru-RU" sz="2000" b="1" dirty="0">
              <a:latin typeface="Georgia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368746"/>
              </p:ext>
            </p:extLst>
          </p:nvPr>
        </p:nvGraphicFramePr>
        <p:xfrm>
          <a:off x="467544" y="1553313"/>
          <a:ext cx="8218686" cy="4539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6535"/>
                <a:gridCol w="1687766"/>
                <a:gridCol w="1614385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Georgia" pitchFamily="18" charset="0"/>
                        </a:rPr>
                        <a:t>Показатели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Georgia" pitchFamily="18" charset="0"/>
                        </a:rPr>
                        <a:t>III </a:t>
                      </a:r>
                      <a:r>
                        <a:rPr lang="ru-RU" sz="1600" b="1" dirty="0" smtClean="0">
                          <a:latin typeface="Georgia" pitchFamily="18" charset="0"/>
                        </a:rPr>
                        <a:t>квартал </a:t>
                      </a:r>
                      <a:r>
                        <a:rPr lang="ru-RU" sz="1600" dirty="0" smtClean="0">
                          <a:latin typeface="Georgia" pitchFamily="18" charset="0"/>
                        </a:rPr>
                        <a:t>2017 </a:t>
                      </a:r>
                      <a:r>
                        <a:rPr lang="ru-RU" sz="1600" dirty="0" smtClean="0">
                          <a:latin typeface="Georgia" pitchFamily="18" charset="0"/>
                        </a:rPr>
                        <a:t>года</a:t>
                      </a:r>
                      <a:endParaRPr lang="ru-RU" sz="1600" dirty="0">
                        <a:latin typeface="Georgia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Georgia" pitchFamily="18" charset="0"/>
                        </a:rPr>
                        <a:t>III </a:t>
                      </a:r>
                      <a:r>
                        <a:rPr lang="ru-RU" sz="1600" b="1" dirty="0" smtClean="0">
                          <a:latin typeface="Georgia" pitchFamily="18" charset="0"/>
                        </a:rPr>
                        <a:t>квартал </a:t>
                      </a:r>
                      <a:r>
                        <a:rPr lang="ru-RU" sz="1600" dirty="0" smtClean="0">
                          <a:latin typeface="Georgia" pitchFamily="18" charset="0"/>
                        </a:rPr>
                        <a:t>2018 </a:t>
                      </a:r>
                      <a:r>
                        <a:rPr lang="ru-RU" sz="1600" dirty="0" smtClean="0">
                          <a:latin typeface="Georgia" pitchFamily="18" charset="0"/>
                        </a:rPr>
                        <a:t>года</a:t>
                      </a:r>
                      <a:endParaRPr lang="ru-RU" sz="1600" dirty="0">
                        <a:latin typeface="Georgia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73679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latin typeface="Georgia" pitchFamily="18" charset="0"/>
                          <a:cs typeface="Arial" pitchFamily="34" charset="0"/>
                        </a:rPr>
                        <a:t>Доходы</a:t>
                      </a:r>
                      <a:endParaRPr lang="ru-RU" sz="2000" b="0" dirty="0">
                        <a:latin typeface="Georgia" pitchFamily="18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382 680,9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384 173,3</a:t>
                      </a:r>
                    </a:p>
                  </a:txBody>
                  <a:tcPr marL="9525" marR="85725" marT="9525" marB="0" anchor="ctr"/>
                </a:tc>
              </a:tr>
              <a:tr h="673679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latin typeface="Georgia" pitchFamily="18" charset="0"/>
                          <a:cs typeface="Arial" pitchFamily="34" charset="0"/>
                        </a:rPr>
                        <a:t>Расходы</a:t>
                      </a:r>
                      <a:endParaRPr lang="ru-RU" sz="2000" b="0" dirty="0">
                        <a:latin typeface="Georgia" pitchFamily="18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383 697,3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375 244,1</a:t>
                      </a:r>
                    </a:p>
                  </a:txBody>
                  <a:tcPr marL="9525" marR="85725" marT="9525" marB="0" anchor="ctr"/>
                </a:tc>
              </a:tr>
              <a:tr h="719413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latin typeface="Georgia" pitchFamily="18" charset="0"/>
                          <a:cs typeface="Arial" pitchFamily="34" charset="0"/>
                        </a:rPr>
                        <a:t>Верхний предел муниципального долга</a:t>
                      </a:r>
                      <a:endParaRPr lang="ru-RU" sz="2000" b="0" dirty="0">
                        <a:latin typeface="Georgia" pitchFamily="18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34 345,8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28 345,9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5" marR="85725" marT="9525" marB="0" anchor="ctr"/>
                </a:tc>
              </a:tr>
              <a:tr h="719413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latin typeface="Georgia" pitchFamily="18" charset="0"/>
                          <a:cs typeface="Arial" pitchFamily="34" charset="0"/>
                        </a:rPr>
                        <a:t>Предельный объем муниципального долга</a:t>
                      </a:r>
                      <a:endParaRPr lang="ru-RU" sz="2000" b="0" dirty="0">
                        <a:latin typeface="Georgia" pitchFamily="18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40 345,8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39 345,9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Georgia"/>
                      </a:endParaRPr>
                    </a:p>
                  </a:txBody>
                  <a:tcPr marL="9525" marR="85725" marT="9525" marB="0" anchor="ctr"/>
                </a:tc>
              </a:tr>
              <a:tr h="673679"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latin typeface="Georgia" pitchFamily="18" charset="0"/>
                          <a:cs typeface="Arial" pitchFamily="34" charset="0"/>
                        </a:rPr>
                        <a:t>Дефицит(-)/Профицит(+)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- 1 016,4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8 929,2</a:t>
                      </a:r>
                    </a:p>
                  </a:txBody>
                  <a:tcPr marL="9525" marR="857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95857" y="6093296"/>
            <a:ext cx="522312" cy="378942"/>
          </a:xfrm>
        </p:spPr>
        <p:txBody>
          <a:bodyPr/>
          <a:lstStyle/>
          <a:p>
            <a:pPr>
              <a:defRPr/>
            </a:pPr>
            <a:fld id="{EFD4D651-AEA8-468D-92EC-1DFF32E56B6C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92088"/>
            <a:ext cx="51435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9846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395288" y="286544"/>
            <a:ext cx="8362950" cy="1702296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Georgia" pitchFamily="18" charset="0"/>
              </a:rPr>
              <a:t>Основные параметры бюджета </a:t>
            </a:r>
            <a:br>
              <a:rPr lang="ru-RU" sz="3200" b="1" dirty="0" smtClean="0">
                <a:latin typeface="Georgia" pitchFamily="18" charset="0"/>
              </a:rPr>
            </a:br>
            <a:r>
              <a:rPr lang="ru-RU" sz="3200" b="1" dirty="0" smtClean="0">
                <a:latin typeface="Georgia" pitchFamily="18" charset="0"/>
              </a:rPr>
              <a:t>МО «Глазовский район» </a:t>
            </a:r>
            <a:br>
              <a:rPr lang="ru-RU" sz="3200" b="1" dirty="0" smtClean="0">
                <a:latin typeface="Georgia" pitchFamily="18" charset="0"/>
              </a:rPr>
            </a:br>
            <a:r>
              <a:rPr lang="ru-RU" sz="3200" b="1" dirty="0" smtClean="0">
                <a:latin typeface="Georgia" pitchFamily="18" charset="0"/>
              </a:rPr>
              <a:t>за </a:t>
            </a:r>
            <a:r>
              <a:rPr lang="en-US" sz="3200" b="1" dirty="0">
                <a:latin typeface="Georgia" pitchFamily="18" charset="0"/>
              </a:rPr>
              <a:t>III </a:t>
            </a:r>
            <a:r>
              <a:rPr lang="ru-RU" sz="3200" b="1" dirty="0">
                <a:latin typeface="Georgia" pitchFamily="18" charset="0"/>
              </a:rPr>
              <a:t>квартал </a:t>
            </a:r>
            <a:r>
              <a:rPr lang="ru-RU" sz="3200" b="1" dirty="0" smtClean="0">
                <a:latin typeface="Georgia" pitchFamily="18" charset="0"/>
              </a:rPr>
              <a:t>2018 </a:t>
            </a:r>
            <a:r>
              <a:rPr lang="ru-RU" sz="3200" b="1" dirty="0" smtClean="0">
                <a:latin typeface="Georgia" pitchFamily="18" charset="0"/>
              </a:rPr>
              <a:t>года, в тыс. руб.</a:t>
            </a:r>
          </a:p>
        </p:txBody>
      </p:sp>
      <p:pic>
        <p:nvPicPr>
          <p:cNvPr id="923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92088"/>
            <a:ext cx="51435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5094" y="6093296"/>
            <a:ext cx="431402" cy="288032"/>
          </a:xfrm>
        </p:spPr>
        <p:txBody>
          <a:bodyPr/>
          <a:lstStyle/>
          <a:p>
            <a:pPr>
              <a:defRPr/>
            </a:pPr>
            <a:fld id="{EFD4D651-AEA8-468D-92EC-1DFF32E56B6C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5" name="Блок-схема: данные 4"/>
          <p:cNvSpPr/>
          <p:nvPr/>
        </p:nvSpPr>
        <p:spPr bwMode="auto">
          <a:xfrm>
            <a:off x="467544" y="2572907"/>
            <a:ext cx="2664296" cy="1152128"/>
          </a:xfrm>
          <a:prstGeom prst="flowChartInputOutpu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sx="1000" sy="1000" algn="ctr" rotWithShape="0">
              <a:srgbClr val="808080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chemeClr val="bg1">
                      <a:lumMod val="200000"/>
                      <a:satMod val="200000"/>
                    </a:schemeClr>
                  </a:outerShdw>
                </a:cont>
                <a:cont type="tree" name="">
                  <a:effect ref="fillLine"/>
                  <a:outerShdw dist="38100" dir="2700000" algn="tl">
                    <a:schemeClr val="bg1">
                      <a:lumMod val="60000"/>
                      <a:satMod val="60000"/>
                    </a:schemeClr>
                  </a:outerShdw>
                </a:cont>
                <a:effect ref="fillLine"/>
              </a:effectDag>
              <a:latin typeface="Times New Roman" pitchFamily="18" charset="0"/>
            </a:endParaRPr>
          </a:p>
        </p:txBody>
      </p:sp>
      <p:sp>
        <p:nvSpPr>
          <p:cNvPr id="9" name="Блок-схема: данные 8"/>
          <p:cNvSpPr/>
          <p:nvPr/>
        </p:nvSpPr>
        <p:spPr bwMode="auto">
          <a:xfrm>
            <a:off x="6228184" y="4248468"/>
            <a:ext cx="2664296" cy="1152128"/>
          </a:xfrm>
          <a:prstGeom prst="flowChartInputOutpu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sx="1000" sy="1000" algn="ctr" rotWithShape="0">
              <a:srgbClr val="808080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chemeClr val="bg1">
                      <a:lumMod val="200000"/>
                      <a:satMod val="200000"/>
                    </a:schemeClr>
                  </a:outerShdw>
                </a:cont>
                <a:cont type="tree" name="">
                  <a:effect ref="fillLine"/>
                  <a:outerShdw dist="38100" dir="2700000" algn="tl">
                    <a:schemeClr val="bg1">
                      <a:lumMod val="60000"/>
                      <a:satMod val="60000"/>
                    </a:schemeClr>
                  </a:outerShdw>
                </a:cont>
                <a:effect ref="fillLine"/>
              </a:effectDag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6497" y="2769239"/>
            <a:ext cx="2346389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ru-RU" sz="2000" b="1" dirty="0" smtClean="0">
                <a:latin typeface="Georgia" pitchFamily="18" charset="0"/>
              </a:rPr>
              <a:t>РАСХОДЫ</a:t>
            </a:r>
            <a:endParaRPr lang="ru-RU" sz="2000" b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375 244,1</a:t>
            </a:r>
            <a:endParaRPr lang="ru-RU" sz="20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 rot="1620012">
            <a:off x="2593997" y="4214231"/>
            <a:ext cx="3939016" cy="516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chemeClr val="bg1">
                      <a:lumMod val="200000"/>
                      <a:satMod val="200000"/>
                    </a:schemeClr>
                  </a:outerShdw>
                </a:cont>
                <a:cont type="tree" name="">
                  <a:effect ref="fillLine"/>
                  <a:outerShdw dist="38100" dir="2700000" algn="tl">
                    <a:schemeClr val="bg1">
                      <a:lumMod val="60000"/>
                      <a:satMod val="60000"/>
                    </a:schemeClr>
                  </a:outerShdw>
                </a:cont>
                <a:effect ref="fillLine"/>
              </a:effectDag>
              <a:latin typeface="Times New Roman" pitchFamily="18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 bwMode="auto">
          <a:xfrm>
            <a:off x="3563888" y="4240047"/>
            <a:ext cx="1827931" cy="1821787"/>
          </a:xfrm>
          <a:prstGeom prst="triangl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chemeClr val="bg1">
                      <a:lumMod val="200000"/>
                      <a:satMod val="200000"/>
                    </a:schemeClr>
                  </a:outerShdw>
                </a:cont>
                <a:cont type="tree" name="">
                  <a:effect ref="fillLine"/>
                  <a:outerShdw dist="38100" dir="2700000" algn="tl">
                    <a:schemeClr val="bg1">
                      <a:lumMod val="60000"/>
                      <a:satMod val="60000"/>
                    </a:schemeClr>
                  </a:outerShdw>
                </a:cont>
                <a:effect ref="fillLine"/>
              </a:effectDag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63888" y="5364806"/>
            <a:ext cx="1811199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8 </a:t>
            </a: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929,2</a:t>
            </a:r>
          </a:p>
          <a:p>
            <a:pPr algn="ctr"/>
            <a:r>
              <a:rPr lang="ru-RU" b="1" dirty="0" smtClean="0">
                <a:latin typeface="Georgia" pitchFamily="18" charset="0"/>
              </a:rPr>
              <a:t>ПРОФИЦИТ</a:t>
            </a:r>
            <a:r>
              <a:rPr lang="ru-RU" sz="2000" b="1" dirty="0" smtClean="0">
                <a:latin typeface="Georgia" pitchFamily="18" charset="0"/>
              </a:rPr>
              <a:t> </a:t>
            </a:r>
            <a:endParaRPr lang="ru-RU" sz="2000" b="1" dirty="0" smtClean="0"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49736" y="4466006"/>
            <a:ext cx="2041367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ru-RU" sz="2000" b="1" dirty="0" smtClean="0">
                <a:latin typeface="Georgia" pitchFamily="18" charset="0"/>
              </a:rPr>
              <a:t>ДОХОДЫ</a:t>
            </a:r>
          </a:p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Georgia" pitchFamily="18" charset="0"/>
              </a:rPr>
              <a:t>384 173,3</a:t>
            </a:r>
            <a:endParaRPr lang="ru-RU" sz="2000" b="1" dirty="0">
              <a:solidFill>
                <a:schemeClr val="tx2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258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5612" y="330200"/>
            <a:ext cx="8148637" cy="708025"/>
          </a:xfrm>
        </p:spPr>
        <p:txBody>
          <a:bodyPr/>
          <a:lstStyle/>
          <a:p>
            <a:r>
              <a:rPr lang="ru-RU" sz="2200" b="1" dirty="0" smtClean="0">
                <a:latin typeface="Georgia" pitchFamily="18" charset="0"/>
              </a:rPr>
              <a:t>Структура доходов бюджета МО «Глазовский район» </a:t>
            </a:r>
            <a:r>
              <a:rPr lang="ru-RU" sz="2200" b="1" dirty="0">
                <a:latin typeface="Georgia" pitchFamily="18" charset="0"/>
              </a:rPr>
              <a:t>за </a:t>
            </a:r>
            <a:r>
              <a:rPr lang="en-US" sz="2400" b="1" dirty="0">
                <a:latin typeface="Georgia" pitchFamily="18" charset="0"/>
              </a:rPr>
              <a:t>III </a:t>
            </a:r>
            <a:r>
              <a:rPr lang="ru-RU" sz="2400" b="1" dirty="0">
                <a:latin typeface="Georgia" pitchFamily="18" charset="0"/>
              </a:rPr>
              <a:t>квартал </a:t>
            </a:r>
            <a:r>
              <a:rPr lang="ru-RU" sz="2200" b="1" dirty="0" smtClean="0">
                <a:latin typeface="Georgia" pitchFamily="18" charset="0"/>
              </a:rPr>
              <a:t>2018 </a:t>
            </a:r>
            <a:r>
              <a:rPr lang="ru-RU" sz="2200" b="1" dirty="0" smtClean="0">
                <a:latin typeface="Georgia" pitchFamily="18" charset="0"/>
              </a:rPr>
              <a:t>года, тыс. руб.</a:t>
            </a:r>
            <a:br>
              <a:rPr lang="ru-RU" sz="2200" b="1" dirty="0" smtClean="0">
                <a:latin typeface="Georgia" pitchFamily="18" charset="0"/>
              </a:rPr>
            </a:br>
            <a:endParaRPr lang="ru-RU" sz="2200" b="1" dirty="0" smtClean="0">
              <a:latin typeface="Georgia" pitchFamily="18" charset="0"/>
            </a:endParaRPr>
          </a:p>
        </p:txBody>
      </p:sp>
      <p:pic>
        <p:nvPicPr>
          <p:cNvPr id="1024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92088"/>
            <a:ext cx="51435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 bwMode="auto">
          <a:xfrm>
            <a:off x="683568" y="1268760"/>
            <a:ext cx="2027238" cy="8699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r">
              <a:defRPr/>
            </a:pPr>
            <a:r>
              <a:rPr kumimoji="1" lang="ru-RU" kern="0" dirty="0" err="1">
                <a:solidFill>
                  <a:srgbClr val="FF0000"/>
                </a:solidFill>
                <a:latin typeface="Georgia" pitchFamily="18" charset="0"/>
                <a:cs typeface="+mn-cs"/>
              </a:rPr>
              <a:t>Безвозмезные</a:t>
            </a:r>
            <a:endParaRPr kumimoji="1" lang="ru-RU" kern="0" dirty="0">
              <a:solidFill>
                <a:srgbClr val="FF0000"/>
              </a:solidFill>
              <a:latin typeface="Georgia" pitchFamily="18" charset="0"/>
              <a:cs typeface="+mn-cs"/>
            </a:endParaRPr>
          </a:p>
          <a:p>
            <a:pPr algn="r">
              <a:defRPr/>
            </a:pPr>
            <a:r>
              <a:rPr kumimoji="1" lang="ru-RU" u="sng" kern="0" dirty="0">
                <a:solidFill>
                  <a:srgbClr val="FF0000"/>
                </a:solidFill>
                <a:latin typeface="Georgia" pitchFamily="18" charset="0"/>
                <a:cs typeface="+mn-cs"/>
              </a:rPr>
              <a:t>поступления </a:t>
            </a:r>
            <a:endParaRPr kumimoji="1" lang="en-US" u="sng" kern="0" dirty="0" smtClean="0">
              <a:solidFill>
                <a:srgbClr val="FF0000"/>
              </a:solidFill>
              <a:latin typeface="Georgia" pitchFamily="18" charset="0"/>
              <a:cs typeface="+mn-cs"/>
            </a:endParaRPr>
          </a:p>
          <a:p>
            <a:pPr algn="r">
              <a:defRPr/>
            </a:pPr>
            <a:r>
              <a:rPr kumimoji="1" lang="en-US" u="sng" kern="0" dirty="0">
                <a:solidFill>
                  <a:srgbClr val="FF0000"/>
                </a:solidFill>
                <a:latin typeface="Georgia" pitchFamily="18" charset="0"/>
              </a:rPr>
              <a:t>296 399,9</a:t>
            </a:r>
            <a:endParaRPr kumimoji="1" lang="en-US" u="sng" kern="0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4934052" y="1268760"/>
            <a:ext cx="3802063" cy="5397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r">
              <a:defRPr/>
            </a:pPr>
            <a:r>
              <a:rPr kumimoji="1" lang="ru-RU" sz="1600" kern="0" dirty="0">
                <a:solidFill>
                  <a:schemeClr val="accent5"/>
                </a:solidFill>
                <a:latin typeface="Georgia" pitchFamily="18" charset="0"/>
                <a:cs typeface="+mn-cs"/>
              </a:rPr>
              <a:t>Налоговые и неналоговые </a:t>
            </a:r>
            <a:r>
              <a:rPr kumimoji="1" lang="ru-RU" sz="1600" kern="0" dirty="0" smtClean="0">
                <a:solidFill>
                  <a:schemeClr val="accent5"/>
                </a:solidFill>
                <a:latin typeface="Georgia" pitchFamily="18" charset="0"/>
                <a:cs typeface="+mn-cs"/>
              </a:rPr>
              <a:t>доходы</a:t>
            </a:r>
          </a:p>
          <a:p>
            <a:pPr algn="r">
              <a:defRPr/>
            </a:pPr>
            <a:r>
              <a:rPr kumimoji="1" lang="en-US" sz="1600" kern="0" dirty="0">
                <a:solidFill>
                  <a:schemeClr val="accent5"/>
                </a:solidFill>
                <a:latin typeface="Georgia" pitchFamily="18" charset="0"/>
              </a:rPr>
              <a:t>87 773,4</a:t>
            </a:r>
            <a:endParaRPr kumimoji="1" lang="en-US" sz="1600" kern="0" dirty="0">
              <a:solidFill>
                <a:schemeClr val="accent5"/>
              </a:solidFill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683568" y="3946893"/>
            <a:ext cx="2787650" cy="20383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r">
              <a:defRPr/>
            </a:pPr>
            <a:r>
              <a:rPr kumimoji="1" lang="ru-RU" sz="4000" kern="0" dirty="0">
                <a:latin typeface="Georgia" pitchFamily="18" charset="0"/>
                <a:cs typeface="+mn-cs"/>
              </a:rPr>
              <a:t>ВСЕГО ДОХОДОВ</a:t>
            </a:r>
            <a:r>
              <a:rPr kumimoji="1" lang="ru-RU" sz="4000" u="sng" kern="0" dirty="0">
                <a:latin typeface="Georgia" pitchFamily="18" charset="0"/>
                <a:cs typeface="+mn-cs"/>
              </a:rPr>
              <a:t> </a:t>
            </a:r>
            <a:endParaRPr kumimoji="1" lang="ru-RU" sz="4000" u="sng" kern="0" dirty="0" smtClean="0">
              <a:latin typeface="Georgia" pitchFamily="18" charset="0"/>
              <a:cs typeface="+mn-cs"/>
            </a:endParaRPr>
          </a:p>
          <a:p>
            <a:pPr algn="r">
              <a:defRPr/>
            </a:pPr>
            <a:r>
              <a:rPr kumimoji="1" lang="ru-RU" sz="4000" u="sng" kern="0" dirty="0">
                <a:latin typeface="Georgia" pitchFamily="18" charset="0"/>
              </a:rPr>
              <a:t>384 173,3</a:t>
            </a:r>
            <a:endParaRPr kumimoji="1" lang="ru-RU" sz="4000" u="sng" kern="0" dirty="0">
              <a:latin typeface="Georgia" pitchFamily="18" charset="0"/>
            </a:endParaRPr>
          </a:p>
        </p:txBody>
      </p:sp>
      <p:cxnSp>
        <p:nvCxnSpPr>
          <p:cNvPr id="10258" name="Прямая со стрелкой 24"/>
          <p:cNvCxnSpPr>
            <a:cxnSpLocks noChangeShapeType="1"/>
          </p:cNvCxnSpPr>
          <p:nvPr/>
        </p:nvCxnSpPr>
        <p:spPr bwMode="auto">
          <a:xfrm>
            <a:off x="6156325" y="5516563"/>
            <a:ext cx="914400" cy="914400"/>
          </a:xfrm>
          <a:prstGeom prst="straightConnector1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10259" name="Прямая со стрелкой 26"/>
          <p:cNvCxnSpPr>
            <a:cxnSpLocks noChangeShapeType="1"/>
          </p:cNvCxnSpPr>
          <p:nvPr/>
        </p:nvCxnSpPr>
        <p:spPr bwMode="auto">
          <a:xfrm>
            <a:off x="6156325" y="5516563"/>
            <a:ext cx="914400" cy="914400"/>
          </a:xfrm>
          <a:prstGeom prst="straightConnector1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10260" name="Прямая со стрелкой 36"/>
          <p:cNvCxnSpPr>
            <a:cxnSpLocks noChangeShapeType="1"/>
          </p:cNvCxnSpPr>
          <p:nvPr/>
        </p:nvCxnSpPr>
        <p:spPr bwMode="auto">
          <a:xfrm>
            <a:off x="6156325" y="5516563"/>
            <a:ext cx="914400" cy="914400"/>
          </a:xfrm>
          <a:prstGeom prst="straightConnector1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10261" name="Прямая со стрелкой 40"/>
          <p:cNvCxnSpPr>
            <a:cxnSpLocks noChangeShapeType="1"/>
          </p:cNvCxnSpPr>
          <p:nvPr/>
        </p:nvCxnSpPr>
        <p:spPr bwMode="auto">
          <a:xfrm>
            <a:off x="8758238" y="3357563"/>
            <a:ext cx="914400" cy="914400"/>
          </a:xfrm>
          <a:prstGeom prst="straightConnector1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16796" y="6165303"/>
            <a:ext cx="427203" cy="265659"/>
          </a:xfrm>
        </p:spPr>
        <p:txBody>
          <a:bodyPr/>
          <a:lstStyle/>
          <a:p>
            <a:pPr>
              <a:defRPr/>
            </a:pPr>
            <a:fld id="{6028736B-C60A-4CAB-8426-57EDAD0AE651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9786297"/>
              </p:ext>
            </p:extLst>
          </p:nvPr>
        </p:nvGraphicFramePr>
        <p:xfrm>
          <a:off x="3347864" y="1808510"/>
          <a:ext cx="5796136" cy="4788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06958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0489345"/>
              </p:ext>
            </p:extLst>
          </p:nvPr>
        </p:nvGraphicFramePr>
        <p:xfrm>
          <a:off x="0" y="1052737"/>
          <a:ext cx="9144000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81000" y="330200"/>
            <a:ext cx="8223250" cy="455613"/>
          </a:xfrm>
        </p:spPr>
        <p:txBody>
          <a:bodyPr/>
          <a:lstStyle/>
          <a:p>
            <a:r>
              <a:rPr lang="ru-RU" sz="2200" b="1" dirty="0" smtClean="0">
                <a:latin typeface="Georgia" pitchFamily="18" charset="0"/>
              </a:rPr>
              <a:t>Структура </a:t>
            </a:r>
            <a:r>
              <a:rPr lang="en-US" sz="2200" b="1" dirty="0" smtClean="0">
                <a:latin typeface="Georgia" pitchFamily="18" charset="0"/>
              </a:rPr>
              <a:t> </a:t>
            </a:r>
            <a:r>
              <a:rPr lang="ru-RU" sz="2200" b="1" dirty="0" smtClean="0">
                <a:latin typeface="Georgia" pitchFamily="18" charset="0"/>
              </a:rPr>
              <a:t>доходов бюджета МО «Глазовский район» </a:t>
            </a:r>
            <a:r>
              <a:rPr lang="ru-RU" sz="2200" b="1" dirty="0">
                <a:latin typeface="Georgia" pitchFamily="18" charset="0"/>
              </a:rPr>
              <a:t>за </a:t>
            </a:r>
            <a:r>
              <a:rPr lang="en-US" sz="2000" b="1" dirty="0">
                <a:latin typeface="Georgia" pitchFamily="18" charset="0"/>
              </a:rPr>
              <a:t>III </a:t>
            </a:r>
            <a:r>
              <a:rPr lang="ru-RU" sz="2000" b="1" dirty="0">
                <a:latin typeface="Georgia" pitchFamily="18" charset="0"/>
              </a:rPr>
              <a:t>квартал 2018 </a:t>
            </a:r>
            <a:r>
              <a:rPr lang="ru-RU" sz="2200" b="1" dirty="0" smtClean="0">
                <a:latin typeface="Georgia" pitchFamily="18" charset="0"/>
              </a:rPr>
              <a:t>2018 </a:t>
            </a:r>
            <a:r>
              <a:rPr lang="ru-RU" sz="2200" b="1" dirty="0" smtClean="0">
                <a:latin typeface="Georgia" pitchFamily="18" charset="0"/>
              </a:rPr>
              <a:t>года,</a:t>
            </a:r>
            <a:r>
              <a:rPr lang="en-US" sz="2200" b="1" dirty="0" smtClean="0">
                <a:latin typeface="Georgia" pitchFamily="18" charset="0"/>
              </a:rPr>
              <a:t> </a:t>
            </a:r>
            <a:r>
              <a:rPr lang="ru-RU" sz="2200" b="1" dirty="0" smtClean="0">
                <a:latin typeface="Georgia" pitchFamily="18" charset="0"/>
              </a:rPr>
              <a:t>в %</a:t>
            </a:r>
            <a:br>
              <a:rPr lang="ru-RU" sz="2200" b="1" dirty="0" smtClean="0">
                <a:latin typeface="Georgia" pitchFamily="18" charset="0"/>
              </a:rPr>
            </a:br>
            <a:endParaRPr lang="ru-RU" sz="2200" b="1" dirty="0" smtClean="0">
              <a:latin typeface="Georgia" pitchFamily="18" charset="0"/>
            </a:endParaRPr>
          </a:p>
        </p:txBody>
      </p:sp>
      <p:pic>
        <p:nvPicPr>
          <p:cNvPr id="1024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92088"/>
            <a:ext cx="51435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258" name="Прямая со стрелкой 24"/>
          <p:cNvCxnSpPr>
            <a:cxnSpLocks noChangeShapeType="1"/>
          </p:cNvCxnSpPr>
          <p:nvPr/>
        </p:nvCxnSpPr>
        <p:spPr bwMode="auto">
          <a:xfrm>
            <a:off x="6156325" y="5516563"/>
            <a:ext cx="914400" cy="914400"/>
          </a:xfrm>
          <a:prstGeom prst="straightConnector1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10259" name="Прямая со стрелкой 26"/>
          <p:cNvCxnSpPr>
            <a:cxnSpLocks noChangeShapeType="1"/>
          </p:cNvCxnSpPr>
          <p:nvPr/>
        </p:nvCxnSpPr>
        <p:spPr bwMode="auto">
          <a:xfrm>
            <a:off x="6156325" y="5516563"/>
            <a:ext cx="914400" cy="914400"/>
          </a:xfrm>
          <a:prstGeom prst="straightConnector1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10260" name="Прямая со стрелкой 36"/>
          <p:cNvCxnSpPr>
            <a:cxnSpLocks noChangeShapeType="1"/>
          </p:cNvCxnSpPr>
          <p:nvPr/>
        </p:nvCxnSpPr>
        <p:spPr bwMode="auto">
          <a:xfrm>
            <a:off x="6156325" y="5516563"/>
            <a:ext cx="914400" cy="914400"/>
          </a:xfrm>
          <a:prstGeom prst="straightConnector1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10261" name="Прямая со стрелкой 40"/>
          <p:cNvCxnSpPr>
            <a:cxnSpLocks noChangeShapeType="1"/>
          </p:cNvCxnSpPr>
          <p:nvPr/>
        </p:nvCxnSpPr>
        <p:spPr bwMode="auto">
          <a:xfrm>
            <a:off x="8758238" y="3357563"/>
            <a:ext cx="914400" cy="914400"/>
          </a:xfrm>
          <a:prstGeom prst="straightConnector1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16796" y="6165303"/>
            <a:ext cx="427203" cy="265659"/>
          </a:xfrm>
        </p:spPr>
        <p:txBody>
          <a:bodyPr/>
          <a:lstStyle/>
          <a:p>
            <a:pPr>
              <a:defRPr/>
            </a:pPr>
            <a:fld id="{6028736B-C60A-4CAB-8426-57EDAD0AE651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659668" y="1332620"/>
            <a:ext cx="4752528" cy="72822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r">
              <a:defRPr/>
            </a:pPr>
            <a:r>
              <a:rPr kumimoji="1" lang="ru-RU" sz="1600" u="sng" kern="0" dirty="0" smtClean="0">
                <a:latin typeface="Georgia" pitchFamily="18" charset="0"/>
              </a:rPr>
              <a:t>ВСЕГО ДОХОДОВ</a:t>
            </a:r>
            <a:r>
              <a:rPr kumimoji="1" lang="en-US" sz="1600" u="sng" kern="0" dirty="0" smtClean="0">
                <a:latin typeface="Georgia" pitchFamily="18" charset="0"/>
              </a:rPr>
              <a:t> </a:t>
            </a:r>
            <a:r>
              <a:rPr kumimoji="1" lang="en-US" sz="1600" u="sng" kern="0" dirty="0">
                <a:latin typeface="Georgia" pitchFamily="18" charset="0"/>
              </a:rPr>
              <a:t>384 </a:t>
            </a:r>
            <a:r>
              <a:rPr kumimoji="1" lang="en-US" sz="1600" u="sng" kern="0" dirty="0" smtClean="0">
                <a:latin typeface="Georgia" pitchFamily="18" charset="0"/>
              </a:rPr>
              <a:t>173,3</a:t>
            </a:r>
            <a:r>
              <a:rPr kumimoji="1" lang="ru-RU" sz="1600" u="sng" kern="0" dirty="0" smtClean="0">
                <a:latin typeface="Georgia" pitchFamily="18" charset="0"/>
              </a:rPr>
              <a:t> </a:t>
            </a:r>
            <a:r>
              <a:rPr kumimoji="1" lang="ru-RU" sz="1600" u="sng" kern="0" dirty="0" smtClean="0">
                <a:latin typeface="Georgia" pitchFamily="18" charset="0"/>
              </a:rPr>
              <a:t>тыс</a:t>
            </a:r>
            <a:r>
              <a:rPr kumimoji="1" lang="ru-RU" sz="1600" u="sng" kern="0" dirty="0" smtClean="0">
                <a:latin typeface="Georgia" pitchFamily="18" charset="0"/>
                <a:cs typeface="+mn-cs"/>
              </a:rPr>
              <a:t>. руб. , </a:t>
            </a:r>
          </a:p>
          <a:p>
            <a:pPr algn="r">
              <a:defRPr/>
            </a:pPr>
            <a:r>
              <a:rPr kumimoji="1" lang="ru-RU" sz="1600" u="sng" kern="0" dirty="0" smtClean="0">
                <a:latin typeface="Georgia" pitchFamily="18" charset="0"/>
                <a:cs typeface="+mn-cs"/>
              </a:rPr>
              <a:t>из них собственных </a:t>
            </a:r>
            <a:r>
              <a:rPr kumimoji="1" lang="ru-RU" sz="1600" u="sng" kern="0" dirty="0" smtClean="0">
                <a:latin typeface="Georgia" pitchFamily="18" charset="0"/>
              </a:rPr>
              <a:t>доходов</a:t>
            </a:r>
            <a:r>
              <a:rPr kumimoji="1" lang="en-US" sz="1600" u="sng" kern="0" dirty="0" smtClean="0">
                <a:latin typeface="Georgia" pitchFamily="18" charset="0"/>
              </a:rPr>
              <a:t> </a:t>
            </a:r>
            <a:r>
              <a:rPr kumimoji="1" lang="ru-RU" sz="1600" u="sng" kern="0" dirty="0">
                <a:latin typeface="Georgia" pitchFamily="18" charset="0"/>
              </a:rPr>
              <a:t>87 </a:t>
            </a:r>
            <a:r>
              <a:rPr kumimoji="1" lang="ru-RU" sz="1600" u="sng" kern="0" dirty="0" smtClean="0">
                <a:latin typeface="Georgia" pitchFamily="18" charset="0"/>
              </a:rPr>
              <a:t>773,4 </a:t>
            </a:r>
            <a:r>
              <a:rPr kumimoji="1" lang="ru-RU" sz="1600" u="sng" kern="0" dirty="0" err="1" smtClean="0">
                <a:latin typeface="Georgia" pitchFamily="18" charset="0"/>
                <a:cs typeface="+mn-cs"/>
              </a:rPr>
              <a:t>тыс.руб</a:t>
            </a:r>
            <a:r>
              <a:rPr kumimoji="1" lang="ru-RU" sz="1600" u="sng" kern="0" dirty="0" smtClean="0">
                <a:latin typeface="Georgia" pitchFamily="18" charset="0"/>
                <a:cs typeface="+mn-cs"/>
              </a:rPr>
              <a:t>.</a:t>
            </a:r>
            <a:endParaRPr kumimoji="1" lang="ru-RU" sz="1600" u="sng" kern="0" dirty="0">
              <a:latin typeface="Georgia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7366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584333"/>
              </p:ext>
            </p:extLst>
          </p:nvPr>
        </p:nvGraphicFramePr>
        <p:xfrm>
          <a:off x="0" y="1268760"/>
          <a:ext cx="8758238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640960" cy="815752"/>
          </a:xfrm>
        </p:spPr>
        <p:txBody>
          <a:bodyPr lIns="0" rIns="0"/>
          <a:lstStyle/>
          <a:p>
            <a:r>
              <a:rPr lang="ru-RU" sz="2400" b="1" dirty="0" smtClean="0">
                <a:latin typeface="Georgia" pitchFamily="18" charset="0"/>
              </a:rPr>
              <a:t>Безвозмездные поступления в бюджет МО «Глазовский район» </a:t>
            </a:r>
            <a:r>
              <a:rPr lang="ru-RU" sz="2400" b="1" dirty="0">
                <a:latin typeface="Georgia" pitchFamily="18" charset="0"/>
              </a:rPr>
              <a:t>за </a:t>
            </a:r>
            <a:r>
              <a:rPr lang="en-US" sz="2400" b="1" dirty="0" smtClean="0">
                <a:latin typeface="Georgia" pitchFamily="18" charset="0"/>
              </a:rPr>
              <a:t>III </a:t>
            </a:r>
            <a:r>
              <a:rPr lang="ru-RU" sz="2400" b="1" dirty="0">
                <a:latin typeface="Georgia" pitchFamily="18" charset="0"/>
              </a:rPr>
              <a:t>квартал 2018 </a:t>
            </a:r>
            <a:r>
              <a:rPr lang="ru-RU" sz="2400" b="1" dirty="0" smtClean="0">
                <a:latin typeface="Georgia" pitchFamily="18" charset="0"/>
              </a:rPr>
              <a:t>года, в %</a:t>
            </a:r>
          </a:p>
        </p:txBody>
      </p:sp>
      <p:pic>
        <p:nvPicPr>
          <p:cNvPr id="1229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92088"/>
            <a:ext cx="51435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65697" y="6089270"/>
            <a:ext cx="450304" cy="350837"/>
          </a:xfrm>
        </p:spPr>
        <p:txBody>
          <a:bodyPr/>
          <a:lstStyle/>
          <a:p>
            <a:pPr>
              <a:defRPr/>
            </a:pPr>
            <a:fld id="{EFD4D651-AEA8-468D-92EC-1DFF32E56B6C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467544" y="1337179"/>
            <a:ext cx="5688632" cy="57965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r">
              <a:defRPr/>
            </a:pPr>
            <a:r>
              <a:rPr kumimoji="1" lang="ru-RU" sz="1600" u="sng" kern="0" dirty="0" smtClean="0">
                <a:latin typeface="Georgia" pitchFamily="18" charset="0"/>
              </a:rPr>
              <a:t>ВСЕГО ДОХОДОВ</a:t>
            </a:r>
            <a:r>
              <a:rPr kumimoji="1" lang="en-US" sz="1600" u="sng" kern="0" dirty="0" smtClean="0">
                <a:latin typeface="Georgia" pitchFamily="18" charset="0"/>
              </a:rPr>
              <a:t> </a:t>
            </a:r>
            <a:r>
              <a:rPr kumimoji="1" lang="en-US" sz="1600" u="sng" kern="0" dirty="0">
                <a:latin typeface="Georgia" pitchFamily="18" charset="0"/>
              </a:rPr>
              <a:t>384 173,3 </a:t>
            </a:r>
            <a:r>
              <a:rPr kumimoji="1" lang="ru-RU" sz="1600" u="sng" kern="0" dirty="0" smtClean="0">
                <a:latin typeface="Georgia" pitchFamily="18" charset="0"/>
              </a:rPr>
              <a:t>тыс</a:t>
            </a:r>
            <a:r>
              <a:rPr kumimoji="1" lang="ru-RU" sz="1600" u="sng" kern="0" dirty="0" smtClean="0">
                <a:latin typeface="Georgia" pitchFamily="18" charset="0"/>
              </a:rPr>
              <a:t>. руб., </a:t>
            </a:r>
          </a:p>
          <a:p>
            <a:pPr algn="r">
              <a:defRPr/>
            </a:pPr>
            <a:r>
              <a:rPr kumimoji="1" lang="ru-RU" sz="1600" u="sng" kern="0" dirty="0" smtClean="0">
                <a:latin typeface="Georgia" pitchFamily="18" charset="0"/>
              </a:rPr>
              <a:t>из них  безвозмезд</a:t>
            </a:r>
            <a:r>
              <a:rPr kumimoji="1" lang="ru-RU" sz="1600" u="sng" kern="0" dirty="0">
                <a:latin typeface="Georgia" pitchFamily="18" charset="0"/>
              </a:rPr>
              <a:t>н</a:t>
            </a:r>
            <a:r>
              <a:rPr kumimoji="1" lang="ru-RU" sz="1600" u="sng" kern="0" dirty="0" smtClean="0">
                <a:latin typeface="Georgia" pitchFamily="18" charset="0"/>
              </a:rPr>
              <a:t>ых поступлений </a:t>
            </a:r>
            <a:r>
              <a:rPr kumimoji="1" lang="ru-RU" sz="1600" u="sng" kern="0" dirty="0">
                <a:latin typeface="Georgia" pitchFamily="18" charset="0"/>
              </a:rPr>
              <a:t>296 </a:t>
            </a:r>
            <a:r>
              <a:rPr kumimoji="1" lang="ru-RU" sz="1600" u="sng" kern="0" dirty="0" smtClean="0">
                <a:latin typeface="Georgia" pitchFamily="18" charset="0"/>
              </a:rPr>
              <a:t>399,90 </a:t>
            </a:r>
            <a:r>
              <a:rPr kumimoji="1" lang="ru-RU" sz="1600" u="sng" kern="0" dirty="0" err="1" smtClean="0">
                <a:latin typeface="Georgia" pitchFamily="18" charset="0"/>
                <a:cs typeface="+mn-cs"/>
              </a:rPr>
              <a:t>тыс.руб</a:t>
            </a:r>
            <a:r>
              <a:rPr kumimoji="1" lang="ru-RU" sz="1600" u="sng" kern="0" dirty="0" smtClean="0">
                <a:latin typeface="Georgia" pitchFamily="18" charset="0"/>
                <a:cs typeface="+mn-cs"/>
              </a:rPr>
              <a:t>.</a:t>
            </a:r>
            <a:endParaRPr kumimoji="1" lang="ru-RU" sz="1600" u="sng" kern="0" dirty="0">
              <a:latin typeface="Georgia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5899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381198" y="332656"/>
            <a:ext cx="8223250" cy="671513"/>
          </a:xfrm>
        </p:spPr>
        <p:txBody>
          <a:bodyPr/>
          <a:lstStyle/>
          <a:p>
            <a:r>
              <a:rPr lang="ru-RU" sz="2400" b="1" dirty="0" smtClean="0">
                <a:latin typeface="Georgia" pitchFamily="18" charset="0"/>
              </a:rPr>
              <a:t>Структура расходов бюджета МО «Глазовский район</a:t>
            </a:r>
            <a:r>
              <a:rPr lang="ru-RU" sz="2400" b="1" dirty="0">
                <a:latin typeface="Georgia" pitchFamily="18" charset="0"/>
              </a:rPr>
              <a:t>» за </a:t>
            </a:r>
            <a:r>
              <a:rPr lang="en-US" sz="2400" b="1" dirty="0">
                <a:latin typeface="Georgia" pitchFamily="18" charset="0"/>
              </a:rPr>
              <a:t>III </a:t>
            </a:r>
            <a:r>
              <a:rPr lang="ru-RU" sz="2400" b="1" dirty="0">
                <a:latin typeface="Georgia" pitchFamily="18" charset="0"/>
              </a:rPr>
              <a:t>квартал 2018 </a:t>
            </a:r>
            <a:r>
              <a:rPr lang="ru-RU" sz="2400" b="1" dirty="0" smtClean="0">
                <a:latin typeface="Georgia" pitchFamily="18" charset="0"/>
              </a:rPr>
              <a:t>года, в тыс</a:t>
            </a:r>
            <a:r>
              <a:rPr lang="ru-RU" sz="2400" b="1" dirty="0" smtClean="0">
                <a:latin typeface="Georgia" pitchFamily="18" charset="0"/>
              </a:rPr>
              <a:t>. руб</a:t>
            </a:r>
            <a:r>
              <a:rPr lang="ru-RU" sz="2400" b="1" dirty="0" smtClean="0">
                <a:latin typeface="Georgia" pitchFamily="18" charset="0"/>
              </a:rPr>
              <a:t>.</a:t>
            </a:r>
            <a:br>
              <a:rPr lang="ru-RU" sz="2400" b="1" dirty="0" smtClean="0">
                <a:latin typeface="Georgia" pitchFamily="18" charset="0"/>
              </a:rPr>
            </a:br>
            <a:endParaRPr lang="ru-RU" sz="2400" b="1" dirty="0" smtClean="0">
              <a:latin typeface="Georgia" pitchFamily="18" charset="0"/>
            </a:endParaRPr>
          </a:p>
        </p:txBody>
      </p:sp>
      <p:pic>
        <p:nvPicPr>
          <p:cNvPr id="1331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92088"/>
            <a:ext cx="51435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61602" y="6074246"/>
            <a:ext cx="378296" cy="378942"/>
          </a:xfrm>
        </p:spPr>
        <p:txBody>
          <a:bodyPr/>
          <a:lstStyle/>
          <a:p>
            <a:pPr>
              <a:defRPr/>
            </a:pPr>
            <a:fld id="{EFD4D651-AEA8-468D-92EC-1DFF32E56B6C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3398477"/>
              </p:ext>
            </p:extLst>
          </p:nvPr>
        </p:nvGraphicFramePr>
        <p:xfrm>
          <a:off x="0" y="1124744"/>
          <a:ext cx="9143999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97674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395288" y="332656"/>
            <a:ext cx="8001000" cy="838200"/>
          </a:xfrm>
        </p:spPr>
        <p:txBody>
          <a:bodyPr/>
          <a:lstStyle/>
          <a:p>
            <a:r>
              <a:rPr lang="ru-RU" sz="2000" b="1" dirty="0" smtClean="0">
                <a:latin typeface="Georgia" pitchFamily="18" charset="0"/>
              </a:rPr>
              <a:t>Расходы бюджета МО «Глазовский район», кроме социально-значимых </a:t>
            </a:r>
            <a:r>
              <a:rPr lang="ru-RU" sz="2000" b="1" dirty="0" smtClean="0">
                <a:latin typeface="Georgia" pitchFamily="18" charset="0"/>
              </a:rPr>
              <a:t>за </a:t>
            </a:r>
            <a:r>
              <a:rPr lang="en-US" sz="2000" b="1" dirty="0" smtClean="0">
                <a:latin typeface="Georgia" pitchFamily="18" charset="0"/>
              </a:rPr>
              <a:t>III </a:t>
            </a:r>
            <a:r>
              <a:rPr lang="ru-RU" sz="2000" b="1" dirty="0">
                <a:latin typeface="Georgia" pitchFamily="18" charset="0"/>
              </a:rPr>
              <a:t>квартал 2018 </a:t>
            </a:r>
            <a:r>
              <a:rPr lang="ru-RU" sz="2000" b="1" dirty="0" smtClean="0">
                <a:latin typeface="Georgia" pitchFamily="18" charset="0"/>
              </a:rPr>
              <a:t>года, тыс. руб.</a:t>
            </a:r>
          </a:p>
        </p:txBody>
      </p:sp>
      <p:pic>
        <p:nvPicPr>
          <p:cNvPr id="1439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92088"/>
            <a:ext cx="51435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52583" y="6021288"/>
            <a:ext cx="391417" cy="446311"/>
          </a:xfrm>
        </p:spPr>
        <p:txBody>
          <a:bodyPr/>
          <a:lstStyle/>
          <a:p>
            <a:pPr>
              <a:defRPr/>
            </a:pPr>
            <a:fld id="{EFD4D651-AEA8-468D-92EC-1DFF32E56B6C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323748"/>
              </p:ext>
            </p:extLst>
          </p:nvPr>
        </p:nvGraphicFramePr>
        <p:xfrm>
          <a:off x="467546" y="1052736"/>
          <a:ext cx="8290691" cy="5400600"/>
        </p:xfrm>
        <a:graphic>
          <a:graphicData uri="http://schemas.openxmlformats.org/drawingml/2006/table">
            <a:tbl>
              <a:tblPr/>
              <a:tblGrid>
                <a:gridCol w="4123718"/>
                <a:gridCol w="1629301"/>
                <a:gridCol w="1629301"/>
                <a:gridCol w="908371"/>
              </a:tblGrid>
              <a:tr h="56433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/>
                        </a:rPr>
                        <a:t>Наименование показателя</a:t>
                      </a: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/>
                        </a:rPr>
                        <a:t>Исполнение</a:t>
                      </a: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/>
                        </a:rPr>
                        <a:t>Темп роста к уровню 2017г, %</a:t>
                      </a: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5709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dirty="0" smtClean="0">
                          <a:latin typeface="Georgia" pitchFamily="18" charset="0"/>
                        </a:rPr>
                        <a:t>III </a:t>
                      </a:r>
                      <a:r>
                        <a:rPr lang="ru-RU" sz="1600" b="1" dirty="0" smtClean="0">
                          <a:latin typeface="Georgia" pitchFamily="18" charset="0"/>
                        </a:rPr>
                        <a:t>квартал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2017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г.</a:t>
                      </a:r>
                    </a:p>
                  </a:txBody>
                  <a:tcPr marL="7734" marR="7734" marT="773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F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dirty="0" smtClean="0">
                          <a:latin typeface="Georgia" pitchFamily="18" charset="0"/>
                        </a:rPr>
                        <a:t>III </a:t>
                      </a:r>
                      <a:r>
                        <a:rPr lang="ru-RU" sz="1600" b="1" dirty="0" smtClean="0">
                          <a:latin typeface="Georgia" pitchFamily="18" charset="0"/>
                        </a:rPr>
                        <a:t>квартал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2018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г.</a:t>
                      </a:r>
                    </a:p>
                  </a:txBody>
                  <a:tcPr marL="7734" marR="7734" marT="773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FC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65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РАСХОДЫ – всего, в том числе: </a:t>
                      </a: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383 697,3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375 244,1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97,8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9"/>
                    </a:solidFill>
                  </a:tcPr>
                </a:tc>
              </a:tr>
              <a:tr h="40309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Общегосударственные вопросы</a:t>
                      </a: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5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36 814,0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5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37 801,6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F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102,7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FC8"/>
                    </a:solidFill>
                  </a:tcPr>
                </a:tc>
              </a:tr>
              <a:tr h="40309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Национальная оборона</a:t>
                      </a: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878,1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995,8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113,4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9"/>
                    </a:solidFill>
                  </a:tcPr>
                </a:tc>
              </a:tr>
              <a:tr h="84616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F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1 159,1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F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1 144,4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F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98,7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FC8"/>
                    </a:solidFill>
                  </a:tcPr>
                </a:tc>
              </a:tr>
              <a:tr h="5243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Национальная экономика</a:t>
                      </a: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12 583,3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9 805,3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77,9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9"/>
                    </a:solidFill>
                  </a:tcPr>
                </a:tc>
              </a:tr>
              <a:tr h="64495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Жилищно-коммунальное хозяйство</a:t>
                      </a: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F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38 412,6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F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3 685,8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F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FC8"/>
                    </a:solidFill>
                  </a:tcPr>
                </a:tc>
              </a:tr>
              <a:tr h="7209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771,4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480,8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F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62,3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F2E9"/>
                    </a:solidFill>
                  </a:tcPr>
                </a:tc>
              </a:tr>
              <a:tr h="3262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Межбюджетные трансферты</a:t>
                      </a:r>
                    </a:p>
                  </a:txBody>
                  <a:tcPr marL="7734" marR="7734" marT="773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F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9 976,0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F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9 916,9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F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99,4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FC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84651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848352" cy="838200"/>
          </a:xfrm>
        </p:spPr>
        <p:txBody>
          <a:bodyPr/>
          <a:lstStyle/>
          <a:p>
            <a:r>
              <a:rPr lang="ru-RU" sz="2000" b="1" dirty="0" smtClean="0">
                <a:latin typeface="Georgia" pitchFamily="18" charset="0"/>
              </a:rPr>
              <a:t>Социально-значимые расходы бюджета МО «Глазовский район» за </a:t>
            </a:r>
            <a:r>
              <a:rPr lang="en-US" sz="2000" b="1" dirty="0">
                <a:latin typeface="Georgia" pitchFamily="18" charset="0"/>
              </a:rPr>
              <a:t>III </a:t>
            </a:r>
            <a:r>
              <a:rPr lang="ru-RU" sz="2000" b="1" dirty="0">
                <a:latin typeface="Georgia" pitchFamily="18" charset="0"/>
              </a:rPr>
              <a:t>квартал 2018 </a:t>
            </a:r>
            <a:r>
              <a:rPr lang="ru-RU" sz="2000" b="1" dirty="0" smtClean="0">
                <a:latin typeface="Georgia" pitchFamily="18" charset="0"/>
              </a:rPr>
              <a:t>года, тыс. руб.</a:t>
            </a:r>
          </a:p>
        </p:txBody>
      </p:sp>
      <p:pic>
        <p:nvPicPr>
          <p:cNvPr id="1439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92088"/>
            <a:ext cx="51435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52583" y="6021288"/>
            <a:ext cx="391417" cy="446311"/>
          </a:xfrm>
        </p:spPr>
        <p:txBody>
          <a:bodyPr/>
          <a:lstStyle/>
          <a:p>
            <a:pPr>
              <a:defRPr/>
            </a:pPr>
            <a:fld id="{EFD4D651-AEA8-468D-92EC-1DFF32E56B6C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314359"/>
              </p:ext>
            </p:extLst>
          </p:nvPr>
        </p:nvGraphicFramePr>
        <p:xfrm>
          <a:off x="435969" y="1268760"/>
          <a:ext cx="8322269" cy="5184578"/>
        </p:xfrm>
        <a:graphic>
          <a:graphicData uri="http://schemas.openxmlformats.org/drawingml/2006/table">
            <a:tbl>
              <a:tblPr/>
              <a:tblGrid>
                <a:gridCol w="3679034"/>
                <a:gridCol w="1482460"/>
                <a:gridCol w="1473421"/>
                <a:gridCol w="1687354"/>
              </a:tblGrid>
              <a:tr h="56354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/>
                        </a:rPr>
                        <a:t>Наименование показателя</a:t>
                      </a:r>
                    </a:p>
                  </a:txBody>
                  <a:tcPr marL="8448" marR="8448" marT="844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FFFFFF"/>
                          </a:solidFill>
                          <a:effectLst/>
                          <a:latin typeface="Georgia"/>
                        </a:rPr>
                        <a:t>Исполнение</a:t>
                      </a:r>
                    </a:p>
                  </a:txBody>
                  <a:tcPr marL="8448" marR="8448" marT="844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Georgia"/>
                        </a:rPr>
                        <a:t>Темп роста к уровню 2017г, %</a:t>
                      </a:r>
                    </a:p>
                  </a:txBody>
                  <a:tcPr marL="8448" marR="8448" marT="844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9016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III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квартал 2017 г.</a:t>
                      </a:r>
                    </a:p>
                  </a:txBody>
                  <a:tcPr marL="8448" marR="8448" marT="844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F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III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квартал 2018 г.</a:t>
                      </a:r>
                    </a:p>
                  </a:txBody>
                  <a:tcPr marL="8448" marR="8448" marT="844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FC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РАСХОДЫ – всего, в том числе: </a:t>
                      </a:r>
                    </a:p>
                  </a:txBody>
                  <a:tcPr marL="8448" marR="8448" marT="844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383 697,3</a:t>
                      </a:r>
                    </a:p>
                  </a:txBody>
                  <a:tcPr marL="8448" marR="8448" marT="844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375 244,1</a:t>
                      </a:r>
                    </a:p>
                  </a:txBody>
                  <a:tcPr marL="8448" marR="8448" marT="844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97,8</a:t>
                      </a:r>
                    </a:p>
                  </a:txBody>
                  <a:tcPr marL="8448" marR="8448" marT="844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9"/>
                    </a:solidFill>
                  </a:tcPr>
                </a:tc>
              </a:tr>
              <a:tr h="53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Социально-значимые:</a:t>
                      </a:r>
                    </a:p>
                  </a:txBody>
                  <a:tcPr marL="8448" marR="8448" marT="844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F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283 102,6</a:t>
                      </a:r>
                    </a:p>
                  </a:txBody>
                  <a:tcPr marL="8448" marR="8448" marT="844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F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311 413,5</a:t>
                      </a:r>
                    </a:p>
                  </a:txBody>
                  <a:tcPr marL="8448" marR="8448" marT="844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F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110,0</a:t>
                      </a:r>
                    </a:p>
                  </a:txBody>
                  <a:tcPr marL="8448" marR="8448" marT="844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FC8"/>
                    </a:solidFill>
                  </a:tcPr>
                </a:tc>
              </a:tr>
              <a:tr h="53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Образование</a:t>
                      </a:r>
                    </a:p>
                  </a:txBody>
                  <a:tcPr marL="8448" marR="8448" marT="844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224 913,6</a:t>
                      </a:r>
                    </a:p>
                  </a:txBody>
                  <a:tcPr marL="8448" marR="8448" marT="844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233 459,2</a:t>
                      </a:r>
                    </a:p>
                  </a:txBody>
                  <a:tcPr marL="8448" marR="8448" marT="844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103,8</a:t>
                      </a:r>
                    </a:p>
                  </a:txBody>
                  <a:tcPr marL="8448" marR="8448" marT="844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9"/>
                    </a:solidFill>
                  </a:tcPr>
                </a:tc>
              </a:tr>
              <a:tr h="53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Культура и кинематография</a:t>
                      </a:r>
                    </a:p>
                  </a:txBody>
                  <a:tcPr marL="8448" marR="8448" marT="844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F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44 820,6</a:t>
                      </a:r>
                    </a:p>
                  </a:txBody>
                  <a:tcPr marL="8448" marR="8448" marT="844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F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64 936,5</a:t>
                      </a:r>
                    </a:p>
                  </a:txBody>
                  <a:tcPr marL="8448" marR="8448" marT="844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F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144,9</a:t>
                      </a:r>
                    </a:p>
                  </a:txBody>
                  <a:tcPr marL="8448" marR="8448" marT="844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FC8"/>
                    </a:solidFill>
                  </a:tcPr>
                </a:tc>
              </a:tr>
              <a:tr h="53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Социальная политика</a:t>
                      </a:r>
                    </a:p>
                  </a:txBody>
                  <a:tcPr marL="8448" marR="8448" marT="844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12 867,8</a:t>
                      </a:r>
                    </a:p>
                  </a:txBody>
                  <a:tcPr marL="8448" marR="8448" marT="844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12 367,2</a:t>
                      </a:r>
                    </a:p>
                  </a:txBody>
                  <a:tcPr marL="8448" marR="8448" marT="844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96,1</a:t>
                      </a:r>
                    </a:p>
                  </a:txBody>
                  <a:tcPr marL="8448" marR="8448" marT="844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9"/>
                    </a:solidFill>
                  </a:tcPr>
                </a:tc>
              </a:tr>
              <a:tr h="53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Физическая культура и спорт</a:t>
                      </a:r>
                    </a:p>
                  </a:txBody>
                  <a:tcPr marL="8448" marR="8448" marT="844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F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499,7</a:t>
                      </a:r>
                    </a:p>
                  </a:txBody>
                  <a:tcPr marL="8448" marR="8448" marT="844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F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650,5</a:t>
                      </a:r>
                    </a:p>
                  </a:txBody>
                  <a:tcPr marL="8448" marR="8448" marT="844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F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130,2</a:t>
                      </a:r>
                    </a:p>
                  </a:txBody>
                  <a:tcPr marL="8448" marR="8448" marT="844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FC8"/>
                    </a:solidFill>
                  </a:tcPr>
                </a:tc>
              </a:tr>
              <a:tr h="53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Здравоохранение</a:t>
                      </a:r>
                    </a:p>
                  </a:txBody>
                  <a:tcPr marL="8448" marR="8448" marT="844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1,0</a:t>
                      </a:r>
                    </a:p>
                  </a:txBody>
                  <a:tcPr marL="8448" marR="8448" marT="844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0,0</a:t>
                      </a:r>
                    </a:p>
                  </a:txBody>
                  <a:tcPr marL="8448" marR="8448" marT="844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/>
                        </a:rPr>
                        <a:t>0,0</a:t>
                      </a:r>
                    </a:p>
                  </a:txBody>
                  <a:tcPr marL="8448" marR="8448" marT="844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4898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54143"/>
            <a:ext cx="5472608" cy="914617"/>
          </a:xfrm>
        </p:spPr>
        <p:txBody>
          <a:bodyPr/>
          <a:lstStyle/>
          <a:p>
            <a:r>
              <a:rPr lang="ru-RU" sz="2400" b="1" dirty="0" smtClean="0">
                <a:latin typeface="Georgia" pitchFamily="18" charset="0"/>
              </a:rPr>
              <a:t>Структура исполнения </a:t>
            </a:r>
            <a:r>
              <a:rPr lang="ru-RU" sz="2400" b="1" dirty="0" smtClean="0">
                <a:latin typeface="Georgia" pitchFamily="18" charset="0"/>
              </a:rPr>
              <a:t/>
            </a:r>
            <a:br>
              <a:rPr lang="ru-RU" sz="2400" b="1" dirty="0" smtClean="0">
                <a:latin typeface="Georgia" pitchFamily="18" charset="0"/>
              </a:rPr>
            </a:br>
            <a:r>
              <a:rPr lang="ru-RU" sz="2400" b="1" dirty="0" smtClean="0">
                <a:latin typeface="Georgia" pitchFamily="18" charset="0"/>
              </a:rPr>
              <a:t>муниципальных </a:t>
            </a:r>
            <a:r>
              <a:rPr lang="ru-RU" sz="2400" b="1" dirty="0" smtClean="0">
                <a:latin typeface="Georgia" pitchFamily="18" charset="0"/>
              </a:rPr>
              <a:t>программ</a:t>
            </a:r>
            <a:endParaRPr lang="ru-RU" sz="2400" b="1" dirty="0">
              <a:latin typeface="Georgia" pitchFamily="18" charset="0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92088"/>
            <a:ext cx="51435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52583" y="6021288"/>
            <a:ext cx="391417" cy="446311"/>
          </a:xfrm>
        </p:spPr>
        <p:txBody>
          <a:bodyPr/>
          <a:lstStyle/>
          <a:p>
            <a:pPr>
              <a:defRPr/>
            </a:pPr>
            <a:fld id="{EFD4D651-AEA8-468D-92EC-1DFF32E56B6C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6788278"/>
              </p:ext>
            </p:extLst>
          </p:nvPr>
        </p:nvGraphicFramePr>
        <p:xfrm>
          <a:off x="0" y="692696"/>
          <a:ext cx="8758238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controls>
      <mc:AlternateContent xmlns:mc="http://schemas.openxmlformats.org/markup-compatibility/2006">
        <mc:Choice xmlns:v="urn:schemas-microsoft-com:vml" Requires="v">
          <p:control spid="2084" name="SapphireHiddenControl" r:id="rId2" imgW="6095880" imgH="4067280"/>
        </mc:Choice>
        <mc:Fallback>
          <p:control name="SapphireHiddenControl" r:id="rId2" imgW="6095880" imgH="4067280">
            <p:pic>
              <p:nvPicPr>
                <p:cNvPr id="0" name="SapphireHiddenControl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96000" cy="40671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872091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азовский район">
  <a:themeElements>
    <a:clrScheme name="Другая 4">
      <a:dk1>
        <a:srgbClr val="000000"/>
      </a:dk1>
      <a:lt1>
        <a:srgbClr val="FFFFFF"/>
      </a:lt1>
      <a:dk2>
        <a:srgbClr val="D00054"/>
      </a:dk2>
      <a:lt2>
        <a:srgbClr val="808080"/>
      </a:lt2>
      <a:accent1>
        <a:srgbClr val="00B050"/>
      </a:accent1>
      <a:accent2>
        <a:srgbClr val="FF0000"/>
      </a:accent2>
      <a:accent3>
        <a:srgbClr val="00B050"/>
      </a:accent3>
      <a:accent4>
        <a:srgbClr val="FF0000"/>
      </a:accent4>
      <a:accent5>
        <a:srgbClr val="00B050"/>
      </a:accent5>
      <a:accent6>
        <a:srgbClr val="D00054"/>
      </a:accent6>
      <a:hlink>
        <a:srgbClr val="FF0066"/>
      </a:hlink>
      <a:folHlink>
        <a:srgbClr val="00B050"/>
      </a:folHlink>
    </a:clrScheme>
    <a:fontScheme name="Selling a Product o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80808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Dag name="">
              <a:cont type="tree" name="">
                <a:effect ref="fillLine"/>
                <a:outerShdw dist="38100" dir="13500000" algn="br">
                  <a:schemeClr val="bg1">
                    <a:lumMod val="200000"/>
                    <a:satMod val="200000"/>
                  </a:schemeClr>
                </a:outerShdw>
              </a:cont>
              <a:cont type="tree" name="">
                <a:effect ref="fillLine"/>
                <a:outerShdw dist="38100" dir="2700000" algn="tl">
                  <a:schemeClr val="bg1">
                    <a:lumMod val="60000"/>
                    <a:satMod val="60000"/>
                  </a:schemeClr>
                </a:outerShdw>
              </a:cont>
              <a:effect ref="fillLine"/>
            </a:effectDag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80808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Dag name="">
              <a:cont type="tree" name="">
                <a:effect ref="fillLine"/>
                <a:outerShdw dist="38100" dir="13500000" algn="br">
                  <a:schemeClr val="bg1">
                    <a:lumMod val="200000"/>
                    <a:satMod val="200000"/>
                  </a:schemeClr>
                </a:outerShdw>
              </a:cont>
              <a:cont type="tree" name="">
                <a:effect ref="fillLine"/>
                <a:outerShdw dist="38100" dir="2700000" algn="tl">
                  <a:schemeClr val="bg1">
                    <a:lumMod val="60000"/>
                    <a:satMod val="60000"/>
                  </a:schemeClr>
                </a:outerShdw>
              </a:cont>
              <a:effect ref="fillLine"/>
            </a:effectDag>
            <a:latin typeface="Times New Roman" pitchFamily="18" charset="0"/>
          </a:defRPr>
        </a:defPPr>
      </a:lstStyle>
    </a:lnDef>
  </a:objectDefaults>
  <a:extraClrSchemeLst>
    <a:extraClrScheme>
      <a:clrScheme name="Selling a Product or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5">
        <a:dk1>
          <a:srgbClr val="808080"/>
        </a:dk1>
        <a:lt1>
          <a:srgbClr val="F8F8F8"/>
        </a:lt1>
        <a:dk2>
          <a:srgbClr val="33CCCC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DE2E2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6">
        <a:dk1>
          <a:srgbClr val="000000"/>
        </a:dk1>
        <a:lt1>
          <a:srgbClr val="33CCCC"/>
        </a:lt1>
        <a:dk2>
          <a:srgbClr val="990033"/>
        </a:dk2>
        <a:lt2>
          <a:srgbClr val="808080"/>
        </a:lt2>
        <a:accent1>
          <a:srgbClr val="6699FF"/>
        </a:accent1>
        <a:accent2>
          <a:srgbClr val="9933FF"/>
        </a:accent2>
        <a:accent3>
          <a:srgbClr val="ADE2E2"/>
        </a:accent3>
        <a:accent4>
          <a:srgbClr val="000000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7">
        <a:dk1>
          <a:srgbClr val="000000"/>
        </a:dk1>
        <a:lt1>
          <a:srgbClr val="99CCFF"/>
        </a:lt1>
        <a:dk2>
          <a:srgbClr val="990033"/>
        </a:dk2>
        <a:lt2>
          <a:srgbClr val="808080"/>
        </a:lt2>
        <a:accent1>
          <a:srgbClr val="6699FF"/>
        </a:accent1>
        <a:accent2>
          <a:srgbClr val="9933FF"/>
        </a:accent2>
        <a:accent3>
          <a:srgbClr val="CAE2FF"/>
        </a:accent3>
        <a:accent4>
          <a:srgbClr val="000000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8">
        <a:dk1>
          <a:srgbClr val="000000"/>
        </a:dk1>
        <a:lt1>
          <a:srgbClr val="99CCFF"/>
        </a:lt1>
        <a:dk2>
          <a:srgbClr val="990033"/>
        </a:dk2>
        <a:lt2>
          <a:srgbClr val="808080"/>
        </a:lt2>
        <a:accent1>
          <a:srgbClr val="FF9966"/>
        </a:accent1>
        <a:accent2>
          <a:srgbClr val="9933FF"/>
        </a:accent2>
        <a:accent3>
          <a:srgbClr val="CAE2FF"/>
        </a:accent3>
        <a:accent4>
          <a:srgbClr val="000000"/>
        </a:accent4>
        <a:accent5>
          <a:srgbClr val="FFCAB8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9">
        <a:dk1>
          <a:srgbClr val="000000"/>
        </a:dk1>
        <a:lt1>
          <a:srgbClr val="99CCFF"/>
        </a:lt1>
        <a:dk2>
          <a:srgbClr val="990033"/>
        </a:dk2>
        <a:lt2>
          <a:srgbClr val="808080"/>
        </a:lt2>
        <a:accent1>
          <a:srgbClr val="FF9966"/>
        </a:accent1>
        <a:accent2>
          <a:srgbClr val="9933FF"/>
        </a:accent2>
        <a:accent3>
          <a:srgbClr val="CAE2FF"/>
        </a:accent3>
        <a:accent4>
          <a:srgbClr val="000000"/>
        </a:accent4>
        <a:accent5>
          <a:srgbClr val="FFCAB8"/>
        </a:accent5>
        <a:accent6>
          <a:srgbClr val="8A2DE7"/>
        </a:accent6>
        <a:hlink>
          <a:srgbClr val="00FFFF"/>
        </a:hlink>
        <a:folHlink>
          <a:srgbClr val="FF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10">
        <a:dk1>
          <a:srgbClr val="000000"/>
        </a:dk1>
        <a:lt1>
          <a:srgbClr val="33CCCC"/>
        </a:lt1>
        <a:dk2>
          <a:srgbClr val="990033"/>
        </a:dk2>
        <a:lt2>
          <a:srgbClr val="808080"/>
        </a:lt2>
        <a:accent1>
          <a:srgbClr val="FF9966"/>
        </a:accent1>
        <a:accent2>
          <a:srgbClr val="9933FF"/>
        </a:accent2>
        <a:accent3>
          <a:srgbClr val="ADE2E2"/>
        </a:accent3>
        <a:accent4>
          <a:srgbClr val="000000"/>
        </a:accent4>
        <a:accent5>
          <a:srgbClr val="FFCAB8"/>
        </a:accent5>
        <a:accent6>
          <a:srgbClr val="8A2DE7"/>
        </a:accent6>
        <a:hlink>
          <a:srgbClr val="00FFFF"/>
        </a:hlink>
        <a:folHlink>
          <a:srgbClr val="FF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006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AAB8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12">
        <a:dk1>
          <a:srgbClr val="000000"/>
        </a:dk1>
        <a:lt1>
          <a:srgbClr val="FFFFFF"/>
        </a:lt1>
        <a:dk2>
          <a:srgbClr val="FF0066"/>
        </a:dk2>
        <a:lt2>
          <a:srgbClr val="808080"/>
        </a:lt2>
        <a:accent1>
          <a:srgbClr val="FF006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AAB8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13">
        <a:dk1>
          <a:srgbClr val="000000"/>
        </a:dk1>
        <a:lt1>
          <a:srgbClr val="FFFFFF"/>
        </a:lt1>
        <a:dk2>
          <a:srgbClr val="D00054"/>
        </a:dk2>
        <a:lt2>
          <a:srgbClr val="808080"/>
        </a:lt2>
        <a:accent1>
          <a:srgbClr val="FF006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AAB8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14">
        <a:dk1>
          <a:srgbClr val="000000"/>
        </a:dk1>
        <a:lt1>
          <a:srgbClr val="FFFFFF"/>
        </a:lt1>
        <a:dk2>
          <a:srgbClr val="D00054"/>
        </a:dk2>
        <a:lt2>
          <a:srgbClr val="808080"/>
        </a:lt2>
        <a:accent1>
          <a:srgbClr val="0066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AAB8FF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15">
        <a:dk1>
          <a:srgbClr val="000000"/>
        </a:dk1>
        <a:lt1>
          <a:srgbClr val="FFFFFF"/>
        </a:lt1>
        <a:dk2>
          <a:srgbClr val="D00054"/>
        </a:dk2>
        <a:lt2>
          <a:srgbClr val="808080"/>
        </a:lt2>
        <a:accent1>
          <a:srgbClr val="0066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AAB8FF"/>
        </a:accent5>
        <a:accent6>
          <a:srgbClr val="C8C8C8"/>
        </a:accent6>
        <a:hlink>
          <a:srgbClr val="333333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16">
        <a:dk1>
          <a:srgbClr val="000000"/>
        </a:dk1>
        <a:lt1>
          <a:srgbClr val="FFFFFF"/>
        </a:lt1>
        <a:dk2>
          <a:srgbClr val="D00054"/>
        </a:dk2>
        <a:lt2>
          <a:srgbClr val="808080"/>
        </a:lt2>
        <a:accent1>
          <a:srgbClr val="0066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AAB8FF"/>
        </a:accent5>
        <a:accent6>
          <a:srgbClr val="C8C8C8"/>
        </a:accent6>
        <a:hlink>
          <a:srgbClr val="FF0066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Глазовский район</Template>
  <TotalTime>10710</TotalTime>
  <Words>470</Words>
  <Application>Microsoft Office PowerPoint</Application>
  <PresentationFormat>Экран (4:3)</PresentationFormat>
  <Paragraphs>159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Глазовский район</vt:lpstr>
      <vt:lpstr>Презентация PowerPoint</vt:lpstr>
      <vt:lpstr>Основные параметры бюджета  МО «Глазовский район»  за III квартал 2018 года, в тыс. руб.</vt:lpstr>
      <vt:lpstr>Структура доходов бюджета МО «Глазовский район» за III квартал 2018 года, тыс. руб. </vt:lpstr>
      <vt:lpstr>Структура  доходов бюджета МО «Глазовский район» за III квартал 2018 2018 года, в % </vt:lpstr>
      <vt:lpstr>Безвозмездные поступления в бюджет МО «Глазовский район» за III квартал 2018 года, в %</vt:lpstr>
      <vt:lpstr>Структура расходов бюджета МО «Глазовский район» за III квартал 2018 года, в тыс. руб. </vt:lpstr>
      <vt:lpstr>Расходы бюджета МО «Глазовский район», кроме социально-значимых за III квартал 2018 года, тыс. руб.</vt:lpstr>
      <vt:lpstr>Социально-значимые расходы бюджета МО «Глазовский район» за III квартал 2018 года, тыс. руб.</vt:lpstr>
      <vt:lpstr>Структура исполнения  муниципальных программ</vt:lpstr>
      <vt:lpstr>Основные характеристики бюджета муниципального образования «Глазовский район» за 2017 – 2018 годы, тыс. руб.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User</dc:creator>
  <cp:lastModifiedBy>Jony</cp:lastModifiedBy>
  <cp:revision>293</cp:revision>
  <cp:lastPrinted>2018-05-14T10:51:54Z</cp:lastPrinted>
  <dcterms:created xsi:type="dcterms:W3CDTF">2016-01-21T11:37:17Z</dcterms:created>
  <dcterms:modified xsi:type="dcterms:W3CDTF">2018-11-06T08:24:43Z</dcterms:modified>
</cp:coreProperties>
</file>