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4D0"/>
    <a:srgbClr val="E7F2E9"/>
    <a:srgbClr val="00BBFE"/>
    <a:srgbClr val="FF9933"/>
    <a:srgbClr val="FF99FF"/>
    <a:srgbClr val="6600FF"/>
    <a:srgbClr val="9933FF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168" autoAdjust="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7;&#1086;&#1085;&#1080;&#1085;&#1089;&#1082;&#1086;&#1077;\&#1044;&#1080;&#1072;&#1075;&#1088;&#1072;&#1084;&#1084;&#1099;%20&#1082;%20&#1089;&#1083;&#1072;&#1081;&#1076;&#1072;&#1084;%20&#1055;&#1086;&#1085;&#1080;&#1085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7;&#1086;&#1085;&#1080;&#1085;&#1089;&#1082;&#1086;&#1077;\&#1044;&#1080;&#1072;&#1075;&#1088;&#1072;&#1084;&#1084;&#1099;%20&#1082;%20&#1089;&#1083;&#1072;&#1081;&#1076;&#1072;&#1084;%20&#1055;&#1086;&#1085;&#1080;&#1085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dLbl>
              <c:idx val="1"/>
              <c:layout>
                <c:manualLayout>
                  <c:x val="-1.5018377110447064E-3"/>
                  <c:y val="-1.899558605906941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</c:dLbl>
            <c:numFmt formatCode="General" sourceLinked="0"/>
            <c:txPr>
              <a:bodyPr/>
              <a:lstStyle/>
              <a:p>
                <a:pPr>
                  <a:defRPr sz="5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 formatCode="#,##0.0">
                  <c:v>2782.4</c:v>
                </c:pt>
                <c:pt idx="1">
                  <c:v>952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-4.9228738980180136E-3"/>
                  <c:y val="-0.29926767396215237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0.10225130302897074"/>
                  <c:y val="-0.17885975632337148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0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Расходы на поддержку отдельных отраслей экономики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Лист2!$C$16:$C$20</c:f>
              <c:numCache>
                <c:formatCode>0.0</c:formatCode>
                <c:ptCount val="5"/>
                <c:pt idx="0">
                  <c:v>250.60000000000002</c:v>
                </c:pt>
                <c:pt idx="1">
                  <c:v>1963.4</c:v>
                </c:pt>
                <c:pt idx="2">
                  <c:v>44</c:v>
                </c:pt>
                <c:pt idx="3">
                  <c:v>1378</c:v>
                </c:pt>
                <c:pt idx="4">
                  <c:v>117.4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283841312242866"/>
          <c:y val="5.3793097063289275E-2"/>
          <c:w val="0.29820396068142851"/>
          <c:h val="0.91828130207754699"/>
        </c:manualLayout>
      </c:layout>
      <c:overlay val="0"/>
      <c:txPr>
        <a:bodyPr/>
        <a:lstStyle/>
        <a:p>
          <a:pPr>
            <a:defRPr sz="16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11.12.2019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Понинское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21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</a:t>
            </a:r>
            <a:r>
              <a:rPr lang="ru-RU" sz="130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7 </a:t>
            </a:r>
            <a:r>
              <a:rPr lang="ru-RU" sz="130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мая 2018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Понинское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07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№41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Понинское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годов».</a:t>
            </a: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Понинское</a:t>
            </a:r>
            <a:r>
              <a:rPr lang="ru-RU" sz="3200" b="1" dirty="0" smtClean="0">
                <a:latin typeface="Georgia" pitchFamily="18" charset="0"/>
              </a:rPr>
              <a:t>» на 2020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3 734,4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3 753,4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19,0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Понинское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2020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2 782,4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952,0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3 734,4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7762803"/>
              </p:ext>
            </p:extLst>
          </p:nvPr>
        </p:nvGraphicFramePr>
        <p:xfrm>
          <a:off x="1043608" y="1916831"/>
          <a:ext cx="6984776" cy="3599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Понинское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915742"/>
              </p:ext>
            </p:extLst>
          </p:nvPr>
        </p:nvGraphicFramePr>
        <p:xfrm>
          <a:off x="395536" y="1505680"/>
          <a:ext cx="8362702" cy="4731632"/>
        </p:xfrm>
        <a:graphic>
          <a:graphicData uri="http://schemas.openxmlformats.org/drawingml/2006/table">
            <a:tbl>
              <a:tblPr/>
              <a:tblGrid>
                <a:gridCol w="4774633"/>
                <a:gridCol w="1778095"/>
                <a:gridCol w="1809974"/>
              </a:tblGrid>
              <a:tr h="13698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6525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129,0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136,0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Единый сельскохозяйственный налог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318,0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330,0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83216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501,0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482,0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Понинское</a:t>
            </a:r>
            <a:r>
              <a:rPr lang="ru-RU" sz="2400" b="1" dirty="0" smtClean="0">
                <a:latin typeface="Georgia" pitchFamily="18" charset="0"/>
              </a:rPr>
              <a:t>» на 2019 и 2020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881545" y="2551311"/>
            <a:ext cx="3600000" cy="75514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1 161,0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4925159" y="4387455"/>
            <a:ext cx="3600000" cy="7526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229,8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59185" y="2551431"/>
            <a:ext cx="3601880" cy="75502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1 132,0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559185" y="4387455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240,0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4897737" y="5323243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1 378,0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557305" y="5322679"/>
            <a:ext cx="3601880" cy="1080564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</a:rPr>
              <a:t>1 210,1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559185" y="3469943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Субсидии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0,0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4898251" y="3469943"/>
            <a:ext cx="3601880" cy="755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Субсидии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13,6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2 582,1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2 782,4</a:t>
            </a:r>
            <a:endParaRPr kumimoji="1" lang="ru-RU" sz="36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Понинское</a:t>
            </a:r>
            <a:r>
              <a:rPr lang="ru-RU" sz="2400" b="1" dirty="0" smtClean="0">
                <a:latin typeface="Georgia" pitchFamily="18" charset="0"/>
              </a:rPr>
              <a:t>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3 753,4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тыс.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5,28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3024472"/>
              </p:ext>
            </p:extLst>
          </p:nvPr>
        </p:nvGraphicFramePr>
        <p:xfrm>
          <a:off x="251520" y="980728"/>
          <a:ext cx="850671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Понинское</a:t>
            </a:r>
            <a:r>
              <a:rPr lang="ru-RU" sz="2800" b="1" dirty="0" smtClean="0">
                <a:latin typeface="Georgia" pitchFamily="18" charset="0"/>
              </a:rPr>
              <a:t>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048268"/>
              </p:ext>
            </p:extLst>
          </p:nvPr>
        </p:nvGraphicFramePr>
        <p:xfrm>
          <a:off x="505252" y="1340769"/>
          <a:ext cx="8174612" cy="4968553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9285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34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24,0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63398"/>
              </p:ext>
            </p:extLst>
          </p:nvPr>
        </p:nvGraphicFramePr>
        <p:xfrm>
          <a:off x="107950" y="682244"/>
          <a:ext cx="5112121" cy="6017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6" name="Лист" r:id="rId3" imgW="2571885" imgH="1143000" progId="Excel.Sheet.8">
                  <p:embed/>
                </p:oleObj>
              </mc:Choice>
              <mc:Fallback>
                <p:oleObj name="Лист" r:id="rId3" imgW="2571885" imgH="1143000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682244"/>
                        <a:ext cx="5112121" cy="60170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Понинское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3 511,1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1 963,4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20,8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117,4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1 378,0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229,8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</a:t>
            </a:r>
            <a:r>
              <a:rPr kumimoji="1" lang="ru-RU" sz="2800" b="1" dirty="0" smtClean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3 709,4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7544</TotalTime>
  <Words>514</Words>
  <Application>Microsoft Office PowerPoint</Application>
  <PresentationFormat>Экран (4:3)</PresentationFormat>
  <Paragraphs>109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«Понинское» на 2020 год,  в тыс. руб.</vt:lpstr>
      <vt:lpstr>Структура доходов бюджета МО «Понинское»  на 2020 год, тыс. руб. </vt:lpstr>
      <vt:lpstr>Прогноз собственных доходов бюджета МО «Понинское», тыс.руб.</vt:lpstr>
      <vt:lpstr>Безвозмездные поступления в бюджет МО  «Понинское» на 2019 и 2020 годы, тыс. руб.</vt:lpstr>
      <vt:lpstr>Структура расходов проекта бюджета МО «Понинское» на 2020 год, тыс. руб. </vt:lpstr>
      <vt:lpstr>Социально-значимые расходы бюджета  МО «Понинское» на 2020 год, тыс. руб.</vt:lpstr>
      <vt:lpstr>Прочие расходы бюджета  МО «Понинское»,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362</cp:revision>
  <dcterms:created xsi:type="dcterms:W3CDTF">2013-12-04T13:25:11Z</dcterms:created>
  <dcterms:modified xsi:type="dcterms:W3CDTF">2019-12-11T11:03:26Z</dcterms:modified>
</cp:coreProperties>
</file>