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4D0"/>
    <a:srgbClr val="00BBFE"/>
    <a:srgbClr val="E7F2E9"/>
    <a:srgbClr val="9933FF"/>
    <a:srgbClr val="6600FF"/>
    <a:srgbClr val="FF99FF"/>
    <a:srgbClr val="FF9933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>
        <p:scale>
          <a:sx n="93" d="100"/>
          <a:sy n="93" d="100"/>
        </p:scale>
        <p:origin x="-130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6;&#1082;&#1090;&#1103;&#1073;&#1088;&#1100;&#1089;&#1082;&#1086;&#1077;\&#1044;&#1080;&#1072;&#1075;&#1088;&#1072;&#1084;&#1084;&#1099;%20&#1082;%20&#1089;&#1083;&#1072;&#1081;&#1076;&#1072;&#1084;%20&#1054;&#1082;&#1090;&#1103;&#1073;&#1088;&#1100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6;&#1082;&#1090;&#1103;&#1073;&#1088;&#1100;&#1089;&#1082;&#1086;&#1077;\&#1044;&#1080;&#1072;&#1075;&#1088;&#1072;&#1084;&#1084;&#1099;%20&#1082;%20&#1089;&#1083;&#1072;&#1081;&#1076;&#1072;&#1084;%20&#1054;&#1082;&#1090;&#1103;&#1073;&#1088;&#1100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0"/>
              <c:layout>
                <c:manualLayout>
                  <c:x val="3.2622304617653877E-2"/>
                  <c:y val="0.4450791926439363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4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1997.6</c:v>
                </c:pt>
                <c:pt idx="1">
                  <c:v>708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161.1</c:v>
                </c:pt>
                <c:pt idx="1">
                  <c:v>1679.7</c:v>
                </c:pt>
                <c:pt idx="2">
                  <c:v>68</c:v>
                </c:pt>
                <c:pt idx="3">
                  <c:v>672.9</c:v>
                </c:pt>
                <c:pt idx="4">
                  <c:v>138.9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565366207438649"/>
          <c:y val="4.0613167606001754E-2"/>
          <c:w val="0.31975096198345593"/>
          <c:h val="0.90447345189873796"/>
        </c:manualLayout>
      </c:layout>
      <c:overlay val="0"/>
      <c:txPr>
        <a:bodyPr/>
        <a:lstStyle/>
        <a:p>
          <a:pPr>
            <a:defRPr sz="18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«Октябрьское»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7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и 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«Октябрьское» от 06 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64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«Октябрьское»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«Октябрьское»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2 705,6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2 720,6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15,0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smtClean="0">
                <a:latin typeface="Georgia" pitchFamily="18" charset="0"/>
              </a:rPr>
              <a:t>Октябрьское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1 997,6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708,0</a:t>
            </a:r>
          </a:p>
          <a:p>
            <a:pPr algn="r">
              <a:defRPr/>
            </a:pP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2 705,6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695378"/>
              </p:ext>
            </p:extLst>
          </p:nvPr>
        </p:nvGraphicFramePr>
        <p:xfrm>
          <a:off x="821408" y="2128501"/>
          <a:ext cx="7062959" cy="3604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«Октябрьское»,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190662"/>
              </p:ext>
            </p:extLst>
          </p:nvPr>
        </p:nvGraphicFramePr>
        <p:xfrm>
          <a:off x="395536" y="1505681"/>
          <a:ext cx="8362702" cy="4803639"/>
        </p:xfrm>
        <a:graphic>
          <a:graphicData uri="http://schemas.openxmlformats.org/drawingml/2006/table">
            <a:tbl>
              <a:tblPr/>
              <a:tblGrid>
                <a:gridCol w="4774633"/>
                <a:gridCol w="1752567"/>
                <a:gridCol w="1835502"/>
              </a:tblGrid>
              <a:tr h="16286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1634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223,0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249,0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216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182,0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74497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256,0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291,0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1,0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1,0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«Октябрьское»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2 064,5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1 997,6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75514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kern="0" dirty="0" smtClean="0">
                <a:latin typeface="Georgia" pitchFamily="18" charset="0"/>
                <a:cs typeface="+mn-cs"/>
              </a:rPr>
              <a:t>1 219,3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68698" y="4437992"/>
            <a:ext cx="3600000" cy="7526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1880" cy="755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1 174,2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724" y="4437992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241,0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41276" y="5373780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672,9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373216"/>
            <a:ext cx="3601880" cy="1080564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6</a:t>
            </a:r>
            <a:r>
              <a:rPr kumimoji="1" lang="ru-RU" sz="2800" u="sng" kern="0" dirty="0" smtClean="0">
                <a:latin typeface="Georgia" pitchFamily="18" charset="0"/>
              </a:rPr>
              <a:t>49,3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02724" y="3520480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0,0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941790" y="3520480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13,6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«Октябрьское»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2 720,6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тыс.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уменьшение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0,69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461716"/>
              </p:ext>
            </p:extLst>
          </p:nvPr>
        </p:nvGraphicFramePr>
        <p:xfrm>
          <a:off x="467294" y="980728"/>
          <a:ext cx="8290943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«Октябрьское»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356976"/>
              </p:ext>
            </p:extLst>
          </p:nvPr>
        </p:nvGraphicFramePr>
        <p:xfrm>
          <a:off x="505252" y="1340768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68,0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68,0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48,0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48,0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45909"/>
              </p:ext>
            </p:extLst>
          </p:nvPr>
        </p:nvGraphicFramePr>
        <p:xfrm>
          <a:off x="-180528" y="-686078"/>
          <a:ext cx="5617071" cy="7020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1" name="Лист" r:id="rId3" imgW="2571885" imgH="1143000" progId="Excel.Sheet.8">
                  <p:embed/>
                </p:oleObj>
              </mc:Choice>
              <mc:Fallback>
                <p:oleObj name="Лист" r:id="rId3" imgW="2571885" imgH="114300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-686078"/>
                        <a:ext cx="5617071" cy="7020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«Октябрьское»,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2 671,5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1 679,7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69,3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138,9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672,9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mtClean="0">
                <a:latin typeface="Georgia" pitchFamily="18" charset="0"/>
              </a:rPr>
              <a:t>2020 </a:t>
            </a:r>
            <a:r>
              <a:rPr lang="ru-RU" dirty="0" smtClean="0">
                <a:latin typeface="Georgia" pitchFamily="18" charset="0"/>
              </a:rPr>
              <a:t>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2 652,6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7432</TotalTime>
  <Words>510</Words>
  <Application>Microsoft Office PowerPoint</Application>
  <PresentationFormat>Экран (4:3)</PresentationFormat>
  <Paragraphs>108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«Октябрьское» на 2020 год,  в тыс. руб.</vt:lpstr>
      <vt:lpstr>Структура доходов бюджета МО «Октябрьское»  на 2020 год, тыс. руб. </vt:lpstr>
      <vt:lpstr>Прогноз собственных доходов бюджета МО «Октябрьское», тыс.руб.</vt:lpstr>
      <vt:lpstr>Безвозмездные поступления в бюджет МО  «Октябрьское» на 2019 и 2020 годы, тыс. руб.</vt:lpstr>
      <vt:lpstr>Структура расходов проекта бюджета МО «Октябрьское» на 2020 год, тыс. руб. </vt:lpstr>
      <vt:lpstr>Социально-значимые расходы бюджета  МО «Октябрьское» на 2020 год, тыс. руб.</vt:lpstr>
      <vt:lpstr>Прочие расходы бюджета  МО «Октябрьское»,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354</cp:revision>
  <dcterms:created xsi:type="dcterms:W3CDTF">2013-12-04T13:25:11Z</dcterms:created>
  <dcterms:modified xsi:type="dcterms:W3CDTF">2019-12-12T05:58:48Z</dcterms:modified>
</cp:coreProperties>
</file>