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E"/>
    <a:srgbClr val="CBE4D0"/>
    <a:srgbClr val="6600FF"/>
    <a:srgbClr val="FF99FF"/>
    <a:srgbClr val="9933FF"/>
    <a:srgbClr val="FF9933"/>
    <a:srgbClr val="E7F2E9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8168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72;&#1095;&#1082;&#1072;&#1096;&#1091;&#1088;&#1089;&#1082;&#1086;&#1077;\&#1044;&#1080;&#1072;&#1075;&#1088;&#1072;&#1084;&#1084;&#1099;%20&#1082;%20&#1089;&#1083;&#1072;&#1081;&#1076;&#1072;&#1084;%20&#1050;&#1072;&#1095;&#1082;&#1072;&#1096;&#1091;&#1088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72;&#1095;&#1082;&#1072;&#1096;&#1091;&#1088;&#1089;&#1082;&#1086;&#1077;\&#1044;&#1080;&#1072;&#1075;&#1088;&#1072;&#1084;&#1084;&#1099;%20&#1082;%20&#1089;&#1083;&#1072;&#1081;&#1076;&#1072;&#1084;%20&#1050;&#1072;&#1095;&#1082;&#1072;&#1096;&#1091;&#1088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0"/>
              <c:layout>
                <c:manualLayout>
                  <c:x val="1.9638699632396193E-2"/>
                  <c:y val="0.3833676389623116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6.8591047753953263E-2"/>
                  <c:y val="0.322194587163353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40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1091.2</c:v>
                </c:pt>
                <c:pt idx="1">
                  <c:v>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00BBFE"/>
              </a:solidFill>
            </c:spPr>
          </c:dPt>
          <c:dLbls>
            <c:dLbl>
              <c:idx val="0"/>
              <c:layout>
                <c:manualLayout>
                  <c:x val="6.9556744027790329E-2"/>
                  <c:y val="-8.5856137750295637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23308078465863291"/>
                  <c:y val="-9.243588611919832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5.8936058298796654E-2"/>
                  <c:y val="-5.009831479911668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Лист2!$A$16:$A$19</c:f>
              <c:strCache>
                <c:ptCount val="4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Жилищно-коммунальное хозяйство</c:v>
                </c:pt>
              </c:strCache>
            </c:strRef>
          </c:cat>
          <c:val>
            <c:numRef>
              <c:f>Лист2!$C$16:$C$19</c:f>
              <c:numCache>
                <c:formatCode>0.0</c:formatCode>
                <c:ptCount val="4"/>
                <c:pt idx="0">
                  <c:v>100.6</c:v>
                </c:pt>
                <c:pt idx="1">
                  <c:v>1392.7</c:v>
                </c:pt>
                <c:pt idx="2">
                  <c:v>44</c:v>
                </c:pt>
                <c:pt idx="3">
                  <c:v>62.9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970019453758158"/>
          <c:y val="5.5697388265839573E-2"/>
          <c:w val="0.30110905357810325"/>
          <c:h val="0.91759743590133824"/>
        </c:manualLayout>
      </c:layout>
      <c:overlay val="0"/>
      <c:txPr>
        <a:bodyPr/>
        <a:lstStyle/>
        <a:p>
          <a:pPr>
            <a:defRPr sz="20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Качкашурское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4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Качкашурское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№65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Качкашурское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Качкашурское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1 590,2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1 600,2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10,0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Качкашурское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1 091,2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499,0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1 590,2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8997002"/>
              </p:ext>
            </p:extLst>
          </p:nvPr>
        </p:nvGraphicFramePr>
        <p:xfrm>
          <a:off x="1115616" y="1686061"/>
          <a:ext cx="6912768" cy="4047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Качкашурское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677052"/>
              </p:ext>
            </p:extLst>
          </p:nvPr>
        </p:nvGraphicFramePr>
        <p:xfrm>
          <a:off x="511844" y="1505682"/>
          <a:ext cx="8246394" cy="4875646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648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4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166,0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164,0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18372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100161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560,0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276,0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Качкашурское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748,8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1 091,2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kern="0" dirty="0" smtClean="0">
                <a:latin typeface="Georgia" pitchFamily="18" charset="0"/>
                <a:cs typeface="+mn-cs"/>
              </a:rPr>
              <a:t>999,4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en-US" sz="2800" u="sng" kern="0" dirty="0" smtClean="0">
                <a:latin typeface="Georgia" pitchFamily="18" charset="0"/>
                <a:cs typeface="+mn-cs"/>
              </a:rPr>
              <a:t>9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651,1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97,7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0,0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0,0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Качкашурское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1 600,2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3,46%)</a:t>
            </a:r>
            <a:endParaRPr lang="ru-RU" b="1" dirty="0">
              <a:solidFill>
                <a:srgbClr val="005828"/>
              </a:solidFill>
              <a:latin typeface="Georgia" pitchFamily="18" charset="0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187847"/>
              </p:ext>
            </p:extLst>
          </p:nvPr>
        </p:nvGraphicFramePr>
        <p:xfrm>
          <a:off x="467294" y="1124744"/>
          <a:ext cx="8290943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Качкашурское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70463"/>
              </p:ext>
            </p:extLst>
          </p:nvPr>
        </p:nvGraphicFramePr>
        <p:xfrm>
          <a:off x="395536" y="1268761"/>
          <a:ext cx="8280921" cy="4896545"/>
        </p:xfrm>
        <a:graphic>
          <a:graphicData uri="http://schemas.openxmlformats.org/drawingml/2006/table">
            <a:tbl>
              <a:tblPr/>
              <a:tblGrid>
                <a:gridCol w="4338468"/>
                <a:gridCol w="1094167"/>
                <a:gridCol w="1137954"/>
                <a:gridCol w="1710332"/>
              </a:tblGrid>
              <a:tr h="78136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25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25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725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725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725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912262"/>
              </p:ext>
            </p:extLst>
          </p:nvPr>
        </p:nvGraphicFramePr>
        <p:xfrm>
          <a:off x="539552" y="1275071"/>
          <a:ext cx="4406436" cy="5034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0" name="Лист" r:id="rId3" imgW="2562157" imgH="1305015" progId="Excel.Sheet.8">
                  <p:embed/>
                </p:oleObj>
              </mc:Choice>
              <mc:Fallback>
                <p:oleObj name="Лист" r:id="rId3" imgW="2562157" imgH="130501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275071"/>
                        <a:ext cx="4406436" cy="50342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Качкашурское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1 500,8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1 392,7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8,8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62,9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0,0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1 </a:t>
            </a:r>
            <a:r>
              <a:rPr kumimoji="1" lang="ru-RU" sz="2800" b="1" u="sng" dirty="0" smtClean="0">
                <a:latin typeface="Georgia" pitchFamily="18" charset="0"/>
              </a:rPr>
              <a:t>556,2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7382</TotalTime>
  <Words>504</Words>
  <Application>Microsoft Office PowerPoint</Application>
  <PresentationFormat>Экран (4:3)</PresentationFormat>
  <Paragraphs>107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«Качкашурское» на 2020 год,  в тыс. руб.</vt:lpstr>
      <vt:lpstr>Структура доходов бюджета МО «Качкашурское»  на 2020 год, тыс. руб. </vt:lpstr>
      <vt:lpstr>Прогноз собственных доходов бюджета МО «Качкашурское», тыс.руб.</vt:lpstr>
      <vt:lpstr>Безвозмездные поступления в бюджет МО  «Качкашурское» на 2019 и 2020 годы, тыс. руб.</vt:lpstr>
      <vt:lpstr>Структура расходов проекта бюджета МО «Качкашурское» на 2020 год, тыс. руб. </vt:lpstr>
      <vt:lpstr>Социально-значимые расходы бюджета  МО «Качкашурское» на 2020 год, тыс. руб.</vt:lpstr>
      <vt:lpstr>Прочие расходы бюджета  МО «Качкашурское»,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353</cp:revision>
  <dcterms:created xsi:type="dcterms:W3CDTF">2013-12-04T13:25:11Z</dcterms:created>
  <dcterms:modified xsi:type="dcterms:W3CDTF">2019-12-10T11:11:08Z</dcterms:modified>
</cp:coreProperties>
</file>