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activeX/activeX1.xml" ContentType="application/vnd.ms-office.activeX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70" r:id="rId2"/>
    <p:sldId id="266" r:id="rId3"/>
    <p:sldId id="268" r:id="rId4"/>
    <p:sldId id="267" r:id="rId5"/>
    <p:sldId id="269" r:id="rId6"/>
    <p:sldId id="272" r:id="rId7"/>
    <p:sldId id="276" r:id="rId8"/>
    <p:sldId id="277" r:id="rId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00FF"/>
    <a:srgbClr val="00FF00"/>
    <a:srgbClr val="FF9900"/>
    <a:srgbClr val="C3E5C9"/>
    <a:srgbClr val="CBDCD0"/>
    <a:srgbClr val="0033CC"/>
    <a:srgbClr val="0066CC"/>
    <a:srgbClr val="FFFFFF"/>
    <a:srgbClr val="E7F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9" autoAdjust="0"/>
    <p:restoredTop sz="94640" autoAdjust="0"/>
  </p:normalViewPr>
  <p:slideViewPr>
    <p:cSldViewPr>
      <p:cViewPr varScale="1">
        <p:scale>
          <a:sx n="99" d="100"/>
          <a:sy n="99" d="100"/>
        </p:scale>
        <p:origin x="-3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091;&#1093;&#1075;&#1072;&#1083;&#1090;&#1077;&#1088;&#1072;\&#1053;&#1072;&#1090;&#1072;&#1083;&#1080;&#1103;\&#1041;&#1070;&#1044;&#1046;&#1045;&#1058;%20&#1076;&#1083;&#1103;%20&#1075;&#1088;&#1072;&#1078;&#1076;&#1072;&#1085;\&#1048;&#1089;&#1087;&#1086;&#1083;&#1085;&#1077;&#1085;&#1080;&#1077;\&#1057;&#1083;&#1072;&#1081;&#1076;&#1099;%20&#1087;&#1086;%20&#1080;&#1089;&#1087;&#1086;&#1083;&#1085;&#1077;&#1085;&#1080;&#1102;%202017\1%20&#1082;&#1074;&#1072;&#1090;&#1072;&#1083;%202017\&#1044;&#1086;&#1093;&#1086;&#1076;&#1099;&#1056;&#1072;&#1089;&#1093;&#1086;&#1076;&#1099;%20&#1079;&#1072;%201%20&#1082;&#1074;&#1072;&#1088;&#1090;&#1072;&#1083;%2020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091;&#1093;&#1075;&#1072;&#1083;&#1090;&#1077;&#1088;&#1072;\&#1053;&#1072;&#1090;&#1072;&#1083;&#1080;&#1103;\&#1041;&#1070;&#1044;&#1046;&#1045;&#1058;%20&#1076;&#1083;&#1103;%20&#1075;&#1088;&#1072;&#1078;&#1076;&#1072;&#1085;\&#1048;&#1089;&#1087;&#1086;&#1083;&#1085;&#1077;&#1085;&#1080;&#1077;\&#1057;&#1083;&#1072;&#1081;&#1076;&#1099;%20&#1087;&#1086;%20&#1080;&#1089;&#1087;&#1086;&#1083;&#1085;&#1077;&#1085;&#1080;&#1102;%202017\2%20&#1082;&#1074;&#1072;&#1090;&#1072;&#1083;%202017\&#1044;&#1086;&#1093;&#1086;&#1076;&#1099;&#1056;&#1072;&#1089;&#1093;&#1086;&#1076;&#1099;%20&#1079;&#1072;%202%20&#1082;&#1074;&#1072;&#1088;&#1090;&#1072;&#1083;%2020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091;&#1093;&#1075;&#1072;&#1083;&#1090;&#1077;&#1088;&#1072;\&#1053;&#1072;&#1090;&#1072;&#1083;&#1080;&#1103;\&#1041;&#1070;&#1044;&#1046;&#1045;&#1058;%20&#1076;&#1083;&#1103;%20&#1075;&#1088;&#1072;&#1078;&#1076;&#1072;&#1085;\&#1048;&#1089;&#1087;&#1086;&#1083;&#1085;&#1077;&#1085;&#1080;&#1077;\&#1057;&#1083;&#1072;&#1081;&#1076;&#1099;%20&#1087;&#1086;%20&#1080;&#1089;&#1087;&#1086;&#1083;&#1085;&#1077;&#1085;&#1080;&#1102;%202017\2%20&#1082;&#1074;&#1072;&#1090;&#1072;&#1083;%202017\&#1044;&#1086;&#1093;&#1086;&#1076;&#1099;&#1056;&#1072;&#1089;&#1093;&#1086;&#1076;&#1099;%20&#1079;&#1072;%202%20&#1082;&#1074;&#1072;&#1088;&#1090;&#1072;&#1083;%2020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091;&#1093;&#1075;&#1072;&#1083;&#1090;&#1077;&#1088;&#1072;\&#1053;&#1072;&#1090;&#1072;&#1083;&#1080;&#1103;\&#1041;&#1070;&#1044;&#1046;&#1045;&#1058;%20&#1076;&#1083;&#1103;%20&#1075;&#1088;&#1072;&#1078;&#1076;&#1072;&#1085;\&#1048;&#1089;&#1087;&#1086;&#1083;&#1085;&#1077;&#1085;&#1080;&#1077;\&#1057;&#1083;&#1072;&#1081;&#1076;&#1099;%20&#1087;&#1086;%20&#1080;&#1089;&#1087;&#1086;&#1083;&#1085;&#1077;&#1085;&#1080;&#1102;%202017\2%20&#1082;&#1074;&#1072;&#1090;&#1072;&#1083;%202017\&#1044;&#1086;&#1093;&#1086;&#1076;&#1099;&#1056;&#1072;&#1089;&#1093;&#1086;&#1076;&#1099;%20&#1079;&#1072;%202%20&#1082;&#1074;&#1072;&#1088;&#1090;&#1072;&#1083;%2020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091;&#1093;&#1075;&#1072;&#1083;&#1090;&#1077;&#1088;&#1072;\&#1053;&#1072;&#1090;&#1072;&#1083;&#1080;&#1103;\&#1041;&#1070;&#1044;&#1046;&#1045;&#1058;%20&#1076;&#1083;&#1103;%20&#1075;&#1088;&#1072;&#1078;&#1076;&#1072;&#1085;\&#1048;&#1089;&#1087;&#1086;&#1083;&#1085;&#1077;&#1085;&#1080;&#1077;\&#1057;&#1083;&#1072;&#1081;&#1076;&#1099;%20&#1087;&#1086;%20&#1080;&#1089;&#1087;&#1086;&#1083;&#1085;&#1077;&#1085;&#1080;&#1102;%202017\2%20&#1082;&#1074;&#1072;&#1090;&#1072;&#1083;%202017\&#1088;&#1072;&#1089;&#1093;&#1086;&#1076;&#1099;%20&#1079;&#1072;%202%20&#1082;&#1074;&#1072;&#1088;&#1090;&#1072;&#1083;%20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cat>
            <c:strRef>
              <c:f>ДиаграммыКДоходам!$A$3:$A$4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ДиаграммыКДоходам!$C$3:$C$4</c:f>
              <c:numCache>
                <c:formatCode>General</c:formatCode>
                <c:ptCount val="2"/>
                <c:pt idx="0">
                  <c:v>26.619055203843715</c:v>
                </c:pt>
                <c:pt idx="1">
                  <c:v>73.380944796156285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70"/>
      <c:rAngAx val="0"/>
      <c:perspective val="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568938558009665E-2"/>
          <c:y val="0.10646404785433197"/>
          <c:w val="0.62453574108789578"/>
          <c:h val="0.89353595214566806"/>
        </c:manualLayout>
      </c:layout>
      <c:pie3DChart>
        <c:varyColors val="1"/>
        <c:ser>
          <c:idx val="0"/>
          <c:order val="0"/>
          <c:explosion val="25"/>
          <c:dPt>
            <c:idx val="2"/>
            <c:bubble3D val="0"/>
            <c:spPr>
              <a:solidFill>
                <a:srgbClr val="7030A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Pt>
            <c:idx val="4"/>
            <c:bubble3D val="0"/>
            <c:spPr>
              <a:solidFill>
                <a:srgbClr val="FF00FF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14993554987069174"/>
                  <c:y val="-0.1222824656909466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0371674069086716"/>
                  <c:y val="5.680527456013659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0167646105027717"/>
                  <c:y val="3.864665621948438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3.1265947880839237E-2"/>
                  <c:y val="7.741373034575105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0.12088368366118693"/>
                  <c:y val="-9.0815932732620354E-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8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ДиаграммыКДоходам!$A$25:$A$30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Возврат остатков целевых средств прошлых лет</c:v>
                </c:pt>
                <c:pt idx="5">
                  <c:v>Прочие безвозмедные поступления</c:v>
                </c:pt>
              </c:strCache>
            </c:strRef>
          </c:cat>
          <c:val>
            <c:numRef>
              <c:f>ДиаграммыКДоходам!$C$25:$C$30</c:f>
              <c:numCache>
                <c:formatCode>0.0</c:formatCode>
                <c:ptCount val="6"/>
                <c:pt idx="0">
                  <c:v>75054.398000000001</c:v>
                </c:pt>
                <c:pt idx="1">
                  <c:v>116350.01788</c:v>
                </c:pt>
                <c:pt idx="2">
                  <c:v>12809.229599999999</c:v>
                </c:pt>
                <c:pt idx="3">
                  <c:v>696.04700000000003</c:v>
                </c:pt>
                <c:pt idx="4">
                  <c:v>-2742.5406600000001</c:v>
                </c:pt>
                <c:pt idx="5">
                  <c:v>222.52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7037786263368249"/>
          <c:y val="0.23546579619808322"/>
          <c:w val="0.32370051217395218"/>
          <c:h val="0.68455186265853496"/>
        </c:manualLayout>
      </c:layout>
      <c:overlay val="0"/>
      <c:txPr>
        <a:bodyPr/>
        <a:lstStyle/>
        <a:p>
          <a:pPr rtl="0">
            <a:defRPr sz="12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200"/>
      <c:rAngAx val="0"/>
      <c:perspective val="8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0270546239324557E-3"/>
          <c:y val="3.1561878056003696E-2"/>
          <c:w val="0.62633518219051798"/>
          <c:h val="0.95204710962485473"/>
        </c:manualLayout>
      </c:layout>
      <c:pie3DChart>
        <c:varyColors val="1"/>
        <c:ser>
          <c:idx val="0"/>
          <c:order val="0"/>
          <c:explosion val="25"/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3"/>
            <c:bubble3D val="0"/>
            <c:spPr>
              <a:solidFill>
                <a:srgbClr val="6600FF"/>
              </a:solidFill>
            </c:spPr>
          </c:dPt>
          <c:dPt>
            <c:idx val="4"/>
            <c:bubble3D val="0"/>
            <c:spPr>
              <a:solidFill>
                <a:srgbClr val="FF9900"/>
              </a:solidFill>
            </c:spPr>
          </c:dPt>
          <c:dPt>
            <c:idx val="5"/>
            <c:bubble3D val="0"/>
            <c:spPr>
              <a:solidFill>
                <a:srgbClr val="FF00FF"/>
              </a:solidFill>
            </c:spPr>
          </c:dPt>
          <c:dPt>
            <c:idx val="6"/>
            <c:bubble3D val="0"/>
            <c:spPr>
              <a:solidFill>
                <a:srgbClr val="00FF00"/>
              </a:solidFill>
            </c:spPr>
          </c:dPt>
          <c:dPt>
            <c:idx val="7"/>
            <c:bubble3D val="0"/>
            <c:spPr>
              <a:solidFill>
                <a:srgbClr val="FFFF00"/>
              </a:solidFill>
            </c:spPr>
          </c:dPt>
          <c:dPt>
            <c:idx val="8"/>
            <c:bubble3D val="0"/>
            <c:spPr>
              <a:solidFill>
                <a:srgbClr val="0033CC"/>
              </a:solidFill>
            </c:spPr>
          </c:dPt>
          <c:dLbls>
            <c:dLbl>
              <c:idx val="0"/>
              <c:layout>
                <c:manualLayout>
                  <c:x val="4.1549116563695233E-2"/>
                  <c:y val="0.1036971302300247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 </c:separator>
            </c:dLbl>
            <c:dLbl>
              <c:idx val="1"/>
              <c:layout>
                <c:manualLayout>
                  <c:x val="-8.2918915797722856E-2"/>
                  <c:y val="-0.1408889928985774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 </c:separator>
            </c:dLbl>
            <c:dLbl>
              <c:idx val="2"/>
              <c:layout>
                <c:manualLayout>
                  <c:x val="-9.0919489808087822E-4"/>
                  <c:y val="8.00737686414930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 </c:separator>
            </c:dLbl>
            <c:dLbl>
              <c:idx val="3"/>
              <c:layout>
                <c:manualLayout>
                  <c:x val="-1.9153575912809872E-3"/>
                  <c:y val="7.035937878602745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 </c:separator>
            </c:dLbl>
            <c:dLbl>
              <c:idx val="4"/>
              <c:layout>
                <c:manualLayout>
                  <c:x val="7.1812509600847174E-2"/>
                  <c:y val="5.1577990353331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 </c:separator>
            </c:dLbl>
            <c:dLbl>
              <c:idx val="5"/>
              <c:layout>
                <c:manualLayout>
                  <c:x val="0.11204299815164277"/>
                  <c:y val="0.1512402119864723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 </c:separator>
            </c:dLbl>
            <c:dLbl>
              <c:idx val="6"/>
              <c:layout>
                <c:manualLayout>
                  <c:x val="-3.9441650664747127E-2"/>
                  <c:y val="0.1801719335378090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 </c:separator>
            </c:dLbl>
            <c:dLbl>
              <c:idx val="7"/>
              <c:layout>
                <c:manualLayout>
                  <c:x val="-7.0837288892521791E-2"/>
                  <c:y val="6.065223739336993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 </c:separator>
            </c:dLbl>
            <c:dLbl>
              <c:idx val="8"/>
              <c:layout>
                <c:manualLayout>
                  <c:x val="-3.4522362345017509E-2"/>
                  <c:y val="-0.1139317526161773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separator> </c:separator>
            </c:dLbl>
            <c:numFmt formatCode="0.00%" sourceLinked="0"/>
            <c:txPr>
              <a:bodyPr/>
              <a:lstStyle/>
              <a:p>
                <a:pPr>
                  <a:defRPr sz="18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 </c:separator>
            <c:showLeaderLines val="1"/>
          </c:dLbls>
          <c:cat>
            <c:strRef>
              <c:f>ДиаграммыКДоходам!$A$10:$A$18</c:f>
              <c:strCache>
                <c:ptCount val="9"/>
                <c:pt idx="0">
                  <c:v>Налог на доходы физических лиц</c:v>
                </c:pt>
                <c:pt idx="1">
                  <c:v>Акцизы на нефтепродукты</c:v>
                </c:pt>
                <c:pt idx="2">
                  <c:v>Налог на совокупный доход</c:v>
                </c:pt>
                <c:pt idx="3">
                  <c:v>Доходы от оказания платных услуг</c:v>
                </c:pt>
                <c:pt idx="4">
                  <c:v>Доходы от использования имущества</c:v>
                </c:pt>
                <c:pt idx="5">
                  <c:v>Плата за негативное воздействие</c:v>
                </c:pt>
                <c:pt idx="6">
                  <c:v>Прочие налоговые и неналоговые доходы</c:v>
                </c:pt>
                <c:pt idx="7">
                  <c:v>Штрафы, санкции, возмещение ущерба</c:v>
                </c:pt>
                <c:pt idx="8">
                  <c:v>Доходы от реализации имущества</c:v>
                </c:pt>
              </c:strCache>
            </c:strRef>
          </c:cat>
          <c:val>
            <c:numRef>
              <c:f>ДиаграммыКДоходам!$B$10:$B$18</c:f>
              <c:numCache>
                <c:formatCode>#,##0.00</c:formatCode>
                <c:ptCount val="9"/>
                <c:pt idx="0">
                  <c:v>42361698.799999997</c:v>
                </c:pt>
                <c:pt idx="1">
                  <c:v>5408883.8799999999</c:v>
                </c:pt>
                <c:pt idx="2">
                  <c:v>1470289.99</c:v>
                </c:pt>
                <c:pt idx="3">
                  <c:v>4515713.16</c:v>
                </c:pt>
                <c:pt idx="4">
                  <c:v>1762253.31</c:v>
                </c:pt>
                <c:pt idx="5">
                  <c:v>376782.66</c:v>
                </c:pt>
                <c:pt idx="6">
                  <c:v>48312.070000000007</c:v>
                </c:pt>
                <c:pt idx="7">
                  <c:v>149304.03</c:v>
                </c:pt>
                <c:pt idx="8">
                  <c:v>1235022.2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625222440167197"/>
          <c:y val="5.948233549613658E-2"/>
          <c:w val="0.34374777559832803"/>
          <c:h val="0.89681626803572867"/>
        </c:manualLayout>
      </c:layout>
      <c:overlay val="0"/>
      <c:txPr>
        <a:bodyPr/>
        <a:lstStyle/>
        <a:p>
          <a:pPr>
            <a:defRPr sz="12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1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6456692913385821E-5"/>
          <c:y val="0"/>
          <c:w val="0.64363178040244973"/>
          <c:h val="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FF00FF"/>
              </a:solidFill>
            </c:spPr>
          </c:dPt>
          <c:dPt>
            <c:idx val="5"/>
            <c:bubble3D val="0"/>
            <c:spPr>
              <a:solidFill>
                <a:srgbClr val="FF9900"/>
              </a:solidFill>
            </c:spPr>
          </c:dPt>
          <c:dPt>
            <c:idx val="6"/>
            <c:bubble3D val="0"/>
            <c:spPr>
              <a:solidFill>
                <a:srgbClr val="6600FF"/>
              </a:solidFill>
            </c:spPr>
          </c:dPt>
          <c:dPt>
            <c:idx val="7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4.6728674540682413E-2"/>
                  <c:y val="-0.1725686133448081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7.918930446194225E-2"/>
                  <c:y val="3.08904606944033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2.1709864391950981E-2"/>
                  <c:y val="9.213568700750342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3.2260225284339458E-2"/>
                  <c:y val="3.075800769168706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7.3525809273840767E-3"/>
                  <c:y val="3.005725062528574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1.3228237095363079E-2"/>
                  <c:y val="0.11558894521690019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1.313867016622922E-3"/>
                  <c:y val="9.44292418578382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-8.7413604549431326E-2"/>
                  <c:y val="8.75406771911895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8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ДиаграммыКРасходам!$A$2:$A$9</c:f>
              <c:strCache>
                <c:ptCount val="8"/>
                <c:pt idx="0">
                  <c:v>    Общегосударственные вопросы</c:v>
                </c:pt>
                <c:pt idx="1">
                  <c:v>    Национальная оборона</c:v>
                </c:pt>
                <c:pt idx="2">
                  <c:v>    Национальная безопасность</c:v>
                </c:pt>
                <c:pt idx="3">
                  <c:v>    Национальная экономика</c:v>
                </c:pt>
                <c:pt idx="4">
                  <c:v>    Жилищно-коммунальное хозяйство</c:v>
                </c:pt>
                <c:pt idx="5">
                  <c:v>    Социально-значимые расходы</c:v>
                </c:pt>
                <c:pt idx="6">
                  <c:v>    Обслуживание гос. и муниципального долга</c:v>
                </c:pt>
                <c:pt idx="7">
                  <c:v>    Межбюджетные трансферты</c:v>
                </c:pt>
              </c:strCache>
            </c:strRef>
          </c:cat>
          <c:val>
            <c:numRef>
              <c:f>ДиаграммыКРасходам!$B$2:$B$9</c:f>
              <c:numCache>
                <c:formatCode>#,##0.00</c:formatCode>
                <c:ptCount val="8"/>
                <c:pt idx="0">
                  <c:v>25359310.170000002</c:v>
                </c:pt>
                <c:pt idx="1">
                  <c:v>564580</c:v>
                </c:pt>
                <c:pt idx="2">
                  <c:v>733774.35</c:v>
                </c:pt>
                <c:pt idx="3">
                  <c:v>9525375.9299999997</c:v>
                </c:pt>
                <c:pt idx="4">
                  <c:v>13795007.51</c:v>
                </c:pt>
                <c:pt idx="5">
                  <c:v>209620154.56</c:v>
                </c:pt>
                <c:pt idx="6">
                  <c:v>564031.36</c:v>
                </c:pt>
                <c:pt idx="7">
                  <c:v>7167300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10720691163605"/>
          <c:y val="0.12045356749051989"/>
          <c:w val="0.32281681977252841"/>
          <c:h val="0.67797380523357453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25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626808797123198E-3"/>
          <c:y val="1.2183597507365727E-2"/>
          <c:w val="0.5865366811095063"/>
          <c:h val="0.90125203608311355"/>
        </c:manualLayout>
      </c:layout>
      <c:pie3DChart>
        <c:varyColors val="1"/>
        <c:ser>
          <c:idx val="0"/>
          <c:order val="0"/>
          <c:explosion val="25"/>
          <c:dPt>
            <c:idx val="1"/>
            <c:bubble3D val="0"/>
            <c:spPr>
              <a:solidFill>
                <a:srgbClr val="FF00FF"/>
              </a:solidFill>
            </c:spPr>
          </c:dPt>
          <c:dPt>
            <c:idx val="2"/>
            <c:bubble3D val="0"/>
            <c:spPr>
              <a:solidFill>
                <a:srgbClr val="00B0F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spPr>
              <a:solidFill>
                <a:srgbClr val="6600FF"/>
              </a:solidFill>
            </c:spPr>
          </c:dPt>
          <c:dPt>
            <c:idx val="6"/>
            <c:bubble3D val="0"/>
            <c:spPr>
              <a:solidFill>
                <a:srgbClr val="00FF00"/>
              </a:solidFill>
            </c:spPr>
          </c:dPt>
          <c:dPt>
            <c:idx val="8"/>
            <c:bubble3D val="0"/>
            <c:spPr>
              <a:solidFill>
                <a:srgbClr val="FF9900"/>
              </a:solidFill>
            </c:spPr>
          </c:dPt>
          <c:dPt>
            <c:idx val="9"/>
            <c:bubble3D val="0"/>
            <c:spPr>
              <a:solidFill>
                <a:srgbClr val="FF00FF"/>
              </a:solidFill>
            </c:spPr>
          </c:dPt>
          <c:dLbls>
            <c:dLbl>
              <c:idx val="0"/>
              <c:layout>
                <c:manualLayout>
                  <c:x val="-4.6973294515234298E-2"/>
                  <c:y val="0.11583056343346315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2.9761828457806682E-2"/>
                  <c:y val="-0.16477510755755467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4.2846616282901139E-3"/>
                  <c:y val="9.7950756416934695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8.4969013414463862E-2"/>
                  <c:y val="5.050381860325387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4.5240224970254969E-2"/>
                  <c:y val="9.591984102704029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7.0598459145565021E-2"/>
                  <c:y val="8.443457524067811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-1.6705408800731542E-2"/>
                  <c:y val="2.6813939900063116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-1.4694473643479309E-4"/>
                  <c:y val="6.1003944006680834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9"/>
              <c:layout>
                <c:manualLayout>
                  <c:x val="9.9755060453871718E-3"/>
                  <c:y val="-0.1389852382251694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8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'мп ПИРОГ'!$A$3:$A$12</c:f>
              <c:strCache>
                <c:ptCount val="10"/>
                <c:pt idx="0">
                  <c:v>Муниципальная программа "Развитие образования и воспитание на 2015-2020 годы"</c:v>
                </c:pt>
                <c:pt idx="1">
                  <c:v>Муниципальная программа "Сохранение здоровья и формирование здорового образа жизни населения на 2015-2020 годы"</c:v>
                </c:pt>
                <c:pt idx="2">
                  <c:v>Муниципальная программа "Развитие культуры на 2015-2020 годы"</c:v>
                </c:pt>
                <c:pt idx="3">
                  <c:v>Муниципальная программа "Социальная поддержка населения на 2015-2020 годы"</c:v>
                </c:pt>
                <c:pt idx="4">
                  <c:v>Муниципальная программа "Создание условий для устойчивого экономического развития на 2015-2020 годы"</c:v>
                </c:pt>
                <c:pt idx="5">
                  <c:v>Муниципальная программа "Обеспечение безопасности на территории муниципального образования "Глазовский район" на 2015-2020 годы"</c:v>
                </c:pt>
                <c:pt idx="6">
                  <c:v>Муниципальная программа "Муниципальное хозяйство на 2015-2020 годы"</c:v>
                </c:pt>
                <c:pt idx="7">
                  <c:v>Муниципальная программа "Энергосбережение и повышение энергетической эффективностив муниципальном образовании "Глазовский район" на 2015-2020 годы</c:v>
                </c:pt>
                <c:pt idx="8">
                  <c:v>Муниципальная программа "Муниципальное управление"</c:v>
                </c:pt>
                <c:pt idx="9">
                  <c:v>Муниципальная программа "Комплексные меры противодействия немедицинскому потреблению наркотических средств и их незаконному обороту в Глазовском районе на 2015-2020 годы"</c:v>
                </c:pt>
              </c:strCache>
            </c:strRef>
          </c:cat>
          <c:val>
            <c:numRef>
              <c:f>'мп ПИРОГ'!$C$3:$C$12</c:f>
              <c:numCache>
                <c:formatCode>#,##0.0</c:formatCode>
                <c:ptCount val="10"/>
                <c:pt idx="0">
                  <c:v>169141.74157000001</c:v>
                </c:pt>
                <c:pt idx="1">
                  <c:v>376.75223999999997</c:v>
                </c:pt>
                <c:pt idx="2">
                  <c:v>31872.41432</c:v>
                </c:pt>
                <c:pt idx="3">
                  <c:v>8972.2651600000008</c:v>
                </c:pt>
                <c:pt idx="4">
                  <c:v>503.52740999999997</c:v>
                </c:pt>
                <c:pt idx="5">
                  <c:v>729.93976999999995</c:v>
                </c:pt>
                <c:pt idx="6">
                  <c:v>22000.74698</c:v>
                </c:pt>
                <c:pt idx="8">
                  <c:v>31739.28903</c:v>
                </c:pt>
                <c:pt idx="9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2340900868564464"/>
          <c:y val="3.5198507163348818E-3"/>
          <c:w val="0.36383184394516471"/>
          <c:h val="0.89772220332923502"/>
        </c:manualLayout>
      </c:layout>
      <c:overlay val="0"/>
      <c:txPr>
        <a:bodyPr/>
        <a:lstStyle/>
        <a:p>
          <a:pPr>
            <a:defRPr sz="9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597A44-C511-4A38-9458-C443BAB7E60E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BC1D2-6771-4961-80F4-79127AB05C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1018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D3435-17DE-43B5-B656-0E1579BA6DD0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73E5E-5250-41D8-A449-FADC56F365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386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0126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26678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12172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472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84716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2290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4876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0179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39289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07810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46866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59350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</a:defRPr>
            </a:lvl1pPr>
          </a:lstStyle>
          <a:p>
            <a:fld id="{25A2B3E8-35D7-463F-99B0-1F4E60E67AC7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</a:defRPr>
            </a:lvl1pPr>
          </a:lstStyle>
          <a:p>
            <a:fld id="{C9DD5ED0-4D49-4E9B-9669-68D171D7F115}" type="slidenum">
              <a:rPr lang="ru-RU" smtClean="0"/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chart" Target="../charts/chart5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«Глазовский район» за </a:t>
            </a:r>
            <a:r>
              <a:rPr lang="en-US" sz="3200" b="1" dirty="0" smtClean="0">
                <a:latin typeface="Georgia" pitchFamily="18" charset="0"/>
              </a:rPr>
              <a:t>I</a:t>
            </a:r>
            <a:r>
              <a:rPr lang="ru-RU" sz="3200" b="1" dirty="0" smtClean="0">
                <a:latin typeface="Georgia" pitchFamily="18" charset="0"/>
              </a:rPr>
              <a:t> полугодие 201</a:t>
            </a:r>
            <a:r>
              <a:rPr lang="en-US" sz="3200" b="1" dirty="0" smtClean="0">
                <a:latin typeface="Georgia" pitchFamily="18" charset="0"/>
              </a:rPr>
              <a:t>7</a:t>
            </a:r>
            <a:r>
              <a:rPr lang="ru-RU" sz="3200" b="1" dirty="0" smtClean="0">
                <a:latin typeface="Georgia" pitchFamily="18" charset="0"/>
              </a:rPr>
              <a:t> год</a:t>
            </a:r>
            <a:r>
              <a:rPr lang="ru-RU" sz="3200" b="1" dirty="0">
                <a:latin typeface="Georgia" pitchFamily="18" charset="0"/>
              </a:rPr>
              <a:t>а</a:t>
            </a:r>
            <a:r>
              <a:rPr lang="ru-RU" sz="3200" b="1" dirty="0" smtClean="0">
                <a:latin typeface="Georgia" pitchFamily="18" charset="0"/>
              </a:rPr>
              <a:t>, 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572907"/>
            <a:ext cx="2664296" cy="1152128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228184" y="4248468"/>
            <a:ext cx="2664296" cy="1152128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6497" y="2769239"/>
            <a:ext cx="234638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ДОХОДЫ</a:t>
            </a:r>
          </a:p>
          <a:p>
            <a:pPr algn="ctr"/>
            <a:r>
              <a:rPr lang="en-US" sz="2000" b="1" dirty="0">
                <a:solidFill>
                  <a:srgbClr val="C00000"/>
                </a:solidFill>
                <a:latin typeface="Georgia" pitchFamily="18" charset="0"/>
              </a:rPr>
              <a:t>259 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718</a:t>
            </a:r>
            <a:endParaRPr lang="en-US" sz="20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620012">
            <a:off x="2593997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563888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7</a:t>
            </a:r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Georgia" pitchFamily="18" charset="0"/>
              </a:rPr>
              <a:t>612</a:t>
            </a:r>
            <a:endParaRPr lang="ru-RU" sz="20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b="1" dirty="0" smtClean="0">
                <a:latin typeface="Georgia" pitchFamily="18" charset="0"/>
              </a:rPr>
              <a:t>ДЕФИЦИТ</a:t>
            </a:r>
            <a:r>
              <a:rPr lang="ru-RU" sz="2000" b="1" dirty="0" smtClean="0">
                <a:latin typeface="Georgia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49736" y="4466006"/>
            <a:ext cx="2041367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latin typeface="Georgia" pitchFamily="18" charset="0"/>
              </a:rPr>
              <a:t>РАСХОДЫ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Georgia" pitchFamily="18" charset="0"/>
              </a:rPr>
              <a:t>267 </a:t>
            </a:r>
            <a:r>
              <a:rPr lang="ru-RU" sz="2000" b="1" dirty="0" smtClean="0">
                <a:solidFill>
                  <a:schemeClr val="tx2"/>
                </a:solidFill>
                <a:latin typeface="Georgia" pitchFamily="18" charset="0"/>
              </a:rPr>
              <a:t>3</a:t>
            </a:r>
            <a:r>
              <a:rPr lang="en-US" sz="2000" b="1" dirty="0" smtClean="0">
                <a:solidFill>
                  <a:schemeClr val="tx2"/>
                </a:solidFill>
                <a:latin typeface="Georgia" pitchFamily="18" charset="0"/>
              </a:rPr>
              <a:t>30</a:t>
            </a:r>
            <a:endParaRPr lang="ru-RU" sz="2000" b="1" dirty="0">
              <a:solidFill>
                <a:schemeClr val="tx2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2580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2" y="330200"/>
            <a:ext cx="8148637" cy="708025"/>
          </a:xfrm>
        </p:spPr>
        <p:txBody>
          <a:bodyPr/>
          <a:lstStyle/>
          <a:p>
            <a:r>
              <a:rPr lang="ru-RU" sz="2200" b="1" dirty="0" smtClean="0">
                <a:latin typeface="Georgia" pitchFamily="18" charset="0"/>
              </a:rPr>
              <a:t>Структура доходов бюджета МО «Глазовский район» </a:t>
            </a:r>
            <a:r>
              <a:rPr lang="ru-RU" sz="2200" b="1" dirty="0">
                <a:latin typeface="Georgia" pitchFamily="18" charset="0"/>
              </a:rPr>
              <a:t>за </a:t>
            </a:r>
            <a:r>
              <a:rPr lang="en-US" sz="2200" b="1" dirty="0">
                <a:latin typeface="Georgia" pitchFamily="18" charset="0"/>
              </a:rPr>
              <a:t>I </a:t>
            </a:r>
            <a:r>
              <a:rPr lang="ru-RU" sz="2200" b="1" dirty="0" smtClean="0">
                <a:latin typeface="Georgia" pitchFamily="18" charset="0"/>
              </a:rPr>
              <a:t>полугодие 2017 </a:t>
            </a:r>
            <a:r>
              <a:rPr lang="ru-RU" sz="2200" b="1" dirty="0">
                <a:latin typeface="Georgia" pitchFamily="18" charset="0"/>
              </a:rPr>
              <a:t>года, </a:t>
            </a:r>
            <a:r>
              <a:rPr lang="ru-RU" sz="2200" b="1" dirty="0" smtClean="0">
                <a:latin typeface="Georgia" pitchFamily="18" charset="0"/>
              </a:rPr>
              <a:t>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683568" y="1268760"/>
            <a:ext cx="2027238" cy="8699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err="1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Безвозмезные</a:t>
            </a:r>
            <a:endParaRPr kumimoji="1" lang="ru-RU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  <a:endParaRPr kumimoji="1" lang="en-US" u="sng" kern="0" dirty="0" smtClean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en-US" u="sng" kern="0" dirty="0">
                <a:solidFill>
                  <a:srgbClr val="FF0000"/>
                </a:solidFill>
                <a:latin typeface="Georgia" pitchFamily="18" charset="0"/>
              </a:rPr>
              <a:t>202 </a:t>
            </a:r>
            <a:r>
              <a:rPr kumimoji="1" lang="en-US" u="sng" kern="0" dirty="0" smtClean="0">
                <a:solidFill>
                  <a:srgbClr val="FF0000"/>
                </a:solidFill>
                <a:latin typeface="Georgia" pitchFamily="18" charset="0"/>
              </a:rPr>
              <a:t>389,67</a:t>
            </a:r>
            <a:endParaRPr kumimoji="1" lang="en-US" u="sng" kern="0" dirty="0">
              <a:solidFill>
                <a:srgbClr val="FF0000"/>
              </a:solidFill>
              <a:latin typeface="Georgia" pitchFamily="18" charset="0"/>
            </a:endParaRPr>
          </a:p>
          <a:p>
            <a:pPr algn="r">
              <a:defRPr/>
            </a:pPr>
            <a:endParaRPr kumimoji="1" lang="en-US" u="sng" kern="0" dirty="0" smtClean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4052" y="1268760"/>
            <a:ext cx="3802063" cy="5397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неналоговые </a:t>
            </a:r>
            <a:r>
              <a:rPr kumimoji="1" lang="ru-RU" sz="1600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</a:t>
            </a:r>
            <a:endParaRPr kumimoji="1" lang="en-US" sz="1600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sz="1600" kern="0" dirty="0">
                <a:solidFill>
                  <a:schemeClr val="accent5"/>
                </a:solidFill>
                <a:latin typeface="Georgia" pitchFamily="18" charset="0"/>
              </a:rPr>
              <a:t>57 </a:t>
            </a:r>
            <a:r>
              <a:rPr kumimoji="1" lang="ru-RU" sz="1600" kern="0" dirty="0" smtClean="0">
                <a:solidFill>
                  <a:schemeClr val="accent5"/>
                </a:solidFill>
                <a:latin typeface="Georgia" pitchFamily="18" charset="0"/>
              </a:rPr>
              <a:t>328</a:t>
            </a:r>
            <a:r>
              <a:rPr kumimoji="1" lang="en-US" sz="1600" kern="0" dirty="0" smtClean="0">
                <a:solidFill>
                  <a:schemeClr val="accent5"/>
                </a:solidFill>
                <a:latin typeface="Georgia" pitchFamily="18" charset="0"/>
              </a:rPr>
              <a:t>,</a:t>
            </a:r>
            <a:r>
              <a:rPr kumimoji="1" lang="ru-RU" sz="1600" kern="0" dirty="0" smtClean="0">
                <a:solidFill>
                  <a:schemeClr val="accent5"/>
                </a:solidFill>
                <a:latin typeface="Georgia" pitchFamily="18" charset="0"/>
              </a:rPr>
              <a:t>26</a:t>
            </a:r>
            <a:r>
              <a:rPr kumimoji="1" lang="ru-RU" sz="1600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683568" y="3946893"/>
            <a:ext cx="2787650" cy="20383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ДОХОДОВ</a:t>
            </a:r>
            <a:r>
              <a:rPr kumimoji="1" lang="ru-RU" sz="4000" u="sng" kern="0" dirty="0">
                <a:latin typeface="Georgia" pitchFamily="18" charset="0"/>
                <a:cs typeface="+mn-cs"/>
              </a:rPr>
              <a:t> </a:t>
            </a:r>
            <a:endParaRPr kumimoji="1" lang="ru-RU" sz="4000" u="sng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sz="4000" u="sng" kern="0" dirty="0">
                <a:latin typeface="Georgia" pitchFamily="18" charset="0"/>
              </a:rPr>
              <a:t>259 </a:t>
            </a:r>
            <a:r>
              <a:rPr kumimoji="1" lang="ru-RU" sz="4000" u="sng" kern="0" dirty="0" smtClean="0">
                <a:latin typeface="Georgia" pitchFamily="18" charset="0"/>
              </a:rPr>
              <a:t>717</a:t>
            </a:r>
            <a:r>
              <a:rPr kumimoji="1" lang="en-US" sz="4000" u="sng" kern="0" dirty="0" smtClean="0">
                <a:latin typeface="Georgia" pitchFamily="18" charset="0"/>
              </a:rPr>
              <a:t>,</a:t>
            </a:r>
            <a:r>
              <a:rPr kumimoji="1" lang="ru-RU" sz="4000" u="sng" kern="0" dirty="0" smtClean="0">
                <a:latin typeface="Georgia" pitchFamily="18" charset="0"/>
              </a:rPr>
              <a:t>9</a:t>
            </a:r>
            <a:endParaRPr kumimoji="1" lang="ru-RU" sz="4000" u="sng" kern="0" dirty="0">
              <a:latin typeface="Georgia" pitchFamily="18" charset="0"/>
            </a:endParaRPr>
          </a:p>
          <a:p>
            <a:pPr algn="r">
              <a:defRPr/>
            </a:pPr>
            <a:endParaRPr kumimoji="1" lang="ru-RU" sz="4000" u="sng" kern="0" dirty="0"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4026775" y="5187945"/>
            <a:ext cx="2178152" cy="79253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5400" b="1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7</a:t>
            </a:r>
            <a:r>
              <a:rPr kumimoji="1" lang="en-US" sz="5400" b="1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8</a:t>
            </a:r>
            <a:r>
              <a:rPr kumimoji="1" lang="ru-RU" sz="5400" b="1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 </a:t>
            </a:r>
            <a:r>
              <a:rPr kumimoji="1" lang="ru-RU" sz="5400" b="1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%</a:t>
            </a:r>
            <a:endParaRPr kumimoji="1" lang="ru-RU" sz="54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707125" y="1746250"/>
            <a:ext cx="2964014" cy="116842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5400" b="1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2</a:t>
            </a:r>
            <a:r>
              <a:rPr kumimoji="1" lang="en-US" sz="5400" b="1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2</a:t>
            </a:r>
            <a:r>
              <a:rPr kumimoji="1" lang="ru-RU" sz="5400" b="1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  </a:t>
            </a:r>
            <a:r>
              <a:rPr kumimoji="1" lang="ru-RU" sz="5400" b="1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%</a:t>
            </a:r>
            <a:endParaRPr kumimoji="1" lang="ru-RU" sz="5400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509904"/>
              </p:ext>
            </p:extLst>
          </p:nvPr>
        </p:nvGraphicFramePr>
        <p:xfrm>
          <a:off x="3851920" y="2420888"/>
          <a:ext cx="4841780" cy="2959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906958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0525349"/>
              </p:ext>
            </p:extLst>
          </p:nvPr>
        </p:nvGraphicFramePr>
        <p:xfrm>
          <a:off x="179512" y="1124744"/>
          <a:ext cx="8578726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81000" y="404664"/>
            <a:ext cx="8377238" cy="815752"/>
          </a:xfrm>
        </p:spPr>
        <p:txBody>
          <a:bodyPr/>
          <a:lstStyle/>
          <a:p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«Глазовский район» </a:t>
            </a:r>
            <a:r>
              <a:rPr lang="ru-RU" sz="2400" b="1" dirty="0">
                <a:latin typeface="Georgia" pitchFamily="18" charset="0"/>
              </a:rPr>
              <a:t>за </a:t>
            </a:r>
            <a:r>
              <a:rPr lang="en-US" sz="2400" b="1" dirty="0">
                <a:latin typeface="Georgia" pitchFamily="18" charset="0"/>
              </a:rPr>
              <a:t>I </a:t>
            </a:r>
            <a:r>
              <a:rPr lang="ru-RU" sz="2400" b="1" dirty="0" smtClean="0">
                <a:latin typeface="Georgia" pitchFamily="18" charset="0"/>
              </a:rPr>
              <a:t>полугодие 2017 </a:t>
            </a:r>
            <a:r>
              <a:rPr lang="ru-RU" sz="2400" b="1" dirty="0">
                <a:latin typeface="Georgia" pitchFamily="18" charset="0"/>
              </a:rPr>
              <a:t>года, </a:t>
            </a:r>
            <a:r>
              <a:rPr lang="ru-RU" sz="2400" b="1" dirty="0" smtClean="0">
                <a:latin typeface="Georgia" pitchFamily="18" charset="0"/>
              </a:rPr>
              <a:t>в %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65697" y="6089270"/>
            <a:ext cx="450304" cy="350837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467544" y="1337179"/>
            <a:ext cx="5574114" cy="72822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u="sng" kern="0" dirty="0" smtClean="0">
                <a:latin typeface="Georgia" pitchFamily="18" charset="0"/>
              </a:rPr>
              <a:t>ВСЕГО ДОХОДОВ</a:t>
            </a:r>
            <a:r>
              <a:rPr kumimoji="1" lang="en-US" sz="1600" u="sng" kern="0" dirty="0" smtClean="0">
                <a:latin typeface="Georgia" pitchFamily="18" charset="0"/>
              </a:rPr>
              <a:t> </a:t>
            </a:r>
            <a:r>
              <a:rPr kumimoji="1" lang="en-US" sz="1600" u="sng" kern="0" dirty="0">
                <a:latin typeface="Georgia" pitchFamily="18" charset="0"/>
              </a:rPr>
              <a:t>259 717,9 </a:t>
            </a:r>
            <a:r>
              <a:rPr kumimoji="1" lang="ru-RU" sz="1600" u="sng" kern="0" dirty="0" smtClean="0">
                <a:latin typeface="Georgia" pitchFamily="18" charset="0"/>
              </a:rPr>
              <a:t>тыс. руб., </a:t>
            </a:r>
          </a:p>
          <a:p>
            <a:pPr algn="r">
              <a:defRPr/>
            </a:pPr>
            <a:r>
              <a:rPr kumimoji="1" lang="ru-RU" sz="1600" u="sng" kern="0" dirty="0" smtClean="0">
                <a:latin typeface="Georgia" pitchFamily="18" charset="0"/>
              </a:rPr>
              <a:t>из них  безвозмезд</a:t>
            </a:r>
            <a:r>
              <a:rPr kumimoji="1" lang="ru-RU" sz="1600" u="sng" kern="0" dirty="0">
                <a:latin typeface="Georgia" pitchFamily="18" charset="0"/>
              </a:rPr>
              <a:t>н</a:t>
            </a:r>
            <a:r>
              <a:rPr kumimoji="1" lang="ru-RU" sz="1600" u="sng" kern="0" dirty="0" smtClean="0">
                <a:latin typeface="Georgia" pitchFamily="18" charset="0"/>
              </a:rPr>
              <a:t>ых поступлений 202</a:t>
            </a:r>
            <a:r>
              <a:rPr kumimoji="1" lang="en-US" sz="1600" u="sng" kern="0" dirty="0" smtClean="0">
                <a:latin typeface="Georgia" pitchFamily="18" charset="0"/>
              </a:rPr>
              <a:t> </a:t>
            </a:r>
            <a:r>
              <a:rPr kumimoji="1" lang="ru-RU" sz="1600" u="sng" kern="0" dirty="0" smtClean="0">
                <a:latin typeface="Georgia" pitchFamily="18" charset="0"/>
              </a:rPr>
              <a:t>389,7</a:t>
            </a:r>
            <a:r>
              <a:rPr kumimoji="1" lang="en-US" sz="1600" u="sng" kern="0" dirty="0" smtClean="0">
                <a:latin typeface="Georgia" pitchFamily="18" charset="0"/>
              </a:rPr>
              <a:t> </a:t>
            </a:r>
            <a:r>
              <a:rPr kumimoji="1" lang="ru-RU" sz="1600" u="sng" kern="0" dirty="0" err="1" smtClean="0">
                <a:latin typeface="Georgia" pitchFamily="18" charset="0"/>
                <a:cs typeface="+mn-cs"/>
              </a:rPr>
              <a:t>тыс.руб</a:t>
            </a:r>
            <a:r>
              <a:rPr kumimoji="1" lang="ru-RU" sz="1600" u="sng" kern="0" dirty="0" smtClean="0">
                <a:latin typeface="Georgia" pitchFamily="18" charset="0"/>
                <a:cs typeface="+mn-cs"/>
              </a:rPr>
              <a:t>.</a:t>
            </a:r>
            <a:endParaRPr kumimoji="1" lang="ru-RU" sz="1600" u="sng" kern="0" dirty="0"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0923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81000" y="330200"/>
            <a:ext cx="8223250" cy="455613"/>
          </a:xfrm>
        </p:spPr>
        <p:txBody>
          <a:bodyPr/>
          <a:lstStyle/>
          <a:p>
            <a:r>
              <a:rPr lang="ru-RU" sz="2200" b="1" dirty="0" smtClean="0">
                <a:latin typeface="Georgia" pitchFamily="18" charset="0"/>
              </a:rPr>
              <a:t>Структура </a:t>
            </a:r>
            <a:r>
              <a:rPr lang="en-US" sz="2200" b="1" dirty="0" smtClean="0">
                <a:latin typeface="Georgia" pitchFamily="18" charset="0"/>
              </a:rPr>
              <a:t> </a:t>
            </a:r>
            <a:r>
              <a:rPr lang="ru-RU" sz="2200" b="1" dirty="0" smtClean="0">
                <a:latin typeface="Georgia" pitchFamily="18" charset="0"/>
              </a:rPr>
              <a:t>доходов бюджета МО «Глазовский район» </a:t>
            </a:r>
            <a:r>
              <a:rPr lang="ru-RU" sz="2200" b="1" dirty="0">
                <a:latin typeface="Georgia" pitchFamily="18" charset="0"/>
              </a:rPr>
              <a:t>за </a:t>
            </a:r>
            <a:r>
              <a:rPr lang="en-US" sz="2200" b="1" dirty="0">
                <a:latin typeface="Georgia" pitchFamily="18" charset="0"/>
              </a:rPr>
              <a:t>I </a:t>
            </a:r>
            <a:r>
              <a:rPr lang="ru-RU" sz="2200" b="1" dirty="0" smtClean="0">
                <a:latin typeface="Georgia" pitchFamily="18" charset="0"/>
              </a:rPr>
              <a:t>полугодие 2017 года,</a:t>
            </a:r>
            <a:r>
              <a:rPr lang="en-US" sz="2200" b="1" dirty="0" smtClean="0">
                <a:latin typeface="Georgia" pitchFamily="18" charset="0"/>
              </a:rPr>
              <a:t> </a:t>
            </a:r>
            <a:r>
              <a:rPr lang="ru-RU" sz="2200" b="1" dirty="0" smtClean="0">
                <a:latin typeface="Georgia" pitchFamily="18" charset="0"/>
              </a:rPr>
              <a:t>в %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659668" y="1332620"/>
            <a:ext cx="4752528" cy="72822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u="sng" kern="0" dirty="0" smtClean="0">
                <a:latin typeface="Georgia" pitchFamily="18" charset="0"/>
              </a:rPr>
              <a:t>ВСЕГО ДОХОДОВ</a:t>
            </a:r>
            <a:r>
              <a:rPr kumimoji="1" lang="en-US" sz="1600" u="sng" kern="0" dirty="0" smtClean="0">
                <a:latin typeface="Georgia" pitchFamily="18" charset="0"/>
              </a:rPr>
              <a:t> </a:t>
            </a:r>
            <a:r>
              <a:rPr kumimoji="1" lang="en-US" sz="1600" u="sng" kern="0" dirty="0">
                <a:latin typeface="Georgia" pitchFamily="18" charset="0"/>
              </a:rPr>
              <a:t>259 </a:t>
            </a:r>
            <a:r>
              <a:rPr kumimoji="1" lang="en-US" sz="1600" u="sng" kern="0" dirty="0" smtClean="0">
                <a:latin typeface="Georgia" pitchFamily="18" charset="0"/>
              </a:rPr>
              <a:t>717,9 </a:t>
            </a:r>
            <a:r>
              <a:rPr kumimoji="1" lang="ru-RU" sz="1600" u="sng" kern="0" dirty="0" smtClean="0">
                <a:latin typeface="Georgia" pitchFamily="18" charset="0"/>
              </a:rPr>
              <a:t>тыс</a:t>
            </a:r>
            <a:r>
              <a:rPr kumimoji="1" lang="ru-RU" sz="1600" u="sng" kern="0" dirty="0" smtClean="0">
                <a:latin typeface="Georgia" pitchFamily="18" charset="0"/>
                <a:cs typeface="+mn-cs"/>
              </a:rPr>
              <a:t>. руб. , </a:t>
            </a:r>
          </a:p>
          <a:p>
            <a:pPr algn="r">
              <a:defRPr/>
            </a:pPr>
            <a:r>
              <a:rPr kumimoji="1" lang="ru-RU" sz="1600" u="sng" kern="0" dirty="0" smtClean="0">
                <a:latin typeface="Georgia" pitchFamily="18" charset="0"/>
                <a:cs typeface="+mn-cs"/>
              </a:rPr>
              <a:t>из них собственных </a:t>
            </a:r>
            <a:r>
              <a:rPr kumimoji="1" lang="ru-RU" sz="1600" u="sng" kern="0" dirty="0" smtClean="0">
                <a:latin typeface="Georgia" pitchFamily="18" charset="0"/>
              </a:rPr>
              <a:t>доходов</a:t>
            </a:r>
            <a:r>
              <a:rPr kumimoji="1" lang="en-US" sz="1600" u="sng" kern="0" dirty="0" smtClean="0">
                <a:latin typeface="Georgia" pitchFamily="18" charset="0"/>
              </a:rPr>
              <a:t> </a:t>
            </a:r>
            <a:r>
              <a:rPr kumimoji="1" lang="ru-RU" sz="1600" u="sng" kern="0" dirty="0" smtClean="0">
                <a:latin typeface="Georgia" pitchFamily="18" charset="0"/>
              </a:rPr>
              <a:t>57 328</a:t>
            </a:r>
            <a:r>
              <a:rPr kumimoji="1" lang="en-US" sz="1600" u="sng" kern="0" dirty="0" smtClean="0">
                <a:latin typeface="Georgia" pitchFamily="18" charset="0"/>
              </a:rPr>
              <a:t>,3 </a:t>
            </a:r>
            <a:r>
              <a:rPr kumimoji="1" lang="ru-RU" sz="1600" u="sng" kern="0" dirty="0" err="1" smtClean="0">
                <a:latin typeface="Georgia" pitchFamily="18" charset="0"/>
                <a:cs typeface="+mn-cs"/>
              </a:rPr>
              <a:t>тыс.руб</a:t>
            </a:r>
            <a:r>
              <a:rPr kumimoji="1" lang="ru-RU" sz="1600" u="sng" kern="0" dirty="0" smtClean="0">
                <a:latin typeface="Georgia" pitchFamily="18" charset="0"/>
                <a:cs typeface="+mn-cs"/>
              </a:rPr>
              <a:t>.</a:t>
            </a:r>
            <a:endParaRPr kumimoji="1" lang="ru-RU" sz="1600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2567755"/>
              </p:ext>
            </p:extLst>
          </p:nvPr>
        </p:nvGraphicFramePr>
        <p:xfrm>
          <a:off x="76128" y="1696734"/>
          <a:ext cx="8682110" cy="4828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37366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1352193"/>
              </p:ext>
            </p:extLst>
          </p:nvPr>
        </p:nvGraphicFramePr>
        <p:xfrm>
          <a:off x="0" y="404664"/>
          <a:ext cx="9144000" cy="6453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16359" y="260648"/>
            <a:ext cx="8223250" cy="671513"/>
          </a:xfrm>
        </p:spPr>
        <p:txBody>
          <a:bodyPr/>
          <a:lstStyle/>
          <a:p>
            <a:r>
              <a:rPr lang="ru-RU" sz="2400" b="1" dirty="0" smtClean="0">
                <a:latin typeface="Georgia" pitchFamily="18" charset="0"/>
              </a:rPr>
              <a:t>Структура расходов бюджета МО «Глазовский район</a:t>
            </a:r>
            <a:r>
              <a:rPr lang="ru-RU" sz="2400" b="1" dirty="0">
                <a:latin typeface="Georgia" pitchFamily="18" charset="0"/>
              </a:rPr>
              <a:t>» за </a:t>
            </a:r>
            <a:r>
              <a:rPr lang="en-US" sz="2400" b="1" dirty="0">
                <a:latin typeface="Georgia" pitchFamily="18" charset="0"/>
              </a:rPr>
              <a:t>I </a:t>
            </a:r>
            <a:r>
              <a:rPr lang="ru-RU" sz="2400" b="1" dirty="0" smtClean="0">
                <a:latin typeface="Georgia" pitchFamily="18" charset="0"/>
              </a:rPr>
              <a:t>полугодие 2017 </a:t>
            </a:r>
            <a:r>
              <a:rPr lang="ru-RU" sz="2400" b="1" dirty="0">
                <a:latin typeface="Georgia" pitchFamily="18" charset="0"/>
              </a:rPr>
              <a:t>года, </a:t>
            </a:r>
            <a:r>
              <a:rPr lang="ru-RU" sz="2400" b="1" dirty="0" smtClean="0">
                <a:latin typeface="Georgia" pitchFamily="18" charset="0"/>
              </a:rPr>
              <a:t>в </a:t>
            </a:r>
            <a:r>
              <a:rPr lang="ru-RU" sz="2400" b="1" dirty="0" err="1" smtClean="0">
                <a:latin typeface="Georgia" pitchFamily="18" charset="0"/>
              </a:rPr>
              <a:t>тыс.руб</a:t>
            </a:r>
            <a:r>
              <a:rPr lang="ru-RU" sz="2400" b="1" dirty="0" smtClean="0">
                <a:latin typeface="Georgia" pitchFamily="18" charset="0"/>
              </a:rPr>
              <a:t>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61602" y="6074246"/>
            <a:ext cx="378296" cy="37894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6745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7848352" cy="838200"/>
          </a:xfrm>
        </p:spPr>
        <p:txBody>
          <a:bodyPr/>
          <a:lstStyle/>
          <a:p>
            <a:r>
              <a:rPr lang="ru-RU" sz="2000" b="1" dirty="0" smtClean="0">
                <a:latin typeface="Georgia" pitchFamily="18" charset="0"/>
              </a:rPr>
              <a:t>Социально-значимые расходы бюджета МО «Глазовский район» за </a:t>
            </a:r>
            <a:r>
              <a:rPr lang="en-US" sz="2000" b="1" dirty="0">
                <a:latin typeface="Georgia" pitchFamily="18" charset="0"/>
              </a:rPr>
              <a:t>I </a:t>
            </a:r>
            <a:r>
              <a:rPr lang="ru-RU" sz="2000" b="1" dirty="0" smtClean="0">
                <a:latin typeface="Georgia" pitchFamily="18" charset="0"/>
              </a:rPr>
              <a:t>полугодие 2017 </a:t>
            </a:r>
            <a:r>
              <a:rPr lang="ru-RU" sz="2000" b="1" dirty="0">
                <a:latin typeface="Georgia" pitchFamily="18" charset="0"/>
              </a:rPr>
              <a:t>года,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2583" y="6021288"/>
            <a:ext cx="391417" cy="446311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694462"/>
              </p:ext>
            </p:extLst>
          </p:nvPr>
        </p:nvGraphicFramePr>
        <p:xfrm>
          <a:off x="488181" y="1268760"/>
          <a:ext cx="8270057" cy="5112568"/>
        </p:xfrm>
        <a:graphic>
          <a:graphicData uri="http://schemas.openxmlformats.org/drawingml/2006/table">
            <a:tbl>
              <a:tblPr/>
              <a:tblGrid>
                <a:gridCol w="4113454"/>
                <a:gridCol w="1625246"/>
                <a:gridCol w="1625246"/>
                <a:gridCol w="906111"/>
              </a:tblGrid>
              <a:tr h="166516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20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2000" b="1" i="0" u="none" strike="noStrike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Исполнение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2016г, 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76005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II </a:t>
                      </a:r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квартал 2016 г.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II </a:t>
                      </a:r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квартал 2017 г.</a:t>
                      </a: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78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РАСХОДЫ – всего, в том числе: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259 801,2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267 329,53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103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4478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196 530,1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209 620,2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107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</a:tr>
              <a:tr h="4478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152 280,1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168 162,0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110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4478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Культура и кинематография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29 472,2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31 876,4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108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</a:tr>
              <a:tr h="4478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14 382,4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9 205,0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64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4478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395,3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376,8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FC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9489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54143"/>
            <a:ext cx="8506718" cy="914617"/>
          </a:xfrm>
        </p:spPr>
        <p:txBody>
          <a:bodyPr/>
          <a:lstStyle/>
          <a:p>
            <a:r>
              <a:rPr lang="ru-RU" sz="2400" b="1" dirty="0" smtClean="0">
                <a:latin typeface="Georgia" pitchFamily="18" charset="0"/>
              </a:rPr>
              <a:t>Структура исполнения Муниципальных программ</a:t>
            </a:r>
            <a:endParaRPr lang="ru-RU" sz="2400" b="1" dirty="0">
              <a:latin typeface="Georgia" pitchFamily="18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2583" y="6021288"/>
            <a:ext cx="391417" cy="446311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167288"/>
              </p:ext>
            </p:extLst>
          </p:nvPr>
        </p:nvGraphicFramePr>
        <p:xfrm>
          <a:off x="395536" y="1052736"/>
          <a:ext cx="8424936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ontrols>
      <mc:AlternateContent xmlns:mc="http://schemas.openxmlformats.org/markup-compatibility/2006">
        <mc:Choice xmlns:v="urn:schemas-microsoft-com:vml" Requires="v">
          <p:control spid="207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8720918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32856"/>
            <a:ext cx="9144000" cy="1944216"/>
          </a:xfrm>
        </p:spPr>
        <p:txBody>
          <a:bodyPr/>
          <a:lstStyle/>
          <a:p>
            <a:pPr algn="ctr" eaLnBrk="1" hangingPunct="1"/>
            <a:r>
              <a:rPr lang="ru-RU" sz="6000" b="1" dirty="0" smtClean="0">
                <a:latin typeface="Georgia" pitchFamily="18" charset="0"/>
              </a:rPr>
              <a:t>СПАСИБО ЗА ВНИМАНИЕ!!!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9107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азовский район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Глазовский район</Template>
  <TotalTime>9150</TotalTime>
  <Words>316</Words>
  <Application>Microsoft Office PowerPoint</Application>
  <PresentationFormat>Экран (4:3)</PresentationFormat>
  <Paragraphs>94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Глазовский район</vt:lpstr>
      <vt:lpstr>Основные параметры бюджета МО «Глазовский район» за I полугодие 2017 года, в тыс. руб.</vt:lpstr>
      <vt:lpstr>Структура доходов бюджета МО «Глазовский район» за I полугодие 2017 года, тыс. руб. </vt:lpstr>
      <vt:lpstr>Безвозмездные поступления в бюджет МО «Глазовский район» за I полугодие 2017 года, в %</vt:lpstr>
      <vt:lpstr>Структура  доходов бюджета МО «Глазовский район» за I полугодие 2017 года, в % </vt:lpstr>
      <vt:lpstr>Структура расходов бюджета МО «Глазовский район» за I полугодие 2017 года, в тыс.руб. </vt:lpstr>
      <vt:lpstr>Социально-значимые расходы бюджета МО «Глазовский район» за I полугодие 2017 года, тыс. руб.</vt:lpstr>
      <vt:lpstr>Структура исполнения Муниципальных программ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User</dc:creator>
  <cp:lastModifiedBy>Jony</cp:lastModifiedBy>
  <cp:revision>226</cp:revision>
  <cp:lastPrinted>2017-07-26T09:53:12Z</cp:lastPrinted>
  <dcterms:created xsi:type="dcterms:W3CDTF">2016-01-21T11:37:17Z</dcterms:created>
  <dcterms:modified xsi:type="dcterms:W3CDTF">2017-08-17T05:23:02Z</dcterms:modified>
</cp:coreProperties>
</file>