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264" r:id="rId10"/>
    <p:sldId id="319" r:id="rId11"/>
    <p:sldId id="265" r:id="rId12"/>
    <p:sldId id="276" r:id="rId13"/>
    <p:sldId id="293" r:id="rId14"/>
    <p:sldId id="316" r:id="rId15"/>
    <p:sldId id="317" r:id="rId16"/>
    <p:sldId id="314" r:id="rId17"/>
    <p:sldId id="318" r:id="rId18"/>
    <p:sldId id="294" r:id="rId19"/>
    <p:sldId id="306" r:id="rId20"/>
    <p:sldId id="315" r:id="rId21"/>
    <p:sldId id="280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284" r:id="rId33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66FF66"/>
    <a:srgbClr val="9933FF"/>
    <a:srgbClr val="660033"/>
    <a:srgbClr val="996600"/>
    <a:srgbClr val="00FF00"/>
    <a:srgbClr val="00FF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5" autoAdjust="0"/>
    <p:restoredTop sz="98657" autoAdjust="0"/>
  </p:normalViewPr>
  <p:slideViewPr>
    <p:cSldViewPr>
      <p:cViewPr varScale="1">
        <p:scale>
          <a:sx n="104" d="100"/>
          <a:sy n="104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3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102;&#1076;&#1078;&#1077;&#1090;&#1085;&#1080;&#1082;&#1080;\&#1041;&#1102;&#1076;&#1078;&#1077;&#1090;\&#1041;&#1102;&#1076;&#1078;&#1077;&#1090;%202018\&#1055;&#1088;&#1086;&#1077;&#1082;&#1090;%20&#1073;&#1102;&#1076;&#1078;&#1077;&#1090;&#1072;%20&#1085;&#1072;%202018-2020%20&#1052;&#1072;&#1088;&#1080;&#1085;&#1077;\&#1055;&#1088;&#1086;&#1077;&#1082;&#1090;%20&#1073;&#1102;&#1076;&#1078;&#1077;&#1090;&#1072;%20&#1052;&#1054;%20&#1043;&#1083;&#1072;&#1079;&#1086;&#1074;&#1089;&#1082;&#1080;&#1081;%20&#1088;&#1072;&#1081;&#1086;&#1085;%20&#1085;&#1072;%202018%20&#1075;&#1086;&#1076;%20&#1080;%20&#1085;&#1072;%20&#1087;&#1083;&#1072;&#1085;&#1086;&#1074;&#1099;&#1081;%20&#1087;&#1077;&#1088;&#1080;&#1086;&#1076;%202019%20&#1080;%202020%20&#1075;&#1086;&#1076;&#1086;&#1074;\&#1044;&#1080;&#1072;&#1075;&#1088;&#1072;&#1084;&#1084;&#1099;%20&#1082;%20&#1089;&#1083;&#1072;&#1081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102;&#1076;&#1078;&#1077;&#1090;&#1085;&#1080;&#1082;&#1080;\&#1041;&#1102;&#1076;&#1078;&#1077;&#1090;\&#1041;&#1102;&#1076;&#1078;&#1077;&#1090;%202018\&#1055;&#1088;&#1086;&#1077;&#1082;&#1090;%20&#1073;&#1102;&#1076;&#1078;&#1077;&#1090;&#1072;%20&#1085;&#1072;%202018-2020%20&#1052;&#1072;&#1088;&#1080;&#1085;&#1077;\&#1055;&#1088;&#1086;&#1077;&#1082;&#1090;%20&#1073;&#1102;&#1076;&#1078;&#1077;&#1090;&#1072;%20&#1052;&#1054;%20&#1043;&#1083;&#1072;&#1079;&#1086;&#1074;&#1089;&#1082;&#1080;&#1081;%20&#1088;&#1072;&#1081;&#1086;&#1085;%20&#1085;&#1072;%202018%20&#1075;&#1086;&#1076;%20&#1080;%20&#1085;&#1072;%20&#1087;&#1083;&#1072;&#1085;&#1086;&#1074;&#1099;&#1081;%20&#1087;&#1077;&#1088;&#1080;&#1086;&#1076;%202019%20&#1080;%202020%20&#1075;&#1086;&#1076;&#1086;&#1074;\&#1044;&#1080;&#1072;&#1075;&#1088;&#1072;&#1084;&#1084;&#1099;%20&#1082;%20&#1089;&#1083;&#1072;&#1081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ran\_Documents\_&#1041;&#1102;&#1076;&#1078;&#1077;&#1090;&#1085;&#1080;&#1082;&#1080;\&#1041;&#1102;&#1076;&#1078;&#1077;&#1090;\&#1041;&#1102;&#1076;&#1078;&#1077;&#1090;%202018\&#1055;&#1088;&#1086;&#1077;&#1082;&#1090;%20&#1073;&#1102;&#1076;&#1078;&#1077;&#1090;&#1072;%20&#1085;&#1072;%202018-2020%20&#1052;&#1072;&#1088;&#1080;&#1085;&#1077;\&#1055;&#1088;&#1086;&#1077;&#1082;&#1090;%20&#1073;&#1102;&#1076;&#1078;&#1077;&#1090;&#1072;%20&#1052;&#1054;%20&#1043;&#1083;&#1072;&#1079;&#1086;&#1074;&#1089;&#1082;&#1080;&#1081;%20&#1088;&#1072;&#1081;&#1086;&#1085;%20&#1085;&#1072;%202018%20&#1075;&#1086;&#1076;%20&#1080;%20&#1085;&#1072;%20&#1087;&#1083;&#1072;&#1085;&#1086;&#1074;&#1099;&#1081;%20&#1087;&#1077;&#1088;&#1080;&#1086;&#1076;%202019%20&#1080;%202020%20&#1075;&#1086;&#1076;&#1086;&#1074;\&#1044;&#1080;&#1072;&#1075;&#1088;&#1072;&#1084;&#1084;&#1099;%20&#1082;%20&#1089;&#1083;&#1072;&#1081;&#1076;&#1072;&#1084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y\AppData\Roaming\Microsoft\Excel\&#1044;&#1080;&#1072;&#1075;&#1088;&#1072;&#1084;&#1084;&#1099;%20&#1082;%20&#1089;&#1083;&#1072;&#1081;&#1076;&#1072;&#1084;2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y\AppData\Roaming\Microsoft\Excel\&#1044;&#1080;&#1072;&#1075;&#1088;&#1072;&#1084;&#1084;&#1099;%20&#1082;%20&#1089;&#1083;&#1072;&#1081;&#1076;&#1072;&#1084;2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y\AppData\Roaming\Microsoft\Excel\&#1044;&#1080;&#1072;&#1075;&#1088;&#1072;&#1084;&#1084;&#1099;%20&#1082;%20&#1089;&#1083;&#1072;&#1081;&#1076;&#1072;&#1084;2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y\AppData\Roaming\Microsoft\Excel\&#1044;&#1080;&#1072;&#1075;&#1088;&#1072;&#1084;&#1084;&#1099;%20&#1082;%20&#1089;&#1083;&#1072;&#1081;&#1076;&#1072;&#1084;2%20(version%201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y\AppData\Roaming\Microsoft\Excel\&#1044;&#1080;&#1072;&#1075;&#1088;&#1072;&#1084;&#1084;&#1099;%20&#1082;%20&#1089;&#1083;&#1072;&#1081;&#1076;&#1072;&#1084;2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605711141151559E-2"/>
          <c:y val="2.1028912270642339E-2"/>
          <c:w val="0.95139424917771209"/>
          <c:h val="0.9339091328636954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374939612486563"/>
                  <c:y val="8.12125237698855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4400" b="1">
                    <a:latin typeface="Georgia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ДиаграммыКДоходам!$A$3:$A$4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ДиаграммыКДоходам!$C$3:$C$4</c:f>
              <c:numCache>
                <c:formatCode>General</c:formatCode>
                <c:ptCount val="2"/>
                <c:pt idx="0">
                  <c:v>26.950167097422298</c:v>
                </c:pt>
                <c:pt idx="1">
                  <c:v>73.049832902577691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51487314085737E-3"/>
          <c:y val="1.1075730788926921E-2"/>
          <c:w val="0.62633518219051798"/>
          <c:h val="0.95204710962485473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explosion val="28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rgbClr val="0000CC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9933FF"/>
              </a:solidFill>
            </c:spPr>
          </c:dPt>
          <c:dLbls>
            <c:dLbl>
              <c:idx val="0"/>
              <c:layout>
                <c:manualLayout>
                  <c:x val="5.9438210848643917E-2"/>
                  <c:y val="8.99448760006530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8.5890529308836394E-2"/>
                  <c:y val="-0.140543698031275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2.0730260279965003E-2"/>
                  <c:y val="1.7996231111954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4.9796259842519688E-2"/>
                  <c:y val="5.99964487893091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3270034995625546"/>
                  <c:y val="0.121475824557633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6.6886701662292214E-2"/>
                  <c:y val="0.161154324872288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2.3751749781277327E-2"/>
                  <c:y val="0.111867322861564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-6.9182633420822398E-2"/>
                  <c:y val="2.71034469767266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8"/>
              <c:layout>
                <c:manualLayout>
                  <c:x val="-7.2666119860017503E-2"/>
                  <c:y val="-6.91950612357096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numFmt formatCode="0.00%" sourceLinked="0"/>
            <c:txPr>
              <a:bodyPr/>
              <a:lstStyle/>
              <a:p>
                <a:pPr>
                  <a:defRPr sz="20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ДиаграммыКДоходам!$A$10:$A$18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Доходы от оказания платных услуг</c:v>
                </c:pt>
                <c:pt idx="4">
                  <c:v>Доходы от использования имущества</c:v>
                </c:pt>
                <c:pt idx="5">
                  <c:v>Плата за негативное воздействие</c:v>
                </c:pt>
                <c:pt idx="6">
                  <c:v>Прочие налоговые и неналоговые доходы</c:v>
                </c:pt>
                <c:pt idx="7">
                  <c:v>Штрафы, санкции, возмещение ущерба</c:v>
                </c:pt>
                <c:pt idx="8">
                  <c:v>Доходы от реализации имущества</c:v>
                </c:pt>
              </c:strCache>
            </c:strRef>
          </c:cat>
          <c:val>
            <c:numRef>
              <c:f>ДиаграммыКДоходам!$B$10:$B$18</c:f>
              <c:numCache>
                <c:formatCode>#,##0.00</c:formatCode>
                <c:ptCount val="9"/>
                <c:pt idx="0">
                  <c:v>99088</c:v>
                </c:pt>
                <c:pt idx="1">
                  <c:v>10567</c:v>
                </c:pt>
                <c:pt idx="2">
                  <c:v>2505</c:v>
                </c:pt>
                <c:pt idx="3">
                  <c:v>9163</c:v>
                </c:pt>
                <c:pt idx="4">
                  <c:v>2623</c:v>
                </c:pt>
                <c:pt idx="5">
                  <c:v>498</c:v>
                </c:pt>
                <c:pt idx="6">
                  <c:v>21</c:v>
                </c:pt>
                <c:pt idx="7">
                  <c:v>443</c:v>
                </c:pt>
                <c:pt idx="8">
                  <c:v>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306517935258091"/>
          <c:y val="6.1905660587980027E-2"/>
          <c:w val="0.29387926509186352"/>
          <c:h val="0.86289762745637033"/>
        </c:manualLayout>
      </c:layout>
      <c:overlay val="0"/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29438981709528E-2"/>
          <c:y val="4.0732148565346349E-2"/>
          <c:w val="0.63199527346465634"/>
          <c:h val="0.9468337008416555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9933FF"/>
              </a:solidFill>
            </c:spPr>
          </c:dPt>
          <c:dPt>
            <c:idx val="5"/>
            <c:bubble3D val="0"/>
            <c:spPr>
              <a:solidFill>
                <a:srgbClr val="00FFFF"/>
              </a:solidFill>
            </c:spPr>
          </c:dPt>
          <c:dLbls>
            <c:dLbl>
              <c:idx val="0"/>
              <c:layout>
                <c:manualLayout>
                  <c:x val="-7.9950210005301253E-2"/>
                  <c:y val="-2.78619585608299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5.7559508823181942E-2"/>
                  <c:y val="-7.73834550124392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3.673214319154937E-3"/>
                  <c:y val="-8.11127574950701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8.8616526643866336E-2"/>
                  <c:y val="-3.14260322727440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6.7530512439753665E-2"/>
                  <c:y val="1.32280714083096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1360423288937101E-2"/>
                  <c:y val="6.91335002189624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488384107059586"/>
                  <c:y val="-0.198001143232262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800" b="1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Расх_СоцЗнач!$F$16:$F$22</c:f>
              <c:strCache>
                <c:ptCount val="7"/>
                <c:pt idx="0">
                  <c:v>Расходы на обслуживание долга</c:v>
                </c:pt>
                <c:pt idx="1">
                  <c:v>Межбюджетные трансферты</c:v>
                </c:pt>
                <c:pt idx="2">
                  <c:v>Жилищно-коммунальное хозяйство</c:v>
                </c:pt>
                <c:pt idx="3">
                  <c:v>Расходы на обеспечение безопасности</c:v>
                </c:pt>
                <c:pt idx="4">
                  <c:v>Общегосударственные вопросы</c:v>
                </c:pt>
                <c:pt idx="5">
                  <c:v>Расходы на поддержку отдельных отраслей экономики</c:v>
                </c:pt>
                <c:pt idx="6">
                  <c:v>Расходы социальной направленности</c:v>
                </c:pt>
              </c:strCache>
            </c:strRef>
          </c:cat>
          <c:val>
            <c:numRef>
              <c:f>Расх_СоцЗнач!$G$16:$G$22</c:f>
              <c:numCache>
                <c:formatCode>#,##0.0</c:formatCode>
                <c:ptCount val="7"/>
                <c:pt idx="0">
                  <c:v>1092.2</c:v>
                </c:pt>
                <c:pt idx="1">
                  <c:v>11679.5</c:v>
                </c:pt>
                <c:pt idx="2">
                  <c:v>3981.4</c:v>
                </c:pt>
                <c:pt idx="3">
                  <c:v>2814</c:v>
                </c:pt>
                <c:pt idx="4">
                  <c:v>55058.5</c:v>
                </c:pt>
                <c:pt idx="5">
                  <c:v>11413.8</c:v>
                </c:pt>
                <c:pt idx="6">
                  <c:v>390104.6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59031846315009"/>
          <c:y val="5.0180183345659775E-2"/>
          <c:w val="0.32260118043162578"/>
          <c:h val="0.89963946190954069"/>
        </c:manualLayout>
      </c:layout>
      <c:overlay val="0"/>
      <c:txPr>
        <a:bodyPr/>
        <a:lstStyle/>
        <a:p>
          <a:pPr>
            <a:defRPr sz="14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9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17782152230971E-2"/>
          <c:y val="2.1111873637443533E-3"/>
          <c:w val="0.62596423884514441"/>
          <c:h val="0.98039400103078855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9933FF"/>
              </a:solidFill>
            </c:spPr>
          </c:dPt>
          <c:dPt>
            <c:idx val="4"/>
            <c:bubble3D val="0"/>
            <c:spPr>
              <a:solidFill>
                <a:srgbClr val="99CCFF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2905653980752407"/>
                  <c:y val="-0.153282262443189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0458683289588801"/>
                  <c:y val="8.32845844736776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3.3773676727909013E-2"/>
                  <c:y val="1.28535067483580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1030183727034121E-2"/>
                  <c:y val="6.66310782765434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1726651356080491E-2"/>
                  <c:y val="7.8116344062905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4.6765802712160978E-2"/>
                  <c:y val="2.05243034597565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600" b="1">
                    <a:latin typeface="Georgia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программам'!$A$6:$A$11</c:f>
              <c:strCache>
                <c:ptCount val="6"/>
                <c:pt idx="0">
                  <c:v>Подпрограмма "Развитие дошкольного образования"</c:v>
                </c:pt>
                <c:pt idx="1">
                  <c:v>Подпрограмма "Развитие общего образования"</c:v>
                </c:pt>
                <c:pt idx="2">
                  <c:v>Подпрограмма "Развитие дополнительного образования детей"</c:v>
                </c:pt>
                <c:pt idx="3">
                  <c:v>Подпрограмма "Реализация молодежной политики"</c:v>
                </c:pt>
                <c:pt idx="4">
                  <c:v>Подпрограмма "Управление системой образования"</c:v>
                </c:pt>
                <c:pt idx="5">
                  <c:v>Подпрограмма "Организация отдыха, оздоровления и занятости детей в каникулярное время на 2015-2020 годы"</c:v>
                </c:pt>
              </c:strCache>
            </c:strRef>
          </c:cat>
          <c:val>
            <c:numRef>
              <c:f>'ПО программам'!$D$6:$D$11</c:f>
              <c:numCache>
                <c:formatCode>General</c:formatCode>
                <c:ptCount val="6"/>
                <c:pt idx="0">
                  <c:v>51591.199999999997</c:v>
                </c:pt>
                <c:pt idx="1">
                  <c:v>213000.1</c:v>
                </c:pt>
                <c:pt idx="2">
                  <c:v>16092.9</c:v>
                </c:pt>
                <c:pt idx="3">
                  <c:v>77</c:v>
                </c:pt>
                <c:pt idx="4">
                  <c:v>12319.2</c:v>
                </c:pt>
                <c:pt idx="5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64221158958001"/>
          <c:y val="1.8837890862250784E-2"/>
          <c:w val="0.32404308836395451"/>
          <c:h val="0.91157973177447227"/>
        </c:manualLayout>
      </c:layout>
      <c:overlay val="0"/>
      <c:txPr>
        <a:bodyPr/>
        <a:lstStyle/>
        <a:p>
          <a:pPr>
            <a:defRPr sz="14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99005676793714E-2"/>
          <c:y val="3.1872624569700879E-2"/>
          <c:w val="0.61231020290070648"/>
          <c:h val="0.9362547508605982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1806613070139557"/>
                  <c:y val="8.97054810943998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3434757232946265"/>
                  <c:y val="-0.2086575218629161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программам'!$A$20:$C$22</c:f>
              <c:strCache>
                <c:ptCount val="3"/>
                <c:pt idx="0">
                  <c:v>Подпрограмма "Организация библиотечного обслуживания населения"</c:v>
                </c:pt>
                <c:pt idx="1">
                  <c:v>Подпрограмма "Организация досуга, предоставление услуг организаций культуры и доступа к музейным фондам"</c:v>
                </c:pt>
                <c:pt idx="2">
                  <c:v>Подпрограмма "Развитие туризма в муниципальном образовании "Глазовский район"</c:v>
                </c:pt>
              </c:strCache>
            </c:strRef>
          </c:cat>
          <c:val>
            <c:numRef>
              <c:f>'ПО программам'!$D$20:$D$22</c:f>
              <c:numCache>
                <c:formatCode>General</c:formatCode>
                <c:ptCount val="3"/>
                <c:pt idx="0">
                  <c:v>15450.4</c:v>
                </c:pt>
                <c:pt idx="1">
                  <c:v>61741.4</c:v>
                </c:pt>
                <c:pt idx="2">
                  <c:v>1648.8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755818509485655"/>
          <c:y val="0.10073891557731054"/>
          <c:w val="0.31380282143631316"/>
          <c:h val="0.65851130973544014"/>
        </c:manualLayout>
      </c:layout>
      <c:overlay val="0"/>
      <c:txPr>
        <a:bodyPr/>
        <a:lstStyle/>
        <a:p>
          <a:pPr>
            <a:defRPr sz="14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7235345581781E-4"/>
          <c:y val="2.4367195014731453E-2"/>
          <c:w val="0.64589227909011371"/>
          <c:h val="0.9756328049852685"/>
        </c:manualLayout>
      </c:layout>
      <c:pie3DChart>
        <c:varyColors val="1"/>
        <c:ser>
          <c:idx val="0"/>
          <c:order val="0"/>
          <c:explosion val="25"/>
          <c:dLbls>
            <c:numFmt formatCode="0.0%" sourceLinked="0"/>
            <c:txPr>
              <a:bodyPr/>
              <a:lstStyle/>
              <a:p>
                <a:pPr>
                  <a:defRPr sz="2400" b="1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программам'!$A$27:$C$28</c:f>
              <c:strCache>
                <c:ptCount val="2"/>
                <c:pt idx="0">
                  <c:v>Подпрограмма "Социальная поддержка семьи и детей"</c:v>
                </c:pt>
                <c:pt idx="1">
                  <c:v>Подпрограмма " Социальная поддержка старшего поколения, инвалидов и отдельных категорий граждан"</c:v>
                </c:pt>
              </c:strCache>
            </c:strRef>
          </c:cat>
          <c:val>
            <c:numRef>
              <c:f>'ПО программам'!$D$27:$D$28</c:f>
              <c:numCache>
                <c:formatCode>General</c:formatCode>
                <c:ptCount val="2"/>
                <c:pt idx="0">
                  <c:v>15161.1</c:v>
                </c:pt>
                <c:pt idx="1">
                  <c:v>3837.8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73753280839896"/>
          <c:y val="1.347156649551166E-2"/>
          <c:w val="0.32037357830271218"/>
          <c:h val="0.92746135899679205"/>
        </c:manualLayout>
      </c:layout>
      <c:overlay val="0"/>
      <c:txPr>
        <a:bodyPr/>
        <a:lstStyle/>
        <a:p>
          <a:pPr>
            <a:defRPr sz="16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134845849534295E-2"/>
          <c:y val="3.7823462247193552E-2"/>
          <c:w val="0.62922779304294907"/>
          <c:h val="0.91537978905004691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3.9736959879917294E-2"/>
                  <c:y val="-0.199558648552403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4.4676673112842583E-2"/>
                  <c:y val="-0.233548503792803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9.7503058735758253E-3"/>
                  <c:y val="5.89785149846818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25041407830542E-2"/>
                  <c:y val="0.136007290265326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2000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программам'!$A$44:$C$47</c:f>
              <c:strCache>
                <c:ptCount val="4"/>
                <c:pt idx="0">
                  <c:v>Подпрограмма "Территориальное развитие (градостроительство и землеустройство)"</c:v>
                </c:pt>
                <c:pt idx="1">
                  <c:v>Подпрограмма "Содержание и развитие жилищно-коммунальной инфраструктуры"</c:v>
                </c:pt>
                <c:pt idx="2">
                  <c:v>Подпрограмма "Благоустройство и охрана окружающей среды"</c:v>
                </c:pt>
                <c:pt idx="3">
                  <c:v>Подпрограмма "Развитие транспортной системы"</c:v>
                </c:pt>
              </c:strCache>
            </c:strRef>
          </c:cat>
          <c:val>
            <c:numRef>
              <c:f>'ПО программам'!$D$44:$D$47</c:f>
              <c:numCache>
                <c:formatCode>General</c:formatCode>
                <c:ptCount val="4"/>
                <c:pt idx="0">
                  <c:v>800</c:v>
                </c:pt>
                <c:pt idx="1">
                  <c:v>3872.2</c:v>
                </c:pt>
                <c:pt idx="2">
                  <c:v>15.2</c:v>
                </c:pt>
                <c:pt idx="3">
                  <c:v>10567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9279316342439"/>
          <c:y val="6.2654029641520746E-4"/>
          <c:w val="0.31791252328074954"/>
          <c:h val="0.94333447034880824"/>
        </c:manualLayout>
      </c:layout>
      <c:overlay val="0"/>
      <c:txPr>
        <a:bodyPr/>
        <a:lstStyle/>
        <a:p>
          <a:pPr>
            <a:defRPr sz="16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74810176688616E-2"/>
          <c:y val="5.8178181986472642E-2"/>
          <c:w val="0.61452508186692578"/>
          <c:h val="0.93766529777760843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99CC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6640700906833646E-2"/>
                  <c:y val="7.097017119507145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6567920310194681"/>
                  <c:y val="-0.1125762088261356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9817902317463742E-2"/>
                  <c:y val="2.97030663205650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9.6270669149663528E-3"/>
                  <c:y val="9.020732748118515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7275293281514269E-2"/>
                  <c:y val="7.832256189606334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6.1363590359494763E-2"/>
                  <c:y val="1.417051992829326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Georg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'ПО программам'!$A$54:$C$59</c:f>
              <c:strCache>
                <c:ptCount val="6"/>
                <c:pt idx="0">
                  <c:v>Подпрограмма "Организация муниципального управления"</c:v>
                </c:pt>
                <c:pt idx="1">
                  <c:v>Подпрограмма "Управление муниципальными финансами"</c:v>
                </c:pt>
                <c:pt idx="2">
                  <c:v>Подпрограмма "Повышение эффективности расходов бюджета муниципального образования "Глазовский район", обеспечение долгосрочной сбалансированности и устойчивости бюджета"</c:v>
                </c:pt>
                <c:pt idx="3">
                  <c:v>Подпрограмма "Управление муниципальным имуществом и земельными ресурсами"</c:v>
                </c:pt>
                <c:pt idx="4">
                  <c:v>Подпрограмма "Архивное дело"</c:v>
                </c:pt>
                <c:pt idx="5">
                  <c:v>Подпрограмма" Государственная регистрация актов гражданского состояния (выполнение переданных полномочий)"</c:v>
                </c:pt>
              </c:strCache>
            </c:strRef>
          </c:cat>
          <c:val>
            <c:numRef>
              <c:f>'ПО программам'!$D$54:$D$59</c:f>
              <c:numCache>
                <c:formatCode>General</c:formatCode>
                <c:ptCount val="6"/>
                <c:pt idx="0">
                  <c:v>40524.400000000001</c:v>
                </c:pt>
                <c:pt idx="1">
                  <c:v>19346.599999999999</c:v>
                </c:pt>
                <c:pt idx="2">
                  <c:v>12</c:v>
                </c:pt>
                <c:pt idx="3">
                  <c:v>1000</c:v>
                </c:pt>
                <c:pt idx="4">
                  <c:v>1660.2</c:v>
                </c:pt>
                <c:pt idx="5">
                  <c:v>1513.1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86442211964878"/>
          <c:y val="1.1651153800606813E-2"/>
          <c:w val="0.3411966789087843"/>
          <c:h val="0.98809736898343314"/>
        </c:manualLayout>
      </c:layout>
      <c:overlay val="0"/>
      <c:txPr>
        <a:bodyPr/>
        <a:lstStyle/>
        <a:p>
          <a:pPr>
            <a:defRPr sz="1100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5347-48A6-4B68-97D6-EC1758976E1F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6FA7-29A0-4C14-AED8-53F4F8AF2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80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349A-58F3-46C2-A537-087A0F9BEC53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2C1B-31CE-4186-99A5-20931DDA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02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2C1B-31CE-4186-99A5-20931DDA7638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4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E2C1B-31CE-4186-99A5-20931DDA76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4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ahoma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D1D6-B12E-4A90-9192-C7E629FF00FB}" type="datetime1">
              <a:rPr lang="ru-RU" smtClean="0"/>
              <a:t>05.12.2017</a:t>
            </a:fld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80AA-B91B-423E-A90E-1C74CA93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2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BFCF-4437-46E4-AE44-CB437FEC0220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0BC3-3A63-4B97-B20B-C190F3654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74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A6F1D-8968-4E7C-BF96-C9EA769DC039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DC10-003C-4BCD-A10A-6940BFB9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706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6970-FCA4-4EAB-A254-45EB069C18F9}" type="datetime1">
              <a:rPr lang="ru-RU" smtClean="0"/>
              <a:t>05.12.2017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9502B-C9AD-4925-BA82-F6E04A45D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316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E4FB-60B5-40FD-878F-A64C0315F6C9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D651-AEA8-468D-92EC-1DFF32E56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53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EDF8-2D84-4FB9-851C-BB6B41635C9C}" type="datetime1">
              <a:rPr lang="ru-RU" smtClean="0"/>
              <a:t>05.12.2017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F433-3CD2-42F9-BDBD-577EDCA5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231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56CC-F10D-4266-9E0C-96D948A70B6B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DC6A-FC93-43F3-AC9A-CC8C8D100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002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BC9B-8400-46E3-A595-382D958147E1}" type="datetime1">
              <a:rPr lang="ru-RU" smtClean="0"/>
              <a:t>05.12.2017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C1B4-D1A7-4FE5-95C7-B1D3A8B84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499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F406-9B31-4FAF-9A4F-4198348AF1AF}" type="datetime1">
              <a:rPr lang="ru-RU" smtClean="0"/>
              <a:t>05.12.2017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0E4A-B140-47DC-AC92-38D237DC1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069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B33B-7946-474E-837B-98339916569E}" type="datetime1">
              <a:rPr lang="ru-RU" smtClean="0"/>
              <a:t>05.12.2017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736B-C60A-4CAB-8426-57EDAD0AE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987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A48E-1B10-4432-AB39-5532C00735E1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9BAC-97E1-421F-B9CD-C7333EB5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961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5E48-794E-4D7B-A2DD-DA95493EA3EB}" type="datetime1">
              <a:rPr lang="ru-RU" smtClean="0"/>
              <a:t>05.12.2017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EEBE-6E3F-4843-B899-DAA7D2F7A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17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D427D0-1762-4E44-A3E0-96F219B5D508}" type="datetime1">
              <a:rPr lang="ru-RU" smtClean="0"/>
              <a:t>05.12.2017</a:t>
            </a:fld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1F5C47E-4C81-4539-A787-745A496F6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ahoma" pitchFamily="34" charset="0"/>
              </a:endParaRP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>
            <a:spLocks noGrp="1"/>
          </p:cNvSpPr>
          <p:nvPr>
            <p:ph type="ctrTitle"/>
          </p:nvPr>
        </p:nvSpPr>
        <p:spPr>
          <a:xfrm>
            <a:off x="1043608" y="402134"/>
            <a:ext cx="6984776" cy="866626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</a:rPr>
              <a:t>БЮДЖЕТ ДЛЯ ГРАЖДАН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348" y="5085184"/>
            <a:ext cx="8290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Бюджет муниципального образования «Глазовский район» </a:t>
            </a:r>
            <a:br>
              <a:rPr lang="ru-RU" sz="32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на 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2018 </a:t>
            </a:r>
            <a:r>
              <a:rPr lang="ru-RU" sz="3200" b="1" dirty="0">
                <a:solidFill>
                  <a:schemeClr val="tx2"/>
                </a:solidFill>
                <a:latin typeface="Georgia" pitchFamily="18" charset="0"/>
              </a:rPr>
              <a:t>год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407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0568"/>
            <a:ext cx="73442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357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3670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77238" cy="1031776"/>
          </a:xfrm>
        </p:spPr>
        <p:txBody>
          <a:bodyPr/>
          <a:lstStyle/>
          <a:p>
            <a:r>
              <a:rPr lang="ru-RU" sz="2000" b="1" dirty="0">
                <a:latin typeface="Georgia" pitchFamily="18" charset="0"/>
              </a:rPr>
              <a:t>Основные характеристики проекта бюджета муниципального образования «Глазовский район» на 2018 год и на плановый период 2019 и 2020 </a:t>
            </a:r>
            <a:r>
              <a:rPr lang="ru-RU" sz="2000" b="1" dirty="0" smtClean="0">
                <a:latin typeface="Georgia" pitchFamily="18" charset="0"/>
              </a:rPr>
              <a:t>годов (</a:t>
            </a:r>
            <a:r>
              <a:rPr lang="ru-RU" sz="2000" b="1" dirty="0">
                <a:latin typeface="Georgia" pitchFamily="18" charset="0"/>
              </a:rPr>
              <a:t>тыс. руб.)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87857"/>
              </p:ext>
            </p:extLst>
          </p:nvPr>
        </p:nvGraphicFramePr>
        <p:xfrm>
          <a:off x="467546" y="1412777"/>
          <a:ext cx="8290693" cy="494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7033"/>
                <a:gridCol w="1289351"/>
                <a:gridCol w="1288525"/>
                <a:gridCol w="1171161"/>
                <a:gridCol w="1054623"/>
              </a:tblGrid>
              <a:tr h="771865"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2159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Решение о бюджете на 2017 год (первоначальный)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Проект бюджета муниципального образования «Глазовский район»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2018 год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2019 год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2020 год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1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Общий объем доходов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448079,2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469755,9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469878,1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effectLst/>
                          <a:latin typeface="Georgia" pitchFamily="18" charset="0"/>
                        </a:rPr>
                        <a:t>480824,4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1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Общий объем расходов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458193,3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476144,0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479816,7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492966,3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0256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Верхний предел муниципального внутреннего долга муниципального образования «Глазовский район»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75473,2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34345,9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630,2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630,2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721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Предельный объем муниципального долга муниципального образования «Глазовский район»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123016,0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68061,5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630,2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630,2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1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Дефицит (-), профицит (+) 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-10114,1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-6388,1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</a:rPr>
                        <a:t>-9938,6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</a:rPr>
                        <a:t>-12141,9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5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001000" cy="8382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latin typeface="Georgia" pitchFamily="18" charset="0"/>
              </a:rPr>
              <a:t>Основные параметры бюджета МО «Глазовский район» на 2018 год, в тыс. руб.</a:t>
            </a:r>
          </a:p>
        </p:txBody>
      </p:sp>
      <p:pic>
        <p:nvPicPr>
          <p:cNvPr id="92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094" y="6093296"/>
            <a:ext cx="431402" cy="28803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 bwMode="auto">
          <a:xfrm>
            <a:off x="467544" y="2880646"/>
            <a:ext cx="2520000" cy="1080000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439" y="2991889"/>
            <a:ext cx="18002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200" b="1" dirty="0">
                <a:latin typeface="Georgia" pitchFamily="18" charset="0"/>
              </a:rPr>
              <a:t>ДОХОДЫ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469 755,9</a:t>
            </a:r>
            <a:endParaRPr lang="ru-RU" sz="2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Блок-схема: данные 8"/>
          <p:cNvSpPr/>
          <p:nvPr/>
        </p:nvSpPr>
        <p:spPr bwMode="auto">
          <a:xfrm>
            <a:off x="6098303" y="4522975"/>
            <a:ext cx="2520000" cy="1080000"/>
          </a:xfrm>
          <a:prstGeom prst="flowChartInputOutp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361" y="4675783"/>
            <a:ext cx="18002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200" b="1" dirty="0" smtClean="0">
                <a:latin typeface="Georgia" pitchFamily="18" charset="0"/>
              </a:rPr>
              <a:t>РАСХОДЫ</a:t>
            </a:r>
            <a:endParaRPr lang="ru-RU" sz="2200" b="1" dirty="0">
              <a:latin typeface="Georgia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476 144,0</a:t>
            </a:r>
            <a:endParaRPr lang="ru-RU" sz="2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rot="1320000">
            <a:off x="2580142" y="4214231"/>
            <a:ext cx="3939016" cy="51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>
            <a:off x="3652463" y="4240047"/>
            <a:ext cx="1827931" cy="1821787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6462" y="5364806"/>
            <a:ext cx="18111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6 388,1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ДЕФИЦИТ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613" y="285749"/>
            <a:ext cx="8223250" cy="752476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latin typeface="Georgia" pitchFamily="18" charset="0"/>
              </a:rPr>
              <a:t>Структура доходов бюджета МО «Глазовский район» на 2018 год, тыс. руб.</a:t>
            </a:r>
            <a:br>
              <a:rPr lang="ru-RU" sz="2200" b="1" dirty="0" smtClean="0">
                <a:latin typeface="Georgia" pitchFamily="18" charset="0"/>
              </a:rPr>
            </a:b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451212" y="1167258"/>
            <a:ext cx="2258467" cy="103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kumimoji="1" lang="ru-RU" sz="2000" kern="0" dirty="0" smtClean="0">
                <a:solidFill>
                  <a:srgbClr val="FF0000"/>
                </a:solidFill>
                <a:latin typeface="Georgia" pitchFamily="18" charset="0"/>
                <a:cs typeface="+mn-cs"/>
              </a:rPr>
              <a:t>Безвозмездные</a:t>
            </a:r>
            <a:endParaRPr kumimoji="1" lang="ru-RU" sz="2000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  <a:p>
            <a:pPr>
              <a:defRPr/>
            </a:pPr>
            <a:r>
              <a:rPr kumimoji="1" lang="ru-RU" sz="2000" u="sng" kern="0" dirty="0">
                <a:solidFill>
                  <a:srgbClr val="FF0000"/>
                </a:solidFill>
                <a:latin typeface="Georgia" pitchFamily="18" charset="0"/>
                <a:cs typeface="+mn-cs"/>
              </a:rPr>
              <a:t>поступления </a:t>
            </a:r>
          </a:p>
          <a:p>
            <a:pPr>
              <a:defRPr/>
            </a:pPr>
            <a:r>
              <a:rPr kumimoji="1" lang="ru-RU" sz="2000" b="1" u="sng" kern="0" dirty="0">
                <a:solidFill>
                  <a:srgbClr val="FF0000"/>
                </a:solidFill>
                <a:latin typeface="Georgia" pitchFamily="18" charset="0"/>
                <a:cs typeface="+mn-cs"/>
              </a:rPr>
              <a:t>343 </a:t>
            </a:r>
            <a:r>
              <a:rPr kumimoji="1" lang="ru-RU" sz="2000" b="1" u="sng" kern="0" dirty="0" smtClean="0">
                <a:solidFill>
                  <a:srgbClr val="FF0000"/>
                </a:solidFill>
                <a:latin typeface="Georgia" pitchFamily="18" charset="0"/>
                <a:cs typeface="+mn-cs"/>
              </a:rPr>
              <a:t>155,9</a:t>
            </a:r>
            <a:r>
              <a:rPr kumimoji="1" lang="en-US" sz="2000" b="1" u="sng" kern="0" dirty="0" smtClean="0">
                <a:solidFill>
                  <a:srgbClr val="FF0000"/>
                </a:solidFill>
                <a:latin typeface="Georgia" pitchFamily="18" charset="0"/>
                <a:cs typeface="+mn-cs"/>
              </a:rPr>
              <a:t> </a:t>
            </a:r>
            <a:r>
              <a:rPr kumimoji="1" lang="ru-RU" sz="2000" b="1" u="sng" kern="0" dirty="0" smtClean="0">
                <a:solidFill>
                  <a:srgbClr val="FF0000"/>
                </a:solidFill>
                <a:latin typeface="Georgia" pitchFamily="18" charset="0"/>
                <a:cs typeface="+mn-cs"/>
              </a:rPr>
              <a:t> </a:t>
            </a:r>
            <a:endParaRPr kumimoji="1" lang="ru-RU" sz="2000" b="1" u="sng" kern="0" dirty="0">
              <a:solidFill>
                <a:srgbClr val="FF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00192" y="1182006"/>
            <a:ext cx="2435922" cy="950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kern="0" dirty="0">
                <a:solidFill>
                  <a:schemeClr val="accent5"/>
                </a:solidFill>
                <a:latin typeface="Georgia" pitchFamily="18" charset="0"/>
                <a:cs typeface="+mn-cs"/>
              </a:rPr>
              <a:t>Налоговые и </a:t>
            </a:r>
            <a:endParaRPr kumimoji="1" lang="ru-RU" kern="0" dirty="0" smtClean="0">
              <a:solidFill>
                <a:schemeClr val="accent5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kumimoji="1" lang="ru-RU" kern="0" dirty="0" smtClean="0">
                <a:solidFill>
                  <a:schemeClr val="accent5"/>
                </a:solidFill>
                <a:latin typeface="Georgia" pitchFamily="18" charset="0"/>
                <a:cs typeface="+mn-cs"/>
              </a:rPr>
              <a:t>неналоговые </a:t>
            </a:r>
            <a:r>
              <a:rPr kumimoji="1" lang="ru-RU" kern="0" dirty="0">
                <a:solidFill>
                  <a:schemeClr val="accent5"/>
                </a:solidFill>
                <a:latin typeface="Georgia" pitchFamily="18" charset="0"/>
                <a:cs typeface="+mn-cs"/>
              </a:rPr>
              <a:t>доходы </a:t>
            </a:r>
          </a:p>
          <a:p>
            <a:pPr algn="r">
              <a:defRPr/>
            </a:pPr>
            <a:r>
              <a:rPr kumimoji="1" lang="ru-RU" b="1" u="sng" kern="0" dirty="0">
                <a:solidFill>
                  <a:schemeClr val="accent5"/>
                </a:solidFill>
                <a:latin typeface="Georgia" pitchFamily="18" charset="0"/>
                <a:cs typeface="+mn-cs"/>
              </a:rPr>
              <a:t>126 </a:t>
            </a:r>
            <a:r>
              <a:rPr kumimoji="1" lang="ru-RU" b="1" u="sng" kern="0" dirty="0" smtClean="0">
                <a:solidFill>
                  <a:schemeClr val="accent5"/>
                </a:solidFill>
                <a:latin typeface="Georgia" pitchFamily="18" charset="0"/>
                <a:cs typeface="+mn-cs"/>
              </a:rPr>
              <a:t>600,0</a:t>
            </a:r>
            <a:endParaRPr kumimoji="1" lang="ru-RU" b="1" u="sng" kern="0" dirty="0">
              <a:solidFill>
                <a:schemeClr val="accent5"/>
              </a:solidFill>
              <a:latin typeface="Georgia" pitchFamily="18" charset="0"/>
              <a:cs typeface="+mn-cs"/>
            </a:endParaRPr>
          </a:p>
        </p:txBody>
      </p:sp>
      <p:cxnSp>
        <p:nvCxnSpPr>
          <p:cNvPr id="10258" name="Прямая со стрелкой 24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59" name="Прямая со стрелкой 2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0" name="Прямая со стрелкой 3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1" name="Прямая со стрелкой 40"/>
          <p:cNvCxnSpPr>
            <a:cxnSpLocks noChangeShapeType="1"/>
          </p:cNvCxnSpPr>
          <p:nvPr/>
        </p:nvCxnSpPr>
        <p:spPr bwMode="auto">
          <a:xfrm>
            <a:off x="8758238" y="3357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796" y="6165303"/>
            <a:ext cx="427203" cy="265659"/>
          </a:xfrm>
        </p:spPr>
        <p:txBody>
          <a:bodyPr/>
          <a:lstStyle/>
          <a:p>
            <a:pPr>
              <a:defRPr/>
            </a:pPr>
            <a:fld id="{6028736B-C60A-4CAB-8426-57EDAD0AE65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51018"/>
              </p:ext>
            </p:extLst>
          </p:nvPr>
        </p:nvGraphicFramePr>
        <p:xfrm>
          <a:off x="810404" y="2003586"/>
          <a:ext cx="7523190" cy="406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429548" y="5733255"/>
            <a:ext cx="8284902" cy="6977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1" lang="ru-RU" sz="4000" kern="0" dirty="0">
                <a:latin typeface="Georgia" pitchFamily="18" charset="0"/>
                <a:cs typeface="+mn-cs"/>
              </a:rPr>
              <a:t>ВСЕГО </a:t>
            </a:r>
            <a:r>
              <a:rPr kumimoji="1" lang="ru-RU" sz="4000" kern="0" dirty="0" smtClean="0">
                <a:latin typeface="Georgia" pitchFamily="18" charset="0"/>
                <a:cs typeface="+mn-cs"/>
              </a:rPr>
              <a:t>ДОХОДОВ </a:t>
            </a:r>
            <a:r>
              <a:rPr kumimoji="1" lang="ru-RU" sz="4000" b="1" u="sng" kern="0" dirty="0" smtClean="0">
                <a:latin typeface="Georgia" pitchFamily="18" charset="0"/>
                <a:cs typeface="+mn-cs"/>
              </a:rPr>
              <a:t>469 755,9  </a:t>
            </a:r>
            <a:endParaRPr kumimoji="1" lang="ru-RU" sz="4000" b="1" u="sng" kern="0" dirty="0"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30200"/>
            <a:ext cx="8223250" cy="4556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Georgia" pitchFamily="18" charset="0"/>
              </a:rPr>
              <a:t>Структура доходов бюджета МО «Глазовский район» на 2018 год,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в %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8" name="Прямая со стрелкой 24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59" name="Прямая со стрелкой 2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0" name="Прямая со стрелкой 36"/>
          <p:cNvCxnSpPr>
            <a:cxnSpLocks noChangeShapeType="1"/>
          </p:cNvCxnSpPr>
          <p:nvPr/>
        </p:nvCxnSpPr>
        <p:spPr bwMode="auto">
          <a:xfrm>
            <a:off x="6156325" y="5516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61" name="Прямая со стрелкой 40"/>
          <p:cNvCxnSpPr>
            <a:cxnSpLocks noChangeShapeType="1"/>
          </p:cNvCxnSpPr>
          <p:nvPr/>
        </p:nvCxnSpPr>
        <p:spPr bwMode="auto">
          <a:xfrm>
            <a:off x="8758238" y="3357563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796" y="6165303"/>
            <a:ext cx="427203" cy="265659"/>
          </a:xfrm>
        </p:spPr>
        <p:txBody>
          <a:bodyPr/>
          <a:lstStyle/>
          <a:p>
            <a:pPr>
              <a:defRPr/>
            </a:pPr>
            <a:fld id="{6028736B-C60A-4CAB-8426-57EDAD0AE65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9552" y="1196752"/>
            <a:ext cx="4888841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kumimoji="1" lang="ru-RU" sz="1600" kern="0" dirty="0">
                <a:latin typeface="Georgia" pitchFamily="18" charset="0"/>
                <a:cs typeface="+mn-cs"/>
              </a:rPr>
              <a:t>ВСЕГО </a:t>
            </a:r>
            <a:r>
              <a:rPr kumimoji="1" lang="ru-RU" sz="1600" kern="0" dirty="0" smtClean="0">
                <a:latin typeface="Georgia" pitchFamily="18" charset="0"/>
                <a:cs typeface="+mn-cs"/>
              </a:rPr>
              <a:t>ДОХОДОВ</a:t>
            </a:r>
            <a:r>
              <a:rPr kumimoji="1" lang="en-US" sz="1600" kern="0" dirty="0" smtClean="0">
                <a:latin typeface="Georgia" pitchFamily="18" charset="0"/>
                <a:cs typeface="+mn-cs"/>
              </a:rPr>
              <a:t> </a:t>
            </a:r>
            <a:r>
              <a:rPr kumimoji="1" lang="en-US" sz="1600" u="sng" kern="0" dirty="0">
                <a:latin typeface="Georgia" pitchFamily="18" charset="0"/>
                <a:cs typeface="+mn-cs"/>
              </a:rPr>
              <a:t>469 </a:t>
            </a:r>
            <a:r>
              <a:rPr kumimoji="1" lang="en-US" sz="1600" u="sng" kern="0" dirty="0" smtClean="0">
                <a:latin typeface="Georgia" pitchFamily="18" charset="0"/>
                <a:cs typeface="+mn-cs"/>
              </a:rPr>
              <a:t>755,9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 тыс. руб. , </a:t>
            </a:r>
          </a:p>
          <a:p>
            <a:pPr algn="r">
              <a:defRPr/>
            </a:pPr>
            <a:r>
              <a:rPr kumimoji="1" lang="ru-RU" sz="1600" u="sng" kern="0" dirty="0" smtClean="0">
                <a:latin typeface="Georgia" pitchFamily="18" charset="0"/>
                <a:cs typeface="+mn-cs"/>
              </a:rPr>
              <a:t>из них  собственных  доходов </a:t>
            </a:r>
            <a:r>
              <a:rPr kumimoji="1" lang="ru-RU" sz="1600" u="sng" kern="0" dirty="0">
                <a:latin typeface="Georgia" pitchFamily="18" charset="0"/>
                <a:cs typeface="+mn-cs"/>
              </a:rPr>
              <a:t>126 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600,0 </a:t>
            </a:r>
            <a:r>
              <a:rPr kumimoji="1" lang="ru-RU" sz="1600" u="sng" kern="0" dirty="0" err="1" smtClean="0">
                <a:latin typeface="Georgia" pitchFamily="18" charset="0"/>
                <a:cs typeface="+mn-cs"/>
              </a:rPr>
              <a:t>тыс.руб</a:t>
            </a:r>
            <a:r>
              <a:rPr kumimoji="1" lang="ru-RU" sz="1600" u="sng" kern="0" dirty="0" smtClean="0">
                <a:latin typeface="Georgia" pitchFamily="18" charset="0"/>
                <a:cs typeface="+mn-cs"/>
              </a:rPr>
              <a:t>.</a:t>
            </a:r>
            <a:endParaRPr kumimoji="1" lang="ru-RU" sz="1600" u="sng" kern="0" dirty="0">
              <a:latin typeface="Georgia" pitchFamily="18" charset="0"/>
              <a:cs typeface="+mn-cs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661954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298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1000" y="288358"/>
            <a:ext cx="8001000" cy="81575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Georgia" pitchFamily="18" charset="0"/>
              </a:rPr>
              <a:t>Собственные доходы бюджета МО «Глазовский район» на 2018 год, тыс. руб.</a:t>
            </a:r>
          </a:p>
        </p:txBody>
      </p:sp>
      <p:graphicFrame>
        <p:nvGraphicFramePr>
          <p:cNvPr id="24618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787272"/>
              </p:ext>
            </p:extLst>
          </p:nvPr>
        </p:nvGraphicFramePr>
        <p:xfrm>
          <a:off x="467544" y="1109114"/>
          <a:ext cx="8290694" cy="5344222"/>
        </p:xfrm>
        <a:graphic>
          <a:graphicData uri="http://schemas.openxmlformats.org/drawingml/2006/table">
            <a:tbl>
              <a:tblPr/>
              <a:tblGrid>
                <a:gridCol w="5400600"/>
                <a:gridCol w="1512168"/>
                <a:gridCol w="1377926"/>
              </a:tblGrid>
              <a:tr h="607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charset="0"/>
                        </a:rPr>
                        <a:t>Виды налогов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Утверждено в бюджете на 2017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2018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96 660,6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99 088,0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4589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Доходы от уплаты акцизов на нефтепродукты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10 847,0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10 567,0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4251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Налог на совокупный доход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2 569,0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2 505,0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4634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8 821,0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9 163,0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7027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1 644,0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5082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1 579,0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498,0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Прочие налоговые и неналоговые доходы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367,0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443,0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1 692,0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2476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123 688,6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126 600,0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</a:tbl>
          </a:graphicData>
        </a:graphic>
      </p:graphicFrame>
      <p:pic>
        <p:nvPicPr>
          <p:cNvPr id="113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5326" y="6093296"/>
            <a:ext cx="441169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60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28959"/>
              </p:ext>
            </p:extLst>
          </p:nvPr>
        </p:nvGraphicFramePr>
        <p:xfrm>
          <a:off x="539552" y="192088"/>
          <a:ext cx="6840760" cy="61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Лист" r:id="rId4" imgW="3228992" imgH="1142873" progId="Excel.Sheet.8">
                  <p:embed/>
                </p:oleObj>
              </mc:Choice>
              <mc:Fallback>
                <p:oleObj name="Лист" r:id="rId4" imgW="3228992" imgH="114287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2088"/>
                        <a:ext cx="6840760" cy="615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0667" y="381000"/>
            <a:ext cx="8469805" cy="8159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Georgia" pitchFamily="18" charset="0"/>
              </a:rPr>
              <a:t>Безвозмездные поступления в бюджет МО «Глазовский район» на 2016 - 2018 годы, </a:t>
            </a:r>
            <a:r>
              <a:rPr lang="ru-RU" sz="2400" b="1" dirty="0" err="1" smtClean="0">
                <a:latin typeface="Georgia" pitchFamily="18" charset="0"/>
              </a:rPr>
              <a:t>тыс.руб</a:t>
            </a:r>
            <a:r>
              <a:rPr lang="ru-RU" sz="2400" b="1" dirty="0" smtClean="0">
                <a:latin typeface="Georgia" pitchFamily="18" charset="0"/>
              </a:rPr>
              <a:t>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 smtClean="0">
              <a:latin typeface="Georgia" pitchFamily="18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2699792" y="1268760"/>
            <a:ext cx="1800200" cy="936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1" lang="ru-RU" sz="2400" b="1" dirty="0">
                <a:latin typeface="Georgia" pitchFamily="18" charset="0"/>
              </a:rPr>
              <a:t> </a:t>
            </a:r>
            <a:r>
              <a:rPr kumimoji="1" lang="ru-RU" sz="2400" b="1" dirty="0" smtClean="0">
                <a:latin typeface="Georgia" pitchFamily="18" charset="0"/>
              </a:rPr>
              <a:t>2017 </a:t>
            </a:r>
            <a:r>
              <a:rPr kumimoji="1" lang="ru-RU" sz="2400" b="1" dirty="0">
                <a:latin typeface="Georgia" pitchFamily="18" charset="0"/>
              </a:rPr>
              <a:t>год</a:t>
            </a:r>
            <a:r>
              <a:rPr kumimoji="1" lang="ru-RU" sz="2400" b="1" u="sng" dirty="0"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kumimoji="1" lang="ru-RU" sz="2400" b="1" u="sng" dirty="0" smtClean="0">
                <a:latin typeface="Georgia" pitchFamily="18" charset="0"/>
              </a:rPr>
              <a:t>324 390,6</a:t>
            </a:r>
            <a:endParaRPr kumimoji="1" lang="ru-RU" sz="2400" b="1" u="sng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676527" y="1253951"/>
            <a:ext cx="1695673" cy="950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1" lang="ru-RU" sz="2400" b="1" dirty="0" smtClean="0">
                <a:latin typeface="Georgia" pitchFamily="18" charset="0"/>
              </a:rPr>
              <a:t>2018 </a:t>
            </a:r>
            <a:r>
              <a:rPr kumimoji="1" lang="ru-RU" sz="2400" b="1" dirty="0">
                <a:latin typeface="Georgia" pitchFamily="18" charset="0"/>
              </a:rPr>
              <a:t>год</a:t>
            </a:r>
            <a:r>
              <a:rPr kumimoji="1" lang="ru-RU" sz="2400" b="1" u="sng" dirty="0">
                <a:latin typeface="Georgia" pitchFamily="18" charset="0"/>
              </a:rPr>
              <a:t> </a:t>
            </a:r>
            <a:r>
              <a:rPr kumimoji="1" lang="ru-RU" sz="2400" b="1" u="sng" dirty="0" smtClean="0">
                <a:latin typeface="Georgia" pitchFamily="18" charset="0"/>
              </a:rPr>
              <a:t>343 155,9</a:t>
            </a:r>
            <a:endParaRPr kumimoji="1" lang="ru-RU" sz="2400" b="1" u="sng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444208" y="1358901"/>
            <a:ext cx="2239772" cy="1079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 anchorCtr="0"/>
          <a:lstStyle/>
          <a:p>
            <a:pPr algn="ctr">
              <a:defRPr/>
            </a:pPr>
            <a:r>
              <a:rPr kumimoji="1" lang="ru-RU" sz="2000" kern="0" dirty="0">
                <a:latin typeface="Georgia" pitchFamily="18" charset="0"/>
                <a:cs typeface="+mn-cs"/>
              </a:rPr>
              <a:t>Дотации</a:t>
            </a:r>
            <a:endParaRPr kumimoji="1" lang="ru-RU" sz="2000" u="sng" kern="0" dirty="0">
              <a:latin typeface="Georgia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444208" y="2663826"/>
            <a:ext cx="2239772" cy="1079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1" lang="ru-RU" sz="2000" kern="0" dirty="0">
                <a:latin typeface="Georgia" pitchFamily="18" charset="0"/>
                <a:cs typeface="+mn-cs"/>
              </a:rPr>
              <a:t>Субвенции</a:t>
            </a:r>
            <a:endParaRPr kumimoji="1" lang="ru-RU" sz="2000" u="sng" kern="0" dirty="0">
              <a:latin typeface="Georgia" pitchFamily="18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44208" y="5230813"/>
            <a:ext cx="223609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1" lang="ru-RU" sz="2000" dirty="0" smtClean="0">
                <a:latin typeface="Georgia" pitchFamily="18" charset="0"/>
              </a:rPr>
              <a:t>Прочие безвозмездные поступления</a:t>
            </a:r>
            <a:endParaRPr kumimoji="1" lang="ru-RU" sz="2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444208" y="3963988"/>
            <a:ext cx="2246214" cy="1079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1" lang="ru-RU" sz="2000" dirty="0">
                <a:latin typeface="Georgia" pitchFamily="18" charset="0"/>
              </a:rPr>
              <a:t>Иные межбюджетные трансферты</a:t>
            </a:r>
            <a:endParaRPr kumimoji="1" lang="ru-RU" u="sng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59632" y="3049687"/>
            <a:ext cx="81111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32,0%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5697" y="6089270"/>
            <a:ext cx="450304" cy="350837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90191" y="1268760"/>
            <a:ext cx="1765585" cy="936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1" lang="ru-RU" sz="2400" b="1" dirty="0">
                <a:latin typeface="Georgia" pitchFamily="18" charset="0"/>
              </a:rPr>
              <a:t> </a:t>
            </a:r>
            <a:r>
              <a:rPr kumimoji="1" lang="ru-RU" sz="2400" b="1" dirty="0" smtClean="0">
                <a:latin typeface="Georgia" pitchFamily="18" charset="0"/>
              </a:rPr>
              <a:t>2016 </a:t>
            </a:r>
            <a:r>
              <a:rPr kumimoji="1" lang="ru-RU" sz="2400" b="1" dirty="0">
                <a:latin typeface="Georgia" pitchFamily="18" charset="0"/>
              </a:rPr>
              <a:t>год</a:t>
            </a:r>
            <a:r>
              <a:rPr kumimoji="1" lang="ru-RU" sz="2400" b="1" u="sng" dirty="0"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kumimoji="1" lang="ru-RU" sz="2400" b="1" u="sng" dirty="0" smtClean="0">
                <a:latin typeface="Georgia" pitchFamily="18" charset="0"/>
              </a:rPr>
              <a:t>303 650,7</a:t>
            </a:r>
            <a:endParaRPr kumimoji="1" lang="ru-RU" sz="2400" b="1" u="sng" dirty="0"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9632" y="4503738"/>
            <a:ext cx="798295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65,6%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71194" y="5628076"/>
            <a:ext cx="637995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2,4%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309657" y="5999776"/>
            <a:ext cx="670055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0,0%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309596" y="2895798"/>
            <a:ext cx="830356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30,0%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328833" y="4484181"/>
            <a:ext cx="81111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64,4%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572265" y="5434623"/>
            <a:ext cx="63158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5,6%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397889" y="5999777"/>
            <a:ext cx="670055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0,0%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508104" y="5999775"/>
            <a:ext cx="61555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0,1%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409808" y="4483864"/>
            <a:ext cx="78066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63,7%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436096" y="2780928"/>
            <a:ext cx="76302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36,1%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676527" y="5517232"/>
            <a:ext cx="615553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kumimoji="1" lang="ru-RU" sz="2000" b="1" kern="0" dirty="0" smtClean="0">
                <a:latin typeface="Georgia" pitchFamily="18" charset="0"/>
                <a:cs typeface="+mn-cs"/>
              </a:rPr>
              <a:t>0,1%</a:t>
            </a:r>
            <a:endParaRPr kumimoji="1" lang="ru-RU" sz="2000" b="1" u="sng" kern="0" dirty="0"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70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ctp-travel.com/wp-content/uploads/2012/07/procur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3295"/>
            <a:ext cx="3244991" cy="22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8120063" cy="1391816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Доходы консолидированного бюджета в расчете на душу населения в 2018 году 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090716"/>
            <a:ext cx="450304" cy="39836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AutoShape 2" descr="http://%D0%BB%D1%83%D1%87%D1%88%D0%B8%D0%B5%D0%B1%D0%B8%D0%B7%D0%BD%D0%B5%D1%81%D0%B8%D0%B4%D0%B5%D0%B8.%D1%80%D1%84/wp-content/uploads/2015/09/Money-Bag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1%83%D1%87%D1%88%D0%B8%D0%B5%D0%B1%D0%B8%D0%B7%D0%BD%D0%B5%D1%81%D0%B8%D0%B4%D0%B5%D0%B8.%D1%80%D1%84/wp-content/uploads/2015/09/Money-Bag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460375" y="2804659"/>
            <a:ext cx="2160240" cy="916682"/>
          </a:xfrm>
          <a:prstGeom prst="roundRect">
            <a:avLst/>
          </a:prstGeom>
          <a:noFill/>
          <a:ln w="41275" cap="flat" cmpd="thickThin" algn="ctr">
            <a:solidFill>
              <a:schemeClr val="accent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28,71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тыс.рублей</a:t>
            </a:r>
            <a:endParaRPr kumimoji="1" lang="ru-RU" sz="2800" b="1" i="1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60375" y="4068143"/>
            <a:ext cx="2160240" cy="916682"/>
          </a:xfrm>
          <a:prstGeom prst="roundRect">
            <a:avLst/>
          </a:prstGeom>
          <a:noFill/>
          <a:ln w="41275" cap="flat" cmpd="thickThin" algn="ctr">
            <a:solidFill>
              <a:schemeClr val="accent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7,74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тыс.рублей</a:t>
            </a:r>
            <a:endParaRPr kumimoji="1" lang="ru-RU" sz="2800" b="1" i="1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60375" y="5373216"/>
            <a:ext cx="2160240" cy="916682"/>
          </a:xfrm>
          <a:prstGeom prst="roundRect">
            <a:avLst/>
          </a:prstGeom>
          <a:noFill/>
          <a:ln w="41275" cap="flat" cmpd="thickThin" algn="ctr">
            <a:solidFill>
              <a:schemeClr val="accent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6,06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тыс.рублей</a:t>
            </a:r>
            <a:endParaRPr kumimoji="1" lang="ru-RU" sz="2800" b="1" i="1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347864" y="2804659"/>
            <a:ext cx="5328592" cy="916682"/>
          </a:xfrm>
          <a:prstGeom prst="roundRect">
            <a:avLst/>
          </a:prstGeom>
          <a:noFill/>
          <a:ln w="41275" cap="flat" cmpd="thickThin" algn="ctr">
            <a:solidFill>
              <a:schemeClr val="accent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Всего доходов на одного жителя «Глазовского района»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1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429646" y="4092428"/>
            <a:ext cx="5328592" cy="916682"/>
          </a:xfrm>
          <a:prstGeom prst="roundRect">
            <a:avLst/>
          </a:prstGeom>
          <a:noFill/>
          <a:ln w="41275" cap="flat" cmpd="thickThin" algn="ctr">
            <a:solidFill>
              <a:schemeClr val="accent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Налоговые и неналоговые доходы на одного жителя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29646" y="5373216"/>
            <a:ext cx="5328592" cy="916682"/>
          </a:xfrm>
          <a:prstGeom prst="roundRect">
            <a:avLst/>
          </a:prstGeom>
          <a:noFill/>
          <a:ln w="41275" cap="flat" cmpd="thickThin" algn="ctr">
            <a:solidFill>
              <a:schemeClr val="accent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sx="1000" sy="1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1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НДФЛ, уплаченный в среднем на одного жителя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1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2654068" y="3118666"/>
            <a:ext cx="655241" cy="36004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2692622" y="4370749"/>
            <a:ext cx="655241" cy="36004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2692623" y="5651537"/>
            <a:ext cx="655241" cy="36004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760024"/>
              </p:ext>
            </p:extLst>
          </p:nvPr>
        </p:nvGraphicFramePr>
        <p:xfrm>
          <a:off x="107504" y="835025"/>
          <a:ext cx="8650734" cy="583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292100"/>
            <a:ext cx="8223250" cy="68862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Georgia" pitchFamily="18" charset="0"/>
              </a:rPr>
              <a:t>Структура расходов бюджета МО «Глазовский район» на 2018 год, в %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467296" y="5373216"/>
            <a:ext cx="532884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5828"/>
                </a:solidFill>
                <a:latin typeface="Georgia" pitchFamily="18" charset="0"/>
              </a:rPr>
              <a:t>ВСЕГО РАСХОДОВ </a:t>
            </a:r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 476 144,0</a:t>
            </a:r>
            <a:r>
              <a:rPr lang="en-US" b="1" dirty="0" smtClean="0">
                <a:solidFill>
                  <a:srgbClr val="005828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тыс</a:t>
            </a:r>
            <a:r>
              <a:rPr lang="ru-RU" b="1" dirty="0">
                <a:solidFill>
                  <a:srgbClr val="005828"/>
                </a:solidFill>
                <a:latin typeface="Georgia" pitchFamily="18" charset="0"/>
              </a:rPr>
              <a:t>. руб. (Темп роста к </a:t>
            </a:r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первоначальному </a:t>
            </a:r>
            <a:r>
              <a:rPr lang="ru-RU" b="1" dirty="0">
                <a:solidFill>
                  <a:srgbClr val="005828"/>
                </a:solidFill>
                <a:latin typeface="Georgia" pitchFamily="18" charset="0"/>
              </a:rPr>
              <a:t>бюджету на </a:t>
            </a:r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2017 год – 3,9</a:t>
            </a:r>
            <a:r>
              <a:rPr lang="en-US" b="1" dirty="0" smtClean="0">
                <a:solidFill>
                  <a:srgbClr val="005828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%)</a:t>
            </a:r>
            <a:endParaRPr lang="ru-RU" b="1" dirty="0">
              <a:solidFill>
                <a:srgbClr val="005828"/>
              </a:solidFill>
              <a:latin typeface="Georg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61602" y="6074246"/>
            <a:ext cx="378296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5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001000" cy="8382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Georgia" pitchFamily="18" charset="0"/>
              </a:rPr>
              <a:t>Социально-значимые расходы бюджета МО «Глазовский район» на 2018 год, тыс. руб.</a:t>
            </a:r>
          </a:p>
        </p:txBody>
      </p:sp>
      <p:pic>
        <p:nvPicPr>
          <p:cNvPr id="143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2583" y="6021288"/>
            <a:ext cx="391417" cy="44631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71256"/>
              </p:ext>
            </p:extLst>
          </p:nvPr>
        </p:nvGraphicFramePr>
        <p:xfrm>
          <a:off x="395537" y="1268764"/>
          <a:ext cx="8362701" cy="5112566"/>
        </p:xfrm>
        <a:graphic>
          <a:graphicData uri="http://schemas.openxmlformats.org/drawingml/2006/table">
            <a:tbl>
              <a:tblPr/>
              <a:tblGrid>
                <a:gridCol w="4033276"/>
                <a:gridCol w="1593567"/>
                <a:gridCol w="1593567"/>
                <a:gridCol w="1142291"/>
              </a:tblGrid>
              <a:tr h="4906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Первоначальный бюджет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Темп роста к уровню 2017 г,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27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2018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РАСХОДЫ – всего, в том числе: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458 193,3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476 144,00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Социально-значимые: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372 492,2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390 104,6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279 888,2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292 522,4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71 549,7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78 874,6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20 304,3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17 957,6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88,4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9"/>
                    </a:solidFill>
                  </a:tcPr>
                </a:tc>
              </a:tr>
              <a:tr h="570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747,0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FC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32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Georgia" panose="02040502050405020303" pitchFamily="18" charset="0"/>
              </a:rPr>
              <a:t>Показатели </a:t>
            </a:r>
            <a:r>
              <a:rPr lang="ru-RU" sz="2400" b="1" dirty="0" smtClean="0">
                <a:latin typeface="Georgia" panose="02040502050405020303" pitchFamily="18" charset="0"/>
              </a:rPr>
              <a:t>расходов, тыс. руб.</a:t>
            </a: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64905"/>
              </p:ext>
            </p:extLst>
          </p:nvPr>
        </p:nvGraphicFramePr>
        <p:xfrm>
          <a:off x="611560" y="1268760"/>
          <a:ext cx="8146677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1584176"/>
                <a:gridCol w="1440160"/>
                <a:gridCol w="1377925"/>
              </a:tblGrid>
              <a:tr h="19416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2017 год (решение о бюджете)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2018 год (прогноз)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anchor="ctr"/>
                </a:tc>
              </a:tr>
              <a:tr h="936951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Всего расходов,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в том числе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458 193,3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476 144,00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936951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формируемые программно-целевым методом 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453 758,5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99,0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473 289,8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99,4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936951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непрограммные расходы 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4 434,8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2 854,2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0,6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9288" y="6021288"/>
            <a:ext cx="378296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2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Стадии бюджета:</a:t>
            </a:r>
            <a:br>
              <a:rPr lang="ru-RU" sz="4000" b="1" dirty="0" smtClean="0">
                <a:latin typeface="Georgia" pitchFamily="18" charset="0"/>
              </a:rPr>
            </a:br>
            <a:endParaRPr lang="ru-RU" sz="4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0645" y="6092397"/>
            <a:ext cx="306288" cy="288931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7877" y="1340768"/>
            <a:ext cx="68748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Составление проекта бюджета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7877" y="1988840"/>
            <a:ext cx="687480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Рассмотрение и утверждение бюджета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47874" y="3072368"/>
            <a:ext cx="68748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/>
              <a:t>Исполнение бюджета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7876" y="3717032"/>
            <a:ext cx="687480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Составление, внешняя проверка, </a:t>
            </a:r>
          </a:p>
          <a:p>
            <a:pPr lvl="0"/>
            <a:r>
              <a:rPr lang="ru-RU" sz="2800" b="1" i="1" dirty="0"/>
              <a:t>рассмотрение и утверждение  бюджетной отчётности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3660" y="5229200"/>
            <a:ext cx="687480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/>
              <a:t>Муниципальный финансовый контроль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49216" y="1102889"/>
            <a:ext cx="1468223" cy="75737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316615" y="1854860"/>
            <a:ext cx="1472024" cy="98564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297319" y="2840507"/>
            <a:ext cx="1576341" cy="95179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382340" y="3817837"/>
            <a:ext cx="1406298" cy="1183383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381481" y="5191980"/>
            <a:ext cx="1502126" cy="1028546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5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ctp-travel.com/wp-content/uploads/2012/07/procur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3295"/>
            <a:ext cx="3244991" cy="22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81000"/>
            <a:ext cx="8120063" cy="1391816"/>
          </a:xfrm>
        </p:spPr>
        <p:txBody>
          <a:bodyPr/>
          <a:lstStyle/>
          <a:p>
            <a:r>
              <a:rPr lang="ru-RU" sz="2400" b="1" dirty="0" smtClean="0">
                <a:latin typeface="Georgia" pitchFamily="18" charset="0"/>
              </a:rPr>
              <a:t>Расходы бюджета МО «Глазовский район»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 в расчете на душу населения в 2018 году 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090716"/>
            <a:ext cx="450304" cy="39836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AutoShape 2" descr="http://%D0%BB%D1%83%D1%87%D1%88%D0%B8%D0%B5%D0%B1%D0%B8%D0%B7%D0%BD%D0%B5%D1%81%D0%B8%D0%B4%D0%B5%D0%B8.%D1%80%D1%84/wp-content/uploads/2015/09/Money-Bag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B%D1%83%D1%87%D1%88%D0%B8%D0%B5%D0%B1%D0%B8%D0%B7%D0%BD%D0%B5%D1%81%D0%B8%D0%B4%D0%B5%D0%B8.%D1%80%D1%84/wp-content/uploads/2015/09/Money-Bag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40529" y="2852935"/>
            <a:ext cx="7917709" cy="719133"/>
            <a:chOff x="840530" y="2852936"/>
            <a:chExt cx="7763918" cy="936104"/>
          </a:xfrm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6" name="Овал 5"/>
            <p:cNvSpPr/>
            <p:nvPr/>
          </p:nvSpPr>
          <p:spPr bwMode="auto">
            <a:xfrm>
              <a:off x="840530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29 100,6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год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2195736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2 </a:t>
              </a: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4</a:t>
              </a: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25,1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2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 в месяц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3419872" y="2852936"/>
              <a:ext cx="5184576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Расходов приходится на одного гражданина</a:t>
              </a:r>
              <a:endParaRPr kumimoji="1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47966" y="3785905"/>
            <a:ext cx="7917709" cy="719133"/>
            <a:chOff x="840530" y="2852936"/>
            <a:chExt cx="7763918" cy="936104"/>
          </a:xfrm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24" name="Овал 23"/>
            <p:cNvSpPr/>
            <p:nvPr/>
          </p:nvSpPr>
          <p:spPr bwMode="auto">
            <a:xfrm>
              <a:off x="840530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1 097,5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год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2195736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2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91,5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месяц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3419872" y="2852936"/>
              <a:ext cx="5184576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Расходов на социальную политику приходится на одного гражданина</a:t>
              </a:r>
              <a:endParaRPr kumimoji="1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47966" y="4736295"/>
            <a:ext cx="7917709" cy="719133"/>
            <a:chOff x="840530" y="2852936"/>
            <a:chExt cx="7763918" cy="936104"/>
          </a:xfrm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38" name="Овал 37"/>
            <p:cNvSpPr/>
            <p:nvPr/>
          </p:nvSpPr>
          <p:spPr bwMode="auto">
            <a:xfrm>
              <a:off x="840530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149 159,7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год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2195736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12 430,0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месяц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3419872" y="2852936"/>
              <a:ext cx="5184576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Расходов на общее  образование приходится на одного ученика</a:t>
              </a:r>
              <a:endParaRPr kumimoji="1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84705" y="5661248"/>
            <a:ext cx="7917709" cy="719133"/>
            <a:chOff x="840530" y="2852936"/>
            <a:chExt cx="7763918" cy="936104"/>
          </a:xfrm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42" name="Овал 41"/>
            <p:cNvSpPr/>
            <p:nvPr/>
          </p:nvSpPr>
          <p:spPr bwMode="auto">
            <a:xfrm>
              <a:off x="840530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76 498,6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год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2195736" y="2852936"/>
              <a:ext cx="1427213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2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6 374,9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2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</a:t>
              </a:r>
              <a:r>
                <a:rPr kumimoji="1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убля в месяц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3419872" y="2852936"/>
              <a:ext cx="5184576" cy="936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4">
                  <a:srgbClr val="92DFA2"/>
                </a:gs>
                <a:gs pos="13746">
                  <a:srgbClr val="96E0A6"/>
                </a:gs>
                <a:gs pos="8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39700" dir="18300000" sx="96000" sy="96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Расходов </a:t>
              </a: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на </a:t>
              </a: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дошкольное </a:t>
              </a:r>
              <a:r>
                <a:rPr kumimoji="1" lang="ru-RU" sz="1300" b="1" dirty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образование</a:t>
              </a:r>
              <a:r>
                <a:rPr kumimoji="1" lang="ru-RU" sz="1300" b="1" dirty="0" smtClean="0">
                  <a:solidFill>
                    <a:schemeClr val="tx2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Times New Roman" pitchFamily="18" charset="0"/>
                </a:rPr>
                <a:t> приходится на одного дошкольника</a:t>
              </a:r>
              <a:endParaRPr kumimoji="1" lang="ru-RU" sz="13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chemeClr val="bg1">
                        <a:lumMod val="200000"/>
                        <a:satMod val="200000"/>
                      </a:schemeClr>
                    </a:outerShdw>
                  </a:cont>
                  <a:cont type="tree" name="">
                    <a:effect ref="fillLine"/>
                    <a:outerShdw dist="38100" dir="2700000" algn="tl">
                      <a:schemeClr val="bg1">
                        <a:lumMod val="60000"/>
                        <a:satMod val="60000"/>
                      </a:schemeClr>
                    </a:outerShdw>
                  </a:cont>
                  <a:effect ref="fillLine"/>
                </a:effectDag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31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" y="278936"/>
            <a:ext cx="8001000" cy="838200"/>
          </a:xfrm>
        </p:spPr>
        <p:txBody>
          <a:bodyPr/>
          <a:lstStyle/>
          <a:p>
            <a:pPr algn="just"/>
            <a:r>
              <a:rPr lang="ru-RU" sz="1600" b="1" dirty="0">
                <a:latin typeface="Georgia" panose="02040502050405020303" pitchFamily="18" charset="0"/>
              </a:rPr>
              <a:t>Структура расходной части </a:t>
            </a:r>
            <a:r>
              <a:rPr lang="ru-RU" sz="1600" b="1" dirty="0" smtClean="0">
                <a:latin typeface="Georgia" panose="02040502050405020303" pitchFamily="18" charset="0"/>
              </a:rPr>
              <a:t>бюджета </a:t>
            </a:r>
            <a:r>
              <a:rPr lang="ru-RU" sz="1600" b="1" dirty="0">
                <a:latin typeface="Georgia" panose="02040502050405020303" pitchFamily="18" charset="0"/>
              </a:rPr>
              <a:t>муниципального образования «Глазовский район» в разрезе муниципальных программ Глазовского района  характеризуется  следующими </a:t>
            </a:r>
            <a:r>
              <a:rPr lang="ru-RU" sz="1600" b="1" dirty="0" smtClean="0">
                <a:latin typeface="Georgia" panose="02040502050405020303" pitchFamily="18" charset="0"/>
              </a:rPr>
              <a:t>данными, тыс. руб.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35742"/>
              </p:ext>
            </p:extLst>
          </p:nvPr>
        </p:nvGraphicFramePr>
        <p:xfrm>
          <a:off x="436166" y="1124744"/>
          <a:ext cx="8322071" cy="5452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129"/>
                <a:gridCol w="5919961"/>
                <a:gridCol w="1008112"/>
                <a:gridCol w="873869"/>
              </a:tblGrid>
              <a:tr h="533333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Код МП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en-US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муниципальной</a:t>
                      </a: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</a:b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программы муниципального образования «Глазовский район»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2017 </a:t>
                      </a: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2018 </a:t>
                      </a:r>
                      <a:r>
                        <a:rPr lang="ru-RU" sz="12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</a:tr>
              <a:tr h="38459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01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"Развитие образования и воспитание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281 546,4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293 339,4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  <a:tr h="533333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02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"Сохранение здоровья и формирование здорового образа жизни населения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750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750</a:t>
                      </a:r>
                    </a:p>
                  </a:txBody>
                  <a:tcPr marL="0" marR="0" marT="0" marB="0" anchor="ctr"/>
                </a:tc>
              </a:tr>
              <a:tr h="355555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03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"Развитие культуры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71 549,7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78 840,6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  <a:tr h="38459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04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"Социальная поддержка населения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20 473,4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18 998,9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  <a:tr h="459202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05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"Создание условий для устойчивого экономического развития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531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481</a:t>
                      </a:r>
                    </a:p>
                  </a:txBody>
                  <a:tcPr marL="0" marR="0" marT="0" marB="0" anchor="ctr"/>
                </a:tc>
              </a:tr>
              <a:tr h="612267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06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"Обеспечение безопасности на территории муниципального образования "Глазовский район"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1 342,6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1 519,2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  <a:tr h="38459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07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"Муниципальное хозяйство на 2015-2020 годы"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16 305,7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15 254,4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  <a:tr h="384590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08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"Энергосбережение и повышение энергетической эффективности"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306134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09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marR="10795"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"Муниципальное управление"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61 209,7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64 056,3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0" marR="0" marT="0" marB="0" anchor="ctr"/>
                </a:tc>
              </a:tr>
              <a:tr h="918402">
                <a:tc>
                  <a:txBody>
                    <a:bodyPr/>
                    <a:lstStyle/>
                    <a:p>
                      <a:pPr marR="1079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itchFamily="18" charset="0"/>
                          <a:cs typeface="Arial" pitchFamily="34" charset="0"/>
                        </a:rPr>
                        <a:t>10</a:t>
                      </a:r>
                      <a:endParaRPr lang="ru-RU" sz="140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Муниципальная программа муниципального </a:t>
                      </a:r>
                      <a:r>
                        <a:rPr lang="ru-RU" sz="14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образования </a:t>
                      </a: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«Глазовский район» «Комплексные меры </a:t>
                      </a:r>
                      <a:r>
                        <a:rPr lang="ru-RU" sz="14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противодействия </a:t>
                      </a: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немедицинскому потреблению </a:t>
                      </a:r>
                      <a:r>
                        <a:rPr lang="ru-RU" sz="14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наркотических </a:t>
                      </a: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средств и их незаконному обороту в </a:t>
                      </a:r>
                      <a:r>
                        <a:rPr lang="ru-RU" sz="1400" dirty="0" err="1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Глазвском</a:t>
                      </a:r>
                      <a:r>
                        <a:rPr lang="ru-RU" sz="1400" dirty="0" smtClean="0">
                          <a:effectLst/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Georgia" pitchFamily="18" charset="0"/>
                          <a:cs typeface="Arial" pitchFamily="34" charset="0"/>
                        </a:rPr>
                        <a:t>районе на 2015-2020 годы»</a:t>
                      </a:r>
                      <a:endParaRPr lang="ru-RU" sz="1400" dirty="0">
                        <a:effectLst/>
                        <a:latin typeface="Georg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48353" marR="4835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85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1000"/>
            <a:ext cx="784887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1. Муниципальная </a:t>
            </a:r>
            <a:r>
              <a:rPr lang="ru-RU" sz="2000" b="1" dirty="0">
                <a:latin typeface="Georgia" pitchFamily="18" charset="0"/>
              </a:rPr>
              <a:t>программа "Развитие образования и воспитание на 2015-2020 годы", </a:t>
            </a:r>
            <a:r>
              <a:rPr lang="ru-RU" sz="2000" b="1" dirty="0" smtClean="0">
                <a:latin typeface="Georgia" pitchFamily="18" charset="0"/>
              </a:rPr>
              <a:t>тыс. руб.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384770"/>
              </p:ext>
            </p:extLst>
          </p:nvPr>
        </p:nvGraphicFramePr>
        <p:xfrm>
          <a:off x="0" y="835025"/>
          <a:ext cx="9144000" cy="602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244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2. Муниципальная </a:t>
            </a:r>
            <a:r>
              <a:rPr lang="ru-RU" sz="2000" b="1" dirty="0">
                <a:latin typeface="Georgia" pitchFamily="18" charset="0"/>
              </a:rPr>
              <a:t>программа "Сохранение здоровья и формирование здорового образа жизни населения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18894"/>
              </p:ext>
            </p:extLst>
          </p:nvPr>
        </p:nvGraphicFramePr>
        <p:xfrm>
          <a:off x="539552" y="1412776"/>
          <a:ext cx="8136904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57"/>
                <a:gridCol w="5614355"/>
                <a:gridCol w="1064642"/>
                <a:gridCol w="912550"/>
              </a:tblGrid>
              <a:tr h="1367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94824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Муниципальная программа "Сохранение здоровья и формирование здорового образа жизни населения на 2015-2020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10316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"Создание условий для развития физической культуры и спорта"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99,60</a:t>
                      </a:r>
                    </a:p>
                  </a:txBody>
                  <a:tcPr marL="9525" marR="9525" marT="9525" marB="0" anchor="ctr"/>
                </a:tc>
              </a:tr>
              <a:tr h="12607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"Создание условий для оказания медицинской помощи населению, профилактика заболеваний и формирование здорового образа жизни"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81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3. Муниципальная </a:t>
            </a:r>
            <a:r>
              <a:rPr lang="ru-RU" sz="2000" b="1" dirty="0">
                <a:latin typeface="Georgia" pitchFamily="18" charset="0"/>
              </a:rPr>
              <a:t>программа "Развитие культуры на 2015-2020 </a:t>
            </a:r>
            <a:r>
              <a:rPr lang="ru-RU" sz="2000" b="1" dirty="0" smtClean="0">
                <a:latin typeface="Georgia" pitchFamily="18" charset="0"/>
              </a:rPr>
              <a:t>годы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", тыс. руб.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1092"/>
              </p:ext>
            </p:extLst>
          </p:nvPr>
        </p:nvGraphicFramePr>
        <p:xfrm>
          <a:off x="0" y="1052736"/>
          <a:ext cx="8820472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47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4. Муниципальная </a:t>
            </a:r>
            <a:r>
              <a:rPr lang="ru-RU" sz="2000" b="1" dirty="0">
                <a:latin typeface="Georgia" pitchFamily="18" charset="0"/>
              </a:rPr>
              <a:t>программа </a:t>
            </a:r>
            <a:r>
              <a:rPr lang="ru-RU" sz="2000" b="1" dirty="0" smtClean="0">
                <a:latin typeface="Georgia" pitchFamily="18" charset="0"/>
              </a:rPr>
              <a:t>"</a:t>
            </a:r>
            <a:r>
              <a:rPr lang="ru-RU" sz="2000" b="1" dirty="0">
                <a:latin typeface="Georgia" pitchFamily="18" charset="0"/>
              </a:rPr>
              <a:t>Социальная поддержка населения на 2015-2020 годы</a:t>
            </a:r>
            <a:r>
              <a:rPr lang="ru-RU" sz="2000" b="1" dirty="0" smtClean="0">
                <a:latin typeface="Georgia" pitchFamily="18" charset="0"/>
              </a:rPr>
              <a:t>", тыс. руб.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39339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044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5. Муниципальная </a:t>
            </a:r>
            <a:r>
              <a:rPr lang="ru-RU" sz="2000" b="1" dirty="0">
                <a:latin typeface="Georgia" pitchFamily="18" charset="0"/>
              </a:rPr>
              <a:t>программа "Создание условий для устойчивого экономического развития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02556"/>
              </p:ext>
            </p:extLst>
          </p:nvPr>
        </p:nvGraphicFramePr>
        <p:xfrm>
          <a:off x="467546" y="1412776"/>
          <a:ext cx="8290693" cy="505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65"/>
                <a:gridCol w="5736379"/>
                <a:gridCol w="1068852"/>
                <a:gridCol w="929797"/>
              </a:tblGrid>
              <a:tr h="10285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84909" marR="84909" marT="42454" marB="42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84909" marR="84909" marT="42454" marB="42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84909" marR="84909" marT="42454" marB="42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84909" marR="84909" marT="42454" marB="42454" anchor="ctr"/>
                </a:tc>
              </a:tr>
              <a:tr h="105971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84909" marR="84909" marT="42454" marB="4245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Муниципальная программа "Создание условий для устойчивого экономического развития на 2015-2020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4909" marR="84909" marT="42454" marB="4245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"Развитие сельского хозяйства и расширение рынка сельскохозяйственной продукции"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97,30</a:t>
                      </a:r>
                    </a:p>
                  </a:txBody>
                  <a:tcPr marL="0" marR="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2</a:t>
                      </a:r>
                      <a:endParaRPr lang="ru-RU" sz="18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84909" marR="84909" marT="42454" marB="4245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"Создание благоприятных условий для развития малого и среднего предпринимательства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2,08</a:t>
                      </a:r>
                    </a:p>
                  </a:txBody>
                  <a:tcPr marL="0" marR="0" marT="0" marB="0" anchor="ctr"/>
                </a:tc>
              </a:tr>
              <a:tr h="9479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4909" marR="84909" marT="42454" marB="4245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"Развитие потребительского рынка"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0,62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1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6. Муниципальная </a:t>
            </a:r>
            <a:r>
              <a:rPr lang="ru-RU" sz="2000" b="1" dirty="0">
                <a:latin typeface="Georgia" pitchFamily="18" charset="0"/>
              </a:rPr>
              <a:t>программа "Обеспечение безопасности на территории муниципального образования "Глазовский район"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91051"/>
              </p:ext>
            </p:extLst>
          </p:nvPr>
        </p:nvGraphicFramePr>
        <p:xfrm>
          <a:off x="539552" y="1467640"/>
          <a:ext cx="8064895" cy="496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31"/>
                <a:gridCol w="5580148"/>
                <a:gridCol w="1039742"/>
                <a:gridCol w="904474"/>
              </a:tblGrid>
              <a:tr h="11076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6783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Муниципальная программа "Обеспечение безопасности на территории муниципального образования "Глазовский район" на 2015-2020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1519,2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8353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"Предупреждение и ликвидация последствий чрезвычайных ситуаций, реализация мер пожарной безопасности"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1465,2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96,45</a:t>
                      </a:r>
                    </a:p>
                  </a:txBody>
                  <a:tcPr marL="9525" marR="9525" marT="9525" marB="0" anchor="ctr"/>
                </a:tc>
              </a:tr>
              <a:tr h="1020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"Профилактика правонарушений"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3,09</a:t>
                      </a:r>
                    </a:p>
                  </a:txBody>
                  <a:tcPr marL="9525" marR="9525" marT="9525" marB="0" anchor="ctr"/>
                </a:tc>
              </a:tr>
              <a:tr h="10208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Подпрограмма "Гармонизация этнических отношений"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8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7. Муниципальная </a:t>
            </a:r>
            <a:r>
              <a:rPr lang="ru-RU" sz="2000" b="1" dirty="0">
                <a:latin typeface="Georgia" pitchFamily="18" charset="0"/>
              </a:rPr>
              <a:t>программа "Муниципальное хозяйство на 2015-2020 годы</a:t>
            </a:r>
            <a:r>
              <a:rPr lang="ru-RU" sz="2000" b="1" dirty="0" smtClean="0">
                <a:latin typeface="Georgia" pitchFamily="18" charset="0"/>
              </a:rPr>
              <a:t>", тыс. руб.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234248"/>
              </p:ext>
            </p:extLst>
          </p:nvPr>
        </p:nvGraphicFramePr>
        <p:xfrm>
          <a:off x="0" y="1196752"/>
          <a:ext cx="896448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69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8. Муниципальная </a:t>
            </a:r>
            <a:r>
              <a:rPr lang="ru-RU" sz="2000" b="1" dirty="0">
                <a:latin typeface="Georgia" pitchFamily="18" charset="0"/>
              </a:rPr>
              <a:t>программа "Энергосбережение и повышение энергетической эффективности</a:t>
            </a:r>
            <a:r>
              <a:rPr lang="ru-RU" sz="2000" b="1" dirty="0" smtClean="0">
                <a:latin typeface="Georgia" pitchFamily="18" charset="0"/>
              </a:rPr>
              <a:t>"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8582"/>
              </p:ext>
            </p:extLst>
          </p:nvPr>
        </p:nvGraphicFramePr>
        <p:xfrm>
          <a:off x="539552" y="1861939"/>
          <a:ext cx="8064895" cy="214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31"/>
                <a:gridCol w="5580148"/>
                <a:gridCol w="1039742"/>
                <a:gridCol w="904474"/>
              </a:tblGrid>
              <a:tr h="11076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6783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Муниципальная программа "Энергосбережение и повышение энергетической эффективности"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4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Структура бюджета по «программному» принципу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5962203"/>
            <a:ext cx="378295" cy="450950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40179"/>
            <a:ext cx="813690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 smtClean="0"/>
              <a:t>Бюджет муниципального района</a:t>
            </a:r>
            <a:endParaRPr lang="ru-RU" sz="3600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351920" y="214790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82917"/>
            <a:ext cx="80648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/>
              <a:t>Программные и непрограммные расходы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593873"/>
            <a:ext cx="576064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200" b="1" i="1" dirty="0" smtClean="0"/>
              <a:t>Муниципальные программы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666406" y="4627884"/>
            <a:ext cx="113784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err="1" smtClean="0"/>
              <a:t>Муници-пальное</a:t>
            </a:r>
            <a:r>
              <a:rPr lang="ru-RU" sz="1600" b="1" dirty="0" smtClean="0"/>
              <a:t> управление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4596259"/>
            <a:ext cx="165618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Обеспечение </a:t>
            </a:r>
            <a:r>
              <a:rPr lang="ru-RU" sz="1600" b="1" dirty="0" smtClean="0"/>
              <a:t>безопасности на территории района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586298"/>
            <a:ext cx="153561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/>
              <a:t>Социальной направ-ленности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3588325"/>
            <a:ext cx="172819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 err="1" smtClean="0"/>
              <a:t>Непрограм-мные</a:t>
            </a:r>
            <a:r>
              <a:rPr lang="ru-RU" sz="2000" b="1" i="1" dirty="0" smtClean="0"/>
              <a:t> расходы</a:t>
            </a:r>
            <a:endParaRPr lang="ru-RU" sz="2000" dirty="0"/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059832" y="3149209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7524328" y="3134869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4605514"/>
            <a:ext cx="152539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Поддержка отраслей </a:t>
            </a:r>
          </a:p>
          <a:p>
            <a:pPr algn="ctr">
              <a:defRPr/>
            </a:pPr>
            <a:r>
              <a:rPr lang="ru-RU" sz="1600" b="1" dirty="0" smtClean="0"/>
              <a:t>экономики и </a:t>
            </a:r>
            <a:r>
              <a:rPr lang="ru-RU" sz="1600" b="1" dirty="0" err="1" smtClean="0"/>
              <a:t>муници-пальное</a:t>
            </a:r>
            <a:r>
              <a:rPr lang="ru-RU" sz="1600" b="1" dirty="0" smtClean="0"/>
              <a:t> хозяйство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5762683" y="4158163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4626101" y="4181654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2900071" y="413782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1115186" y="4137825"/>
            <a:ext cx="576064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2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19392" cy="83820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9. Муниципальная </a:t>
            </a:r>
            <a:r>
              <a:rPr lang="ru-RU" sz="2000" b="1" dirty="0">
                <a:latin typeface="Georgia" pitchFamily="18" charset="0"/>
              </a:rPr>
              <a:t>программа "Муниципальное управление</a:t>
            </a:r>
            <a:r>
              <a:rPr lang="ru-RU" sz="2000" b="1" dirty="0" smtClean="0">
                <a:latin typeface="Georgia" pitchFamily="18" charset="0"/>
              </a:rPr>
              <a:t>", тыс. руб.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97539"/>
              </p:ext>
            </p:extLst>
          </p:nvPr>
        </p:nvGraphicFramePr>
        <p:xfrm>
          <a:off x="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693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35416" cy="1967880"/>
          </a:xfrm>
        </p:spPr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10. Муниципальная </a:t>
            </a:r>
            <a:r>
              <a:rPr lang="ru-RU" sz="2000" b="1" dirty="0">
                <a:latin typeface="Georgia" pitchFamily="18" charset="0"/>
              </a:rPr>
              <a:t>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093296"/>
            <a:ext cx="395536" cy="31318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17673"/>
              </p:ext>
            </p:extLst>
          </p:nvPr>
        </p:nvGraphicFramePr>
        <p:xfrm>
          <a:off x="539552" y="2276872"/>
          <a:ext cx="8064895" cy="248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31"/>
                <a:gridCol w="5580148"/>
                <a:gridCol w="1039742"/>
                <a:gridCol w="904474"/>
              </a:tblGrid>
              <a:tr h="11076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№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Наименование расходов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Сумма, тыс.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%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6783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Муниципальная 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35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Georgia" pitchFamily="18" charset="0"/>
              </a:rPr>
              <a:t>Основные характеристики бюджета муниципального </a:t>
            </a:r>
            <a:r>
              <a:rPr lang="ru-RU" sz="2000" b="1" dirty="0">
                <a:latin typeface="Georgia" pitchFamily="18" charset="0"/>
              </a:rPr>
              <a:t>образования «Глазовский район» </a:t>
            </a:r>
            <a:r>
              <a:rPr lang="ru-RU" sz="2000" b="1" dirty="0" smtClean="0">
                <a:latin typeface="Georgia" pitchFamily="18" charset="0"/>
              </a:rPr>
              <a:t>на 2016 - 2017 годы</a:t>
            </a:r>
            <a:endParaRPr lang="ru-RU" sz="2000" b="1" dirty="0"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87229"/>
              </p:ext>
            </p:extLst>
          </p:nvPr>
        </p:nvGraphicFramePr>
        <p:xfrm>
          <a:off x="539552" y="1268762"/>
          <a:ext cx="8064896" cy="47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584176"/>
                <a:gridCol w="1440160"/>
              </a:tblGrid>
              <a:tr h="14701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Показатель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2017 (план)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(прогноз)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656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Доходы 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448079,2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latin typeface="Georgia" panose="02040502050405020303" pitchFamily="18" charset="0"/>
                          <a:cs typeface="Arial" pitchFamily="34" charset="0"/>
                        </a:rPr>
                        <a:t>469 755,9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6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Расходы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458193,3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476 144,0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6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Верхний предел муниципального долга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75473,2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34 345,9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6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Предельный объем муниципального долга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123016,0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68 061,5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6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Дефицит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10 114,1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Georgia" panose="02040502050405020303" pitchFamily="18" charset="0"/>
                          <a:cs typeface="Arial" pitchFamily="34" charset="0"/>
                        </a:rPr>
                        <a:t>6 388,1</a:t>
                      </a:r>
                      <a:endParaRPr lang="ru-RU" sz="1800" b="0" dirty="0"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5857" y="6093296"/>
            <a:ext cx="522312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5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8058" y="6128916"/>
            <a:ext cx="453296" cy="361369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60486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Бюджетная система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муници-пального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образования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«Глазовский район»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099403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«Адамское»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17" y="3787294"/>
            <a:ext cx="122413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муници-пального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образов-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ания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Глазов-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район»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2484198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Верхнебогатырское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888538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«Гулековское»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3286122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«Качкашурское»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3710272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«Кожильское»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4832" y="4103460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«Куреговское»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3232" y="4509016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«Октябрьское»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0831" y="4922713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Парзинсокое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5314730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«Понинское»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5703235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«Ураковское»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5776" y="6128916"/>
            <a:ext cx="583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Бюджет муниципального образования «Штанигуртское»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 bwMode="auto">
          <a:xfrm>
            <a:off x="1459292" y="1923198"/>
            <a:ext cx="448412" cy="1787074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34" name="Выгнутая влево стрелка 33"/>
          <p:cNvSpPr/>
          <p:nvPr/>
        </p:nvSpPr>
        <p:spPr bwMode="auto">
          <a:xfrm>
            <a:off x="2141730" y="1843757"/>
            <a:ext cx="396044" cy="2398202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35" name="Рисунок 34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401" y="201826"/>
            <a:ext cx="2127750" cy="190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7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91400" cy="838200"/>
          </a:xfrm>
        </p:spPr>
        <p:txBody>
          <a:bodyPr/>
          <a:lstStyle/>
          <a:p>
            <a:pPr algn="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Из чего складываются доходы бюджета?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37712" y="6036975"/>
            <a:ext cx="306288" cy="435263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 descr="Мешок с деньг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1296144" cy="1178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5960" y="90872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Поступление в бюджет денежных средств являются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ДОХОДАМИ БЮДЖЕТА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НАЛОГИ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- 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другие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НЕНАЛОГОВЫЕ ДОХОДЫ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государством, средства самообложения граждан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БЕЗВОЗМЕЗДНЫЕ ПОСТУПЛЕНИЯ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средства, которые поступают в бюджет безвозмездно (денежные средства, поступающие из вышестоящего бюджета (например, дотации из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республиканского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бюджета), а также безвозмездные перечисления от юридических и физических лиц)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Georgia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7750" y="6093296"/>
            <a:ext cx="450304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95052"/>
              </p:ext>
            </p:extLst>
          </p:nvPr>
        </p:nvGraphicFramePr>
        <p:xfrm>
          <a:off x="539552" y="1052736"/>
          <a:ext cx="821868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909"/>
                <a:gridCol w="3375530"/>
                <a:gridCol w="2935247"/>
              </a:tblGrid>
              <a:tr h="1611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Виды межбюджетных трансфертов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Аналогия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в семейном бюджете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7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Дотации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Dotatio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»-дар, пожертвование)</a:t>
                      </a:r>
                    </a:p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безвозмездной и безвозвратной основе без установления направлений и (или) условий их использования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даете своему ребенку деньги на «карманные расходы»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7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Субвенции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Subvenire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»-приходить на помощь)</a:t>
                      </a:r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финансирование «переданных» полномочий другим публично-правовым образованиям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даете своему ребенку деньги и посылаете его в магазин купить продукты строго по списку</a:t>
                      </a:r>
                    </a:p>
                    <a:p>
                      <a:pPr algn="l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9760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Субсидии (от латинского «</a:t>
                      </a:r>
                      <a:r>
                        <a:rPr lang="en-US" sz="1500" b="1" dirty="0" err="1" smtClean="0">
                          <a:latin typeface="Arial" pitchFamily="34" charset="0"/>
                          <a:cs typeface="Arial" pitchFamily="34" charset="0"/>
                        </a:rPr>
                        <a:t>Subsidium</a:t>
                      </a: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»-поддержка)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Предоставляются на условиях долевого </a:t>
                      </a:r>
                      <a:r>
                        <a:rPr lang="ru-RU" sz="1500" dirty="0" err="1" smtClean="0"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 расходов других бюджетов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Вы «добавляете» средства, чтобы ваш ребенок купил себе новый телефон, если остальные он накопил сам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817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31" y="365961"/>
            <a:ext cx="8001000" cy="47075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Куда расходуются средства бюджета?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5531" y="6224184"/>
            <a:ext cx="531019" cy="301160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4" y="1536387"/>
            <a:ext cx="133120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1550636"/>
            <a:ext cx="1223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3120712"/>
            <a:ext cx="22320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9594" y="2471424"/>
            <a:ext cx="23749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национальную экономику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7606" y="2420624"/>
            <a:ext cx="1800225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социальную политику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9319" y="2471424"/>
            <a:ext cx="208756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06" y="4128774"/>
            <a:ext cx="29527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общегосударственные вопросы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2069" y="3985899"/>
            <a:ext cx="19939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культуру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11339" y="4055749"/>
            <a:ext cx="295275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жилищно-коммунальное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хозяйство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776474"/>
            <a:ext cx="2303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9594" y="5713099"/>
            <a:ext cx="2447925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9" y="4560574"/>
            <a:ext cx="1871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92068" y="5878993"/>
            <a:ext cx="2498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обслуживание муниципального долга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23419" y="5784537"/>
            <a:ext cx="2519362" cy="62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национальную безопасность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6" y="4560574"/>
            <a:ext cx="1728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4" descr="d3d3LnNkZWxhbm91bmFzLnJ1L3VwbG9hZHMvNS8zLzUzMTEzNzM4MTkzMDIuanBlZw==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2" y="1536387"/>
            <a:ext cx="124618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 descr="so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6" y="1536387"/>
            <a:ext cx="1368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9594" y="764704"/>
            <a:ext cx="79728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 называются 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РАСХОДАМИ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Z:\Фотогалерея Глазовского района\качкашур\школа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12" y="1468322"/>
            <a:ext cx="1584176" cy="109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09" y="2950106"/>
            <a:ext cx="2715451" cy="11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64" y="2846571"/>
            <a:ext cx="1619252" cy="12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1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01000" cy="838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Основные показатели бюджета муниципального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района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200" y="6093296"/>
            <a:ext cx="234280" cy="378942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593" y="2327445"/>
            <a:ext cx="3071813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&gt; РАСХОДЫ = ПРОФИЦИТ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ИЗЛИШКИ СРЕДСТВ  НАПРАВЛЯЮТ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 НАКОПЛЕНИЯ</a:t>
            </a:r>
          </a:p>
        </p:txBody>
      </p:sp>
      <p:pic>
        <p:nvPicPr>
          <p:cNvPr id="6" name="Рисунок 5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060848"/>
            <a:ext cx="27363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73160" y="2422061"/>
            <a:ext cx="320357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ДОХОДЫ &lt; РАСХОДЫ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ДЕФИЦИТ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БЮДЖЕТА</a:t>
            </a: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НЕДОСТАЮЩИЕ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БЕРУТ В ДОЛГ  ИЛИ  ИЗ НАКОПЛЕНИЙ </a:t>
            </a:r>
          </a:p>
          <a:p>
            <a:pPr algn="ctr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95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8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0825" y="404664"/>
            <a:ext cx="8507413" cy="1116037"/>
          </a:xfrm>
        </p:spPr>
        <p:txBody>
          <a:bodyPr/>
          <a:lstStyle/>
          <a:p>
            <a:r>
              <a:rPr lang="ru-RU" sz="2000" b="1" dirty="0">
                <a:latin typeface="Georgia" pitchFamily="18" charset="0"/>
              </a:rPr>
              <a:t>В основу формирования </a:t>
            </a:r>
            <a:r>
              <a:rPr lang="ru-RU" sz="2000" b="1" dirty="0" smtClean="0">
                <a:latin typeface="Georgia" pitchFamily="18" charset="0"/>
              </a:rPr>
              <a:t>бюджета </a:t>
            </a:r>
            <a:r>
              <a:rPr lang="ru-RU" sz="2000" b="1" dirty="0">
                <a:latin typeface="Georgia" pitchFamily="18" charset="0"/>
              </a:rPr>
              <a:t>положены следующие программные документы и нормативные правовые акты </a:t>
            </a:r>
            <a:r>
              <a:rPr lang="ru-RU" sz="2000" b="1" dirty="0" smtClean="0">
                <a:latin typeface="Georgia" pitchFamily="18" charset="0"/>
              </a:rPr>
              <a:t>РФ </a:t>
            </a:r>
            <a:r>
              <a:rPr lang="ru-RU" sz="2000" b="1" dirty="0">
                <a:latin typeface="Georgia" pitchFamily="18" charset="0"/>
              </a:rPr>
              <a:t>и </a:t>
            </a:r>
            <a:r>
              <a:rPr lang="ru-RU" sz="2000" b="1" dirty="0" smtClean="0">
                <a:latin typeface="Georgia" pitchFamily="18" charset="0"/>
              </a:rPr>
              <a:t>УР:</a:t>
            </a:r>
            <a:endParaRPr lang="ru-RU" sz="1800" b="1" dirty="0">
              <a:latin typeface="Georgia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36286"/>
          </a:xfrm>
        </p:spPr>
        <p:txBody>
          <a:bodyPr/>
          <a:lstStyle/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Послание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Президента Российской Федерации Федеральному Собранию Российской Федерации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1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декабря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2016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года;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Федеральный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закон от 6 октября 1999 года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№184-ФЗ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«Об общих принципах организации законодательных (представительных) и исполнительных органов государственной власти Российской Федерации»;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Федеральный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закон от 6 октября 2003 года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№131-ФЗ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«Об общих принципах организации местного самоуправления в Российской Федерации»;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Указы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Президента Российской Федерации от 7 мая 2012 года №596-606, от 1 июня 2012 года №761, от 28 декабря 2012 года №1688 (далее – Указы Президента Российской Федерации от 7 мая 2012 года);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Закон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Удмуртской Республики от 21 ноября 2006 года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№52-РЗ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«О регулировании межбюджетных отношений в Удмуртской Республике»;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Постановление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Администрации муниципального образования «Глазовский район» от 31 октября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2017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№167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«Об основных направлениях бюджетной и налоговой политики муниципального образования «Глазовский район» 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2018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 и на плановый период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2019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2020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годов»;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Решение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Совета депутатов муниципального образования «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Глазовский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район» от 29 октября 2015 года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№338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«Об утверждении Положения о бюджетном процессе в муниципальном образовании «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Глазовский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район»; </a:t>
            </a:r>
          </a:p>
          <a:p>
            <a:pPr marL="250825" indent="-250825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Постановление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Администрации муниципального образования «Глазовский район»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13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ноября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2017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№172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«Об одобрении Прогноза социально-экономического развития муниципального образования «Глазовский район» 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2018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 и плановый период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2019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2020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годов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».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2088"/>
            <a:ext cx="514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58238" y="6093296"/>
            <a:ext cx="385762" cy="306934"/>
          </a:xfrm>
        </p:spPr>
        <p:txBody>
          <a:bodyPr/>
          <a:lstStyle/>
          <a:p>
            <a:pPr>
              <a:defRPr/>
            </a:pPr>
            <a:fld id="{EFD4D651-AEA8-468D-92EC-1DFF32E56B6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4">
      <a:dk1>
        <a:srgbClr val="000000"/>
      </a:dk1>
      <a:lt1>
        <a:srgbClr val="FFFFFF"/>
      </a:lt1>
      <a:dk2>
        <a:srgbClr val="D00054"/>
      </a:dk2>
      <a:lt2>
        <a:srgbClr val="808080"/>
      </a:lt2>
      <a:accent1>
        <a:srgbClr val="00B050"/>
      </a:accent1>
      <a:accent2>
        <a:srgbClr val="FF0000"/>
      </a:accent2>
      <a:accent3>
        <a:srgbClr val="00B050"/>
      </a:accent3>
      <a:accent4>
        <a:srgbClr val="FF0000"/>
      </a:accent4>
      <a:accent5>
        <a:srgbClr val="00B050"/>
      </a:accent5>
      <a:accent6>
        <a:srgbClr val="D00054"/>
      </a:accent6>
      <a:hlink>
        <a:srgbClr val="FF0066"/>
      </a:hlink>
      <a:folHlink>
        <a:srgbClr val="00B050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5">
        <a:dk1>
          <a:srgbClr val="808080"/>
        </a:dk1>
        <a:lt1>
          <a:srgbClr val="F8F8F8"/>
        </a:lt1>
        <a:dk2>
          <a:srgbClr val="33CCCC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DE2E2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6">
        <a:dk1>
          <a:srgbClr val="000000"/>
        </a:dk1>
        <a:lt1>
          <a:srgbClr val="33CCCC"/>
        </a:lt1>
        <a:dk2>
          <a:srgbClr val="990033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ADE2E2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7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8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9">
        <a:dk1>
          <a:srgbClr val="000000"/>
        </a:dk1>
        <a:lt1>
          <a:srgbClr val="99CCFF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CAE2FF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0">
        <a:dk1>
          <a:srgbClr val="000000"/>
        </a:dk1>
        <a:lt1>
          <a:srgbClr val="33CCCC"/>
        </a:lt1>
        <a:dk2>
          <a:srgbClr val="990033"/>
        </a:dk2>
        <a:lt2>
          <a:srgbClr val="808080"/>
        </a:lt2>
        <a:accent1>
          <a:srgbClr val="FF9966"/>
        </a:accent1>
        <a:accent2>
          <a:srgbClr val="9933FF"/>
        </a:accent2>
        <a:accent3>
          <a:srgbClr val="ADE2E2"/>
        </a:accent3>
        <a:accent4>
          <a:srgbClr val="000000"/>
        </a:accent4>
        <a:accent5>
          <a:srgbClr val="FFCAB8"/>
        </a:accent5>
        <a:accent6>
          <a:srgbClr val="8A2DE7"/>
        </a:accent6>
        <a:hlink>
          <a:srgbClr val="00FF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2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3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FF006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4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5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33333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16">
        <a:dk1>
          <a:srgbClr val="000000"/>
        </a:dk1>
        <a:lt1>
          <a:srgbClr val="FFFFFF"/>
        </a:lt1>
        <a:dk2>
          <a:srgbClr val="D00054"/>
        </a:dk2>
        <a:lt2>
          <a:srgbClr val="808080"/>
        </a:lt2>
        <a:accent1>
          <a:srgbClr val="0066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C8C8C8"/>
        </a:accent6>
        <a:hlink>
          <a:srgbClr val="FF00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4011</TotalTime>
  <Words>2087</Words>
  <Application>Microsoft Office PowerPoint</Application>
  <PresentationFormat>Экран (4:3)</PresentationFormat>
  <Paragraphs>474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Тема1</vt:lpstr>
      <vt:lpstr>Лист</vt:lpstr>
      <vt:lpstr>БЮДЖЕТ ДЛЯ ГРАЖДАН</vt:lpstr>
      <vt:lpstr>Стадии бюджета: </vt:lpstr>
      <vt:lpstr>Структура бюджета по «программному» принципу </vt:lpstr>
      <vt:lpstr>Презентация PowerPoint</vt:lpstr>
      <vt:lpstr>Из чего складываются доходы бюджета?</vt:lpstr>
      <vt:lpstr>Межбюджетные трансферты – основной вид безвозмездных перечислений</vt:lpstr>
      <vt:lpstr>Куда расходуются средства бюджета?</vt:lpstr>
      <vt:lpstr>Основные показатели бюджета муниципального района</vt:lpstr>
      <vt:lpstr>В основу формирования бюджета положены следующие программные документы и нормативные правовые акты РФ и УР:</vt:lpstr>
      <vt:lpstr>Основные характеристики проекта бюджета муниципального образования «Глазовский район» на 2018 год и на плановый период 2019 и 2020 годов (тыс. руб.)</vt:lpstr>
      <vt:lpstr>Основные параметры бюджета МО «Глазовский район» на 2018 год, в тыс. руб.</vt:lpstr>
      <vt:lpstr>Структура доходов бюджета МО «Глазовский район» на 2018 год, тыс. руб. </vt:lpstr>
      <vt:lpstr>Структура доходов бюджета МО «Глазовский район» на 2018 год, в % </vt:lpstr>
      <vt:lpstr>Собственные доходы бюджета МО «Глазовский район» на 2018 год, тыс. руб.</vt:lpstr>
      <vt:lpstr>Безвозмездные поступления в бюджет МО «Глазовский район» на 2016 - 2018 годы, тыс.руб. </vt:lpstr>
      <vt:lpstr>Доходы консолидированного бюджета в расчете на душу населения в 2018 году </vt:lpstr>
      <vt:lpstr>Структура расходов бюджета МО «Глазовский район» на 2018 год, в %</vt:lpstr>
      <vt:lpstr>Социально-значимые расходы бюджета МО «Глазовский район» на 2018 год, тыс. руб.</vt:lpstr>
      <vt:lpstr>Показатели расходов, тыс. руб. </vt:lpstr>
      <vt:lpstr>Расходы бюджета МО «Глазовский район»  в расчете на душу населения в 2018 году </vt:lpstr>
      <vt:lpstr>Структура расходной части бюджета муниципального образования «Глазовский район» в разрезе муниципальных программ Глазовского района  характеризуется  следующими данными, тыс. руб.</vt:lpstr>
      <vt:lpstr>1. Муниципальная программа "Развитие образования и воспитание на 2015-2020 годы", тыс. руб.</vt:lpstr>
      <vt:lpstr>2. Муниципальная программа "Сохранение здоровья и формирование здорового образа жизни населения на 2015-2020 годы"</vt:lpstr>
      <vt:lpstr>3. Муниципальная программа "Развитие культуры на 2015-2020 годы ", тыс. руб.</vt:lpstr>
      <vt:lpstr>4. Муниципальная программа "Социальная поддержка населения на 2015-2020 годы", тыс. руб.</vt:lpstr>
      <vt:lpstr>5. Муниципальная программа "Создание условий для устойчивого экономического развития на 2015-2020 годы"</vt:lpstr>
      <vt:lpstr>6. Муниципальная программа "Обеспечение безопасности на территории муниципального образования "Глазовский район" на 2015-2020 годы"</vt:lpstr>
      <vt:lpstr>7. Муниципальная программа "Муниципальное хозяйство на 2015-2020 годы", тыс. руб.</vt:lpstr>
      <vt:lpstr>8. Муниципальная программа "Энергосбережение и повышение энергетической эффективности"</vt:lpstr>
      <vt:lpstr>9. Муниципальная программа "Муниципальное управление", тыс. руб.</vt:lpstr>
      <vt:lpstr>10. Муниципальная программа "Комплексные меры противодействия немедицинскому потреблению наркотических средств и их незаконному обороту в Глазовском районе на 2015-2020 годы"</vt:lpstr>
      <vt:lpstr>Основные характеристики бюджета муниципального образования «Глазовский район» на 2016 - 2017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Jony</cp:lastModifiedBy>
  <cp:revision>510</cp:revision>
  <cp:lastPrinted>2016-12-14T12:50:22Z</cp:lastPrinted>
  <dcterms:created xsi:type="dcterms:W3CDTF">2013-12-04T13:25:11Z</dcterms:created>
  <dcterms:modified xsi:type="dcterms:W3CDTF">2017-12-05T12:47:10Z</dcterms:modified>
</cp:coreProperties>
</file>