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activeX/activeX2.xml" ContentType="application/vnd.ms-office.activeX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8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66" r:id="rId11"/>
    <p:sldId id="267" r:id="rId12"/>
    <p:sldId id="268" r:id="rId13"/>
    <p:sldId id="269" r:id="rId14"/>
    <p:sldId id="271" r:id="rId15"/>
    <p:sldId id="272" r:id="rId16"/>
    <p:sldId id="276" r:id="rId17"/>
    <p:sldId id="273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74" r:id="rId29"/>
    <p:sldId id="275" r:id="rId3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6600FF"/>
    <a:srgbClr val="00FF00"/>
    <a:srgbClr val="E7F2E9"/>
    <a:srgbClr val="FF9900"/>
    <a:srgbClr val="C3E5C9"/>
    <a:srgbClr val="CBDCD0"/>
    <a:srgbClr val="0033CC"/>
    <a:srgbClr val="00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40" autoAdjust="0"/>
  </p:normalViewPr>
  <p:slideViewPr>
    <p:cSldViewPr>
      <p:cViewPr>
        <p:scale>
          <a:sx n="104" d="100"/>
          <a:sy n="104" d="100"/>
        </p:scale>
        <p:origin x="-19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3" d="100"/>
          <a:sy n="73" d="100"/>
        </p:scale>
        <p:origin x="-2136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ran\_Documents\_&#1041;&#1091;&#1093;&#1075;&#1072;&#1083;&#1090;&#1077;&#1088;&#1072;\&#1053;&#1072;&#1090;&#1072;&#1083;&#1080;&#1103;\&#1041;&#1070;&#1044;&#1046;&#1045;&#1058;%20&#1076;&#1083;&#1103;%20&#1075;&#1088;&#1072;&#1078;&#1076;&#1072;&#1085;\&#1048;&#1089;&#1087;&#1086;&#1083;&#1085;&#1077;&#1085;&#1080;&#1077;\&#1057;&#1083;&#1072;&#1081;&#1076;&#1099;%20&#1087;&#1086;%20&#1080;&#1089;&#1087;&#1086;&#1083;&#1085;&#1077;&#1085;&#1080;&#1102;%202017\1%20&#1082;&#1074;&#1072;&#1090;&#1072;&#1083;%202017\&#1044;&#1086;&#1093;&#1086;&#1076;&#1099;&#1056;&#1072;&#1089;&#1093;&#1086;&#1076;&#1099;%20&#1079;&#1072;%201%20&#1082;&#1074;&#1072;&#1088;&#1090;&#1072;&#1083;%202017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uran\_Documents\_&#1041;&#1091;&#1093;&#1075;&#1072;&#1083;&#1090;&#1077;&#1088;&#1072;\&#1053;&#1072;&#1090;&#1072;&#1083;&#1080;&#1103;\&#1041;&#1070;&#1044;&#1046;&#1045;&#1058;%20&#1076;&#1083;&#1103;%20&#1075;&#1088;&#1072;&#1078;&#1076;&#1072;&#1085;\&#1048;&#1089;&#1087;&#1086;&#1083;&#1085;&#1077;&#1085;&#1080;&#1077;\&#1057;&#1083;&#1072;&#1081;&#1076;&#1099;%20&#1087;&#1086;%20&#1080;&#1089;&#1087;&#1086;&#1083;&#1085;&#1077;&#1085;&#1080;&#1102;%202017\3%20&#1082;&#1074;&#1072;&#1090;&#1072;&#1083;%202017\&#1088;&#1072;&#1089;&#1093;&#1086;&#1076;&#1099;%20&#1079;&#1072;%203%20&#1082;&#1074;&#1072;&#1088;&#1090;&#1072;&#1083;%20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ran\_Documents\_&#1041;&#1091;&#1093;&#1075;&#1072;&#1083;&#1090;&#1077;&#1088;&#1072;\&#1053;&#1072;&#1090;&#1072;&#1083;&#1080;&#1103;\&#1041;&#1070;&#1044;&#1046;&#1045;&#1058;%20&#1076;&#1083;&#1103;%20&#1075;&#1088;&#1072;&#1078;&#1076;&#1072;&#1085;\&#1048;&#1089;&#1087;&#1086;&#1083;&#1085;&#1077;&#1085;&#1080;&#1077;\&#1057;&#1083;&#1072;&#1081;&#1076;&#1099;%20&#1087;&#1086;%20&#1080;&#1089;&#1087;&#1086;&#1083;&#1085;&#1077;&#1085;&#1080;&#1102;%202017\3%20&#1082;&#1074;&#1072;&#1090;&#1072;&#1083;%202017\&#1044;&#1086;&#1093;&#1086;&#1076;&#1099;&#1056;&#1072;&#1089;&#1093;&#1086;&#1076;&#1099;%20&#1079;&#1072;%203%20&#1082;&#1074;&#1072;&#1088;&#1090;&#1072;&#1083;%2020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ran\_Documents\_&#1041;&#1091;&#1093;&#1075;&#1072;&#1083;&#1090;&#1077;&#1088;&#1072;\&#1053;&#1072;&#1090;&#1072;&#1083;&#1080;&#1103;\&#1041;&#1070;&#1044;&#1046;&#1045;&#1058;%20&#1076;&#1083;&#1103;%20&#1075;&#1088;&#1072;&#1078;&#1076;&#1072;&#1085;\&#1048;&#1089;&#1087;&#1086;&#1083;&#1085;&#1077;&#1085;&#1080;&#1077;\&#1057;&#1083;&#1072;&#1081;&#1076;&#1099;%20&#1087;&#1086;%20&#1080;&#1089;&#1087;&#1086;&#1083;&#1085;&#1077;&#1085;&#1080;&#1102;%202017\3%20&#1082;&#1074;&#1072;&#1090;&#1072;&#1083;%202017\&#1044;&#1086;&#1093;&#1086;&#1076;&#1099;&#1056;&#1072;&#1089;&#1093;&#1086;&#1076;&#1099;%20&#1079;&#1072;%203%20&#1082;&#1074;&#1072;&#1088;&#1090;&#1072;&#1083;%2020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ran\_Documents\_&#1041;&#1091;&#1093;&#1075;&#1072;&#1083;&#1090;&#1077;&#1088;&#1072;\&#1053;&#1072;&#1090;&#1072;&#1083;&#1080;&#1103;\&#1041;&#1070;&#1044;&#1046;&#1045;&#1058;%20&#1076;&#1083;&#1103;%20&#1075;&#1088;&#1072;&#1078;&#1076;&#1072;&#1085;\&#1048;&#1089;&#1087;&#1086;&#1083;&#1085;&#1077;&#1085;&#1080;&#1077;\&#1057;&#1083;&#1072;&#1081;&#1076;&#1099;%20&#1087;&#1086;%20&#1080;&#1089;&#1087;&#1086;&#1083;&#1085;&#1077;&#1085;&#1080;&#1102;%202017\3%20&#1082;&#1074;&#1072;&#1090;&#1072;&#1083;%202017\&#1044;&#1086;&#1093;&#1086;&#1076;&#1099;&#1056;&#1072;&#1089;&#1093;&#1086;&#1076;&#1099;%20&#1079;&#1072;%203%20&#1082;&#1074;&#1072;&#1088;&#1090;&#1072;&#1083;%20201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uran\_Documents\_&#1041;&#1091;&#1093;&#1075;&#1072;&#1083;&#1090;&#1077;&#1088;&#1072;\&#1053;&#1072;&#1090;&#1072;&#1083;&#1080;&#1103;\&#1041;&#1070;&#1044;&#1046;&#1045;&#1058;%20&#1076;&#1083;&#1103;%20&#1075;&#1088;&#1072;&#1078;&#1076;&#1072;&#1085;\&#1048;&#1089;&#1087;&#1086;&#1083;&#1085;&#1077;&#1085;&#1080;&#1077;\&#1057;&#1083;&#1072;&#1081;&#1076;&#1099;%20&#1087;&#1086;%20&#1080;&#1089;&#1087;&#1086;&#1083;&#1085;&#1077;&#1085;&#1080;&#1102;%202017\3%20&#1082;&#1074;&#1072;&#1090;&#1072;&#1083;%202017\&#1088;&#1072;&#1089;&#1093;&#1086;&#1076;&#1099;%20&#1079;&#1072;%203%20&#1082;&#1074;&#1072;&#1088;&#1090;&#1072;&#1083;%20201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uran\_Documents\_&#1041;&#1091;&#1093;&#1075;&#1072;&#1083;&#1090;&#1077;&#1088;&#1072;\&#1053;&#1072;&#1090;&#1072;&#1083;&#1080;&#1103;\&#1041;&#1070;&#1044;&#1046;&#1045;&#1058;%20&#1076;&#1083;&#1103;%20&#1075;&#1088;&#1072;&#1078;&#1076;&#1072;&#1085;\&#1048;&#1089;&#1087;&#1086;&#1083;&#1085;&#1077;&#1085;&#1080;&#1077;\&#1057;&#1083;&#1072;&#1081;&#1076;&#1099;%20&#1087;&#1086;%20&#1080;&#1089;&#1087;&#1086;&#1083;&#1085;&#1077;&#1085;&#1080;&#1102;%202017\3%20&#1082;&#1074;&#1072;&#1090;&#1072;&#1083;%202017\&#1088;&#1072;&#1089;&#1093;&#1086;&#1076;&#1099;%20&#1079;&#1072;%203%20&#1082;&#1074;&#1072;&#1088;&#1090;&#1072;&#1083;%202017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uran\_Documents\_&#1041;&#1091;&#1093;&#1075;&#1072;&#1083;&#1090;&#1077;&#1088;&#1072;\&#1053;&#1072;&#1090;&#1072;&#1083;&#1080;&#1103;\&#1041;&#1070;&#1044;&#1046;&#1045;&#1058;%20&#1076;&#1083;&#1103;%20&#1075;&#1088;&#1072;&#1078;&#1076;&#1072;&#1085;\&#1048;&#1089;&#1087;&#1086;&#1083;&#1085;&#1077;&#1085;&#1080;&#1077;\&#1057;&#1083;&#1072;&#1081;&#1076;&#1099;%20&#1087;&#1086;%20&#1080;&#1089;&#1087;&#1086;&#1083;&#1085;&#1077;&#1085;&#1080;&#1102;%202017\3%20&#1082;&#1074;&#1072;&#1090;&#1072;&#1083;%202017\&#1088;&#1072;&#1089;&#1093;&#1086;&#1076;&#1099;%20&#1079;&#1072;%203%20&#1082;&#1074;&#1072;&#1088;&#1090;&#1072;&#1083;%202017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uran\_Documents\_&#1041;&#1091;&#1093;&#1075;&#1072;&#1083;&#1090;&#1077;&#1088;&#1072;\&#1053;&#1072;&#1090;&#1072;&#1083;&#1080;&#1103;\&#1041;&#1070;&#1044;&#1046;&#1045;&#1058;%20&#1076;&#1083;&#1103;%20&#1075;&#1088;&#1072;&#1078;&#1076;&#1072;&#1085;\&#1048;&#1089;&#1087;&#1086;&#1083;&#1085;&#1077;&#1085;&#1080;&#1077;\&#1057;&#1083;&#1072;&#1081;&#1076;&#1099;%20&#1087;&#1086;%20&#1080;&#1089;&#1087;&#1086;&#1083;&#1085;&#1077;&#1085;&#1080;&#1102;%202017\3%20&#1082;&#1074;&#1072;&#1090;&#1072;&#1083;%202017\&#1088;&#1072;&#1089;&#1093;&#1086;&#1076;&#1099;%20&#1079;&#1072;%203%20&#1082;&#1074;&#1072;&#1088;&#1090;&#1072;&#1083;%202017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uran\_Documents\_&#1041;&#1091;&#1093;&#1075;&#1072;&#1083;&#1090;&#1077;&#1088;&#1072;\&#1053;&#1072;&#1090;&#1072;&#1083;&#1080;&#1103;\&#1041;&#1070;&#1044;&#1046;&#1045;&#1058;%20&#1076;&#1083;&#1103;%20&#1075;&#1088;&#1072;&#1078;&#1076;&#1072;&#1085;\&#1048;&#1089;&#1087;&#1086;&#1083;&#1085;&#1077;&#1085;&#1080;&#1077;\&#1057;&#1083;&#1072;&#1081;&#1076;&#1099;%20&#1087;&#1086;%20&#1080;&#1089;&#1087;&#1086;&#1083;&#1085;&#1077;&#1085;&#1080;&#1102;%202017\3%20&#1082;&#1074;&#1072;&#1090;&#1072;&#1083;%202017\&#1088;&#1072;&#1089;&#1093;&#1086;&#1076;&#1099;%20&#1079;&#1072;%203%20&#1082;&#1074;&#1072;&#1088;&#1090;&#1072;&#1083;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ДиаграммыКДоходам!$A$3:$A$4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ДиаграммыКДоходам!$C$3:$C$4</c:f>
              <c:numCache>
                <c:formatCode>General</c:formatCode>
                <c:ptCount val="2"/>
                <c:pt idx="0">
                  <c:v>26.619055203843715</c:v>
                </c:pt>
                <c:pt idx="1">
                  <c:v>73.380944796156285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00"/>
      <c:rAngAx val="0"/>
      <c:perspective val="10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097815290733816E-3"/>
          <c:y val="1.179382846350405E-2"/>
          <c:w val="0.59536696351202656"/>
          <c:h val="0.90145539384512829"/>
        </c:manualLayout>
      </c:layout>
      <c:pie3DChart>
        <c:varyColors val="1"/>
        <c:ser>
          <c:idx val="0"/>
          <c:order val="0"/>
          <c:explosion val="25"/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FF00FF"/>
              </a:solidFill>
            </c:spPr>
          </c:dPt>
          <c:dPt>
            <c:idx val="5"/>
            <c:bubble3D val="0"/>
            <c:spPr>
              <a:solidFill>
                <a:srgbClr val="6600FF"/>
              </a:solidFill>
            </c:spPr>
          </c:dPt>
          <c:dLbls>
            <c:dLbl>
              <c:idx val="2"/>
              <c:layout>
                <c:manualLayout>
                  <c:x val="5.4403162790780689E-2"/>
                  <c:y val="1.871180979891123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1.2063488734660585E-2"/>
                  <c:y val="9.366875902677480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6.9643798954273792E-2"/>
                  <c:y val="5.563913037440284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5.3460331476822769E-2"/>
                  <c:y val="-9.7482224197311413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800">
                    <a:latin typeface="Georg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'ПО программам'!$A$54:$C$59</c:f>
              <c:strCache>
                <c:ptCount val="6"/>
                <c:pt idx="0">
                  <c:v>Подпрограмма "Организация муниципального управления"</c:v>
                </c:pt>
                <c:pt idx="1">
                  <c:v>Подпрограмма "Управление муниципальными финансами"</c:v>
                </c:pt>
                <c:pt idx="2">
                  <c:v>Подпрограмма "Повышение эффективности расходов бюджета муниципального образования "Глазовский район", обеспечение долгосрочной сбалансированности и устойчивости бюджета"</c:v>
                </c:pt>
                <c:pt idx="3">
                  <c:v>Подпрограмма "Управление муниципальным имуществом и земельными ресурсами"</c:v>
                </c:pt>
                <c:pt idx="4">
                  <c:v>Подпрограмма "Архивное дело"</c:v>
                </c:pt>
                <c:pt idx="5">
                  <c:v>Подпрограмма" Государственная регистрация актов гражданского состояния (выполнение переданных полномочий)"</c:v>
                </c:pt>
              </c:strCache>
            </c:strRef>
          </c:cat>
          <c:val>
            <c:numRef>
              <c:f>'ПО программам'!$D$54:$D$59</c:f>
              <c:numCache>
                <c:formatCode>#,##0.0</c:formatCode>
                <c:ptCount val="6"/>
                <c:pt idx="0">
                  <c:v>26971.245920000001</c:v>
                </c:pt>
                <c:pt idx="1">
                  <c:v>15110.73936</c:v>
                </c:pt>
                <c:pt idx="2">
                  <c:v>11.9838</c:v>
                </c:pt>
                <c:pt idx="3">
                  <c:v>529.42785000000003</c:v>
                </c:pt>
                <c:pt idx="4">
                  <c:v>1019.9143</c:v>
                </c:pt>
                <c:pt idx="5">
                  <c:v>1733.57134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778051351064334"/>
          <c:y val="7.155454949450069E-4"/>
          <c:w val="0.33836332872552233"/>
          <c:h val="0.99928445450505499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10"/>
      <c:rAngAx val="0"/>
      <c:perspective val="8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589215321322031E-3"/>
          <c:y val="3.8790783708015135E-2"/>
          <c:w val="0.62633518219051798"/>
          <c:h val="0.95204710962485473"/>
        </c:manualLayout>
      </c:layout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7030A0"/>
              </a:solidFill>
            </c:spPr>
          </c:dPt>
          <c:dPt>
            <c:idx val="2"/>
            <c:bubble3D val="0"/>
            <c:spPr>
              <a:solidFill>
                <a:srgbClr val="00FF00"/>
              </a:solidFill>
            </c:spPr>
          </c:dPt>
          <c:dPt>
            <c:idx val="4"/>
            <c:bubble3D val="0"/>
            <c:spPr>
              <a:solidFill>
                <a:srgbClr val="FF00FF"/>
              </a:solidFill>
            </c:spPr>
          </c:dPt>
          <c:dPt>
            <c:idx val="5"/>
            <c:bubble3D val="0"/>
            <c:spPr>
              <a:solidFill>
                <a:srgbClr val="0070C0"/>
              </a:solidFill>
            </c:spPr>
          </c:dPt>
          <c:dPt>
            <c:idx val="6"/>
            <c:bubble3D val="0"/>
            <c:spPr>
              <a:solidFill>
                <a:srgbClr val="FFFF00"/>
              </a:solidFill>
            </c:spPr>
          </c:dPt>
          <c:dPt>
            <c:idx val="7"/>
            <c:bubble3D val="0"/>
            <c:spPr>
              <a:solidFill>
                <a:srgbClr val="6600FF"/>
              </a:solidFill>
            </c:spPr>
          </c:dPt>
          <c:dPt>
            <c:idx val="8"/>
            <c:bubble3D val="0"/>
            <c:spPr>
              <a:solidFill>
                <a:srgbClr val="FF9900"/>
              </a:solidFill>
            </c:spPr>
          </c:dPt>
          <c:dLbls>
            <c:dLbl>
              <c:idx val="0"/>
              <c:layout>
                <c:manualLayout>
                  <c:x val="1.002243088871233E-2"/>
                  <c:y val="0.1057833400906392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dLbl>
              <c:idx val="1"/>
              <c:layout>
                <c:manualLayout>
                  <c:x val="-3.2940336455427315E-2"/>
                  <c:y val="-0.218867997350943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dLbl>
              <c:idx val="3"/>
              <c:layout>
                <c:manualLayout>
                  <c:x val="2.307670681991825E-2"/>
                  <c:y val="2.41919368266440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dLbl>
              <c:idx val="4"/>
              <c:layout>
                <c:manualLayout>
                  <c:x val="0.10780211500914025"/>
                  <c:y val="2.98220832605900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dLbl>
              <c:idx val="5"/>
              <c:layout>
                <c:manualLayout>
                  <c:x val="7.8089796491649585E-2"/>
                  <c:y val="0.1271678687937992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dLbl>
              <c:idx val="6"/>
              <c:layout>
                <c:manualLayout>
                  <c:x val="-1.7527300210466702E-2"/>
                  <c:y val="0.1155109749710349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dLbl>
              <c:idx val="7"/>
              <c:layout>
                <c:manualLayout>
                  <c:x val="-4.9278236166875336E-2"/>
                  <c:y val="7.856991358824488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dLbl>
              <c:idx val="8"/>
              <c:layout>
                <c:manualLayout>
                  <c:x val="-4.0093788144337637E-2"/>
                  <c:y val="-0.1355969466596063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numFmt formatCode="0.00%" sourceLinked="0"/>
            <c:txPr>
              <a:bodyPr/>
              <a:lstStyle/>
              <a:p>
                <a:pPr>
                  <a:defRPr sz="1800">
                    <a:latin typeface="Georgia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 </c:separator>
            <c:showLeaderLines val="1"/>
          </c:dLbls>
          <c:cat>
            <c:strRef>
              <c:f>ДиаграммыКДоходам!$A$10:$A$18</c:f>
              <c:strCache>
                <c:ptCount val="9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 на совокупный доход</c:v>
                </c:pt>
                <c:pt idx="3">
                  <c:v>Доходы от оказания платных услуг</c:v>
                </c:pt>
                <c:pt idx="4">
                  <c:v>Доходы от использования имущества</c:v>
                </c:pt>
                <c:pt idx="5">
                  <c:v>Плата за негативное воздействие</c:v>
                </c:pt>
                <c:pt idx="6">
                  <c:v>Прочие налоговые и неналоговые доходы</c:v>
                </c:pt>
                <c:pt idx="7">
                  <c:v>Штрафы, санкции, возмещение ущерба</c:v>
                </c:pt>
                <c:pt idx="8">
                  <c:v>Доходы от реализации имущества</c:v>
                </c:pt>
              </c:strCache>
            </c:strRef>
          </c:cat>
          <c:val>
            <c:numRef>
              <c:f>ДиаграммыКДоходам!$B$10:$B$18</c:f>
              <c:numCache>
                <c:formatCode>#,##0.00</c:formatCode>
                <c:ptCount val="9"/>
                <c:pt idx="0">
                  <c:v>63248860.280000001</c:v>
                </c:pt>
                <c:pt idx="1">
                  <c:v>8560422.4400000013</c:v>
                </c:pt>
                <c:pt idx="2">
                  <c:v>2365077.0699999998</c:v>
                </c:pt>
                <c:pt idx="3">
                  <c:v>5992777.0499999998</c:v>
                </c:pt>
                <c:pt idx="4">
                  <c:v>2758807.16</c:v>
                </c:pt>
                <c:pt idx="5">
                  <c:v>480088.49</c:v>
                </c:pt>
                <c:pt idx="6">
                  <c:v>55030.58</c:v>
                </c:pt>
                <c:pt idx="7">
                  <c:v>210244.72999999998</c:v>
                </c:pt>
                <c:pt idx="8">
                  <c:v>2528885.4299999997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683752380120708"/>
          <c:y val="2.4095627181395414E-2"/>
          <c:w val="0.31625868268152441"/>
          <c:h val="0.89912682862077375"/>
        </c:manualLayout>
      </c:layout>
      <c:overlay val="0"/>
      <c:txPr>
        <a:bodyPr/>
        <a:lstStyle/>
        <a:p>
          <a:pPr>
            <a:defRPr sz="1200">
              <a:latin typeface="Georgia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70"/>
      <c:rAngAx val="0"/>
      <c:perspective val="7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0646404785433197"/>
          <c:w val="0.60232961504811899"/>
          <c:h val="0.88657407407407407"/>
        </c:manualLayout>
      </c:layout>
      <c:pie3DChart>
        <c:varyColors val="1"/>
        <c:ser>
          <c:idx val="0"/>
          <c:order val="0"/>
          <c:explosion val="25"/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FF00FF"/>
              </a:solidFill>
            </c:spPr>
          </c:dPt>
          <c:dPt>
            <c:idx val="4"/>
            <c:bubble3D val="0"/>
            <c:spPr>
              <a:solidFill>
                <a:srgbClr val="6600FF"/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30,5</a:t>
                    </a:r>
                    <a:r>
                      <a:rPr lang="ru-RU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0208409573432577E-2"/>
                  <c:y val="7.814500874171875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51,8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15,2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936168431738042E-2"/>
                  <c:y val="1.762706190540232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3,3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675138414226844E-2"/>
                  <c:y val="8.427974377115993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  <a:r>
                      <a:rPr lang="en-US" smtClean="0"/>
                      <a:t>0,9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6794068144355594E-2"/>
                  <c:y val="3.049825604172635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0,1</a:t>
                    </a:r>
                    <a:r>
                      <a:rPr lang="ru-RU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800">
                    <a:latin typeface="Georg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ДиаграммыКДоходам!$A$25:$A$30</c:f>
              <c:strCache>
                <c:ptCount val="6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межбюджетные трансферты</c:v>
                </c:pt>
                <c:pt idx="4">
                  <c:v>Возврат остатков целевых средств прошлых лет</c:v>
                </c:pt>
                <c:pt idx="5">
                  <c:v>Прочие безвозмедные поступления</c:v>
                </c:pt>
              </c:strCache>
            </c:strRef>
          </c:cat>
          <c:val>
            <c:numRef>
              <c:f>ДиаграммыКДоходам!$D$25:$D$30</c:f>
              <c:numCache>
                <c:formatCode>General</c:formatCode>
                <c:ptCount val="6"/>
                <c:pt idx="0">
                  <c:v>30.467881406957506</c:v>
                </c:pt>
                <c:pt idx="1">
                  <c:v>51.832890932752399</c:v>
                </c:pt>
                <c:pt idx="2">
                  <c:v>15.215114687530802</c:v>
                </c:pt>
                <c:pt idx="3">
                  <c:v>3.3258643534303611</c:v>
                </c:pt>
                <c:pt idx="4">
                  <c:v>-0.925031665984406</c:v>
                </c:pt>
                <c:pt idx="5">
                  <c:v>8.3280285313329011E-2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586258520698026"/>
          <c:y val="0.15888439296218546"/>
          <c:w val="0.33494638687665956"/>
          <c:h val="0.74953002297990279"/>
        </c:manualLayout>
      </c:layout>
      <c:overlay val="0"/>
      <c:txPr>
        <a:bodyPr/>
        <a:lstStyle/>
        <a:p>
          <a:pPr rtl="0">
            <a:defRPr sz="1200">
              <a:latin typeface="Georgia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207521757148779E-2"/>
          <c:y val="0"/>
          <c:w val="0.673730182866081"/>
          <c:h val="1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99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6600FF"/>
              </a:solidFill>
            </c:spPr>
          </c:dPt>
          <c:dPt>
            <c:idx val="6"/>
            <c:bubble3D val="0"/>
            <c:spPr>
              <a:solidFill>
                <a:srgbClr val="00B0F0"/>
              </a:solidFill>
            </c:spPr>
          </c:dPt>
          <c:dPt>
            <c:idx val="7"/>
            <c:bubble3D val="0"/>
            <c:spPr>
              <a:solidFill>
                <a:srgbClr val="FF00FF"/>
              </a:solidFill>
            </c:spPr>
          </c:dPt>
          <c:dLbls>
            <c:dLbl>
              <c:idx val="1"/>
              <c:layout>
                <c:manualLayout>
                  <c:x val="8.9073691428994212E-2"/>
                  <c:y val="5.807770697435734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2280168942676478E-2"/>
                  <c:y val="6.700115331100776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315309119860538E-2"/>
                  <c:y val="2.51074946699044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6.5606183070862314E-2"/>
                  <c:y val="0.1198038180942858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1.7747236116127024E-2"/>
                  <c:y val="2.60622496971236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5.6345243911531513E-2"/>
                  <c:y val="7.6463726252638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800">
                    <a:latin typeface="Georgia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ДиаграммыКРасходам!$A$2:$A$9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Социально-значимые расходы</c:v>
                </c:pt>
                <c:pt idx="6">
                  <c:v>Обслуживание государственного и муниципального долга</c:v>
                </c:pt>
                <c:pt idx="7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ДиаграммыКРасходам!$B$2:$B$9</c:f>
              <c:numCache>
                <c:formatCode>#,##0.00</c:formatCode>
                <c:ptCount val="8"/>
                <c:pt idx="0">
                  <c:v>36814036.18</c:v>
                </c:pt>
                <c:pt idx="1">
                  <c:v>878140</c:v>
                </c:pt>
                <c:pt idx="2">
                  <c:v>1159134.45</c:v>
                </c:pt>
                <c:pt idx="3">
                  <c:v>12583312.43</c:v>
                </c:pt>
                <c:pt idx="4">
                  <c:v>38412622.509999998</c:v>
                </c:pt>
                <c:pt idx="5">
                  <c:v>283102636.07999998</c:v>
                </c:pt>
                <c:pt idx="6">
                  <c:v>771417.66</c:v>
                </c:pt>
                <c:pt idx="7">
                  <c:v>9976012.8000000007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737806478632624"/>
          <c:y val="9.5226026473249001E-2"/>
          <c:w val="0.30656444783575143"/>
          <c:h val="0.8596644532373896"/>
        </c:manualLayout>
      </c:layout>
      <c:overlay val="0"/>
      <c:txPr>
        <a:bodyPr/>
        <a:lstStyle/>
        <a:p>
          <a:pPr>
            <a:defRPr sz="1200">
              <a:latin typeface="Georgia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16848393249125E-2"/>
          <c:y val="2.5309615548922495E-2"/>
          <c:w val="0.58065556515167871"/>
          <c:h val="0.88812601804155678"/>
        </c:manualLayout>
      </c:layout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FF00FF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Pt>
            <c:idx val="5"/>
            <c:bubble3D val="0"/>
            <c:spPr>
              <a:solidFill>
                <a:srgbClr val="6600FF"/>
              </a:solidFill>
            </c:spPr>
          </c:dPt>
          <c:dPt>
            <c:idx val="8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140181366727842"/>
                  <c:y val="8.190583580695037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1.3557972579078053E-2"/>
                  <c:y val="8.608928034969649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6.248318804203102E-2"/>
                  <c:y val="4.427154389533361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1.1092406167908166E-2"/>
                  <c:y val="9.46906118309175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7.5191903720896763E-2"/>
                  <c:y val="2.08567603471607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dLbl>
              <c:idx val="9"/>
              <c:layout>
                <c:manualLayout>
                  <c:x val="5.9472610565331603E-2"/>
                  <c:y val="-3.977424627028159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numFmt formatCode="0.00%" sourceLinked="0"/>
            <c:txPr>
              <a:bodyPr/>
              <a:lstStyle/>
              <a:p>
                <a:pPr>
                  <a:defRPr sz="1800">
                    <a:latin typeface="Georgia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'мп ПИРОГ'!$A$3:$A$12</c:f>
              <c:strCache>
                <c:ptCount val="10"/>
                <c:pt idx="0">
                  <c:v>Муниципальная программа "Развитие образования и воспитание на 2015-2020 годы"</c:v>
                </c:pt>
                <c:pt idx="1">
                  <c:v>Муниципальная программа "Сохранение здоровья и формирование здорового образа жизни населения на 2015-2020 годы"</c:v>
                </c:pt>
                <c:pt idx="2">
                  <c:v>Муниципальная программа "Развитие культуры на 2015-2020 годы"</c:v>
                </c:pt>
                <c:pt idx="3">
                  <c:v>Муниципальная программа "Социальная поддержка населения на 2015-2020 годы"</c:v>
                </c:pt>
                <c:pt idx="4">
                  <c:v>Муниципальная программа "Создание условий для устойчивого экономического развития на 2015-2020 годы"</c:v>
                </c:pt>
                <c:pt idx="5">
                  <c:v>Муниципальная программа "Обеспечение безопасности на территории муниципального образования "Глазовский район" на 2015-2020 годы"</c:v>
                </c:pt>
                <c:pt idx="6">
                  <c:v>Муниципальная программа "Муниципальное хозяйство на 2015-2020 годы"</c:v>
                </c:pt>
                <c:pt idx="7">
                  <c:v>Муниципальная программа "Энергосбережение и повышение энергетической эффективностив муниципальном образовании "Глазовский район" на 2015-2020 годы</c:v>
                </c:pt>
                <c:pt idx="8">
                  <c:v>Муниципальная программа "Муниципальное управление"</c:v>
                </c:pt>
                <c:pt idx="9">
                  <c:v>Муниципальная программа "Комплексные меры противодействия немедицинскому потреблению наркотических средств и их незаконному обороту в Глазовском районе на 2015-2020 годы"</c:v>
                </c:pt>
              </c:strCache>
            </c:strRef>
          </c:cat>
          <c:val>
            <c:numRef>
              <c:f>'мп ПИРОГ'!$C$3:$C$12</c:f>
              <c:numCache>
                <c:formatCode>#,##0.0</c:formatCode>
                <c:ptCount val="10"/>
                <c:pt idx="0">
                  <c:v>226360.50388</c:v>
                </c:pt>
                <c:pt idx="1">
                  <c:v>500.73975999999999</c:v>
                </c:pt>
                <c:pt idx="2">
                  <c:v>44816.568870000003</c:v>
                </c:pt>
                <c:pt idx="3">
                  <c:v>12496.720310000001</c:v>
                </c:pt>
                <c:pt idx="4">
                  <c:v>536.26391000000001</c:v>
                </c:pt>
                <c:pt idx="5">
                  <c:v>1137.39247</c:v>
                </c:pt>
                <c:pt idx="6">
                  <c:v>49711.22193</c:v>
                </c:pt>
                <c:pt idx="8">
                  <c:v>45376.882570000002</c:v>
                </c:pt>
                <c:pt idx="9">
                  <c:v>16.5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75279106858054"/>
          <c:y val="3.5198507163348818E-3"/>
          <c:w val="0.33971291866028708"/>
          <c:h val="0.92616184207987784"/>
        </c:manualLayout>
      </c:layout>
      <c:overlay val="0"/>
      <c:txPr>
        <a:bodyPr/>
        <a:lstStyle/>
        <a:p>
          <a:pPr>
            <a:defRPr sz="900">
              <a:latin typeface="Georgia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90"/>
      <c:rAngAx val="0"/>
      <c:perspective val="7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651492426767397E-2"/>
          <c:y val="0"/>
          <c:w val="0.65317082824130657"/>
          <c:h val="0.98102266736953081"/>
        </c:manualLayout>
      </c:layout>
      <c:pie3DChart>
        <c:varyColors val="1"/>
        <c:ser>
          <c:idx val="0"/>
          <c:order val="0"/>
          <c:explosion val="25"/>
          <c:dPt>
            <c:idx val="2"/>
            <c:bubble3D val="0"/>
            <c:spPr>
              <a:solidFill>
                <a:srgbClr val="0070C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00FF00"/>
              </a:solidFill>
            </c:spPr>
          </c:dPt>
          <c:dPt>
            <c:idx val="5"/>
            <c:bubble3D val="0"/>
            <c:spPr>
              <a:solidFill>
                <a:srgbClr val="FF00FF"/>
              </a:solidFill>
            </c:spPr>
          </c:dPt>
          <c:dLbls>
            <c:dLbl>
              <c:idx val="1"/>
              <c:layout>
                <c:manualLayout>
                  <c:x val="-0.11335690710291449"/>
                  <c:y val="6.234294513923766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7.54331694626523E-2"/>
                  <c:y val="-1.5528870699280672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2.5499597266970337E-2"/>
                  <c:y val="5.004204732710994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6.7893497944672811E-3"/>
                  <c:y val="5.056919545573408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3.8102595082027922E-2"/>
                  <c:y val="2.817029790095426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numFmt formatCode="0.00%" sourceLinked="0"/>
            <c:txPr>
              <a:bodyPr/>
              <a:lstStyle/>
              <a:p>
                <a:pPr>
                  <a:defRPr sz="1800">
                    <a:latin typeface="Georgia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'ПО программам'!$A$6:$A$11</c:f>
              <c:strCache>
                <c:ptCount val="6"/>
                <c:pt idx="0">
                  <c:v>Подпрограмма "Развитие дошкольного образования"</c:v>
                </c:pt>
                <c:pt idx="1">
                  <c:v>Подпрограмма "Развитие общего образования"</c:v>
                </c:pt>
                <c:pt idx="2">
                  <c:v>Подпрограмма "Развитие дополнительного образования детей"</c:v>
                </c:pt>
                <c:pt idx="3">
                  <c:v>Подпрограмма "Реализация молодежной политики"</c:v>
                </c:pt>
                <c:pt idx="4">
                  <c:v>Подпрограмма "Управление системой образования"</c:v>
                </c:pt>
                <c:pt idx="5">
                  <c:v>Подпрограмма "Организация отдыха, оздоровления и занятости детей в каникулярное время на 2015-2020 годы"</c:v>
                </c:pt>
              </c:strCache>
            </c:strRef>
          </c:cat>
          <c:val>
            <c:numRef>
              <c:f>'ПО программам'!$D$6:$D$11</c:f>
              <c:numCache>
                <c:formatCode>#,##0.0</c:formatCode>
                <c:ptCount val="6"/>
                <c:pt idx="0">
                  <c:v>46816.903270000003</c:v>
                </c:pt>
                <c:pt idx="1">
                  <c:v>158300.23465999999</c:v>
                </c:pt>
                <c:pt idx="2">
                  <c:v>9797.3400199999996</c:v>
                </c:pt>
                <c:pt idx="3">
                  <c:v>1076.07339</c:v>
                </c:pt>
                <c:pt idx="4">
                  <c:v>8774.2208800000008</c:v>
                </c:pt>
                <c:pt idx="5">
                  <c:v>1595.7316599999999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852118283153725"/>
          <c:y val="8.4204234618274199E-2"/>
          <c:w val="0.35459861775651247"/>
          <c:h val="0.83693556755590048"/>
        </c:manualLayout>
      </c:layout>
      <c:overlay val="0"/>
      <c:txPr>
        <a:bodyPr/>
        <a:lstStyle/>
        <a:p>
          <a:pPr>
            <a:defRPr sz="1200">
              <a:latin typeface="Georgia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66108697432865271"/>
          <c:h val="0.9990761586367598"/>
        </c:manualLayout>
      </c:layout>
      <c:pie3DChart>
        <c:varyColors val="1"/>
        <c:ser>
          <c:idx val="0"/>
          <c:order val="0"/>
          <c:spPr>
            <a:solidFill>
              <a:srgbClr val="92D050"/>
            </a:solidFill>
          </c:spPr>
          <c:explosion val="25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FF00FF"/>
              </a:solidFill>
            </c:spPr>
          </c:dPt>
          <c:dLbls>
            <c:dLbl>
              <c:idx val="0"/>
              <c:layout>
                <c:manualLayout>
                  <c:x val="-6.9587195113913897E-2"/>
                  <c:y val="7.036140365611505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0717818076710874"/>
                  <c:y val="-0.1896320660366605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600">
                    <a:latin typeface="Georg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'ПО программам'!$A$20:$C$22</c:f>
              <c:strCache>
                <c:ptCount val="3"/>
                <c:pt idx="0">
                  <c:v>Подпрограмма "Организация библиотечного обслуживания населения"</c:v>
                </c:pt>
                <c:pt idx="1">
                  <c:v>Подпрограмма "Организация досуга, предоставление услуг организаций культуры и доступа к музейным фондам"</c:v>
                </c:pt>
                <c:pt idx="2">
                  <c:v>Подпрограмма "Развитие туризма в муниципальном образовании "Глазовский район"</c:v>
                </c:pt>
              </c:strCache>
            </c:strRef>
          </c:cat>
          <c:val>
            <c:numRef>
              <c:f>'ПО программам'!$D$20:$D$22</c:f>
              <c:numCache>
                <c:formatCode>#,##0.0</c:formatCode>
                <c:ptCount val="3"/>
                <c:pt idx="0">
                  <c:v>7715.9174999999996</c:v>
                </c:pt>
                <c:pt idx="1">
                  <c:v>36500.751369999998</c:v>
                </c:pt>
                <c:pt idx="2">
                  <c:v>599.9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321484995075874"/>
          <c:y val="0.17398058219145801"/>
          <c:w val="0.33781721993224856"/>
          <c:h val="0.64115499024310385"/>
        </c:manualLayout>
      </c:layout>
      <c:overlay val="0"/>
      <c:txPr>
        <a:bodyPr/>
        <a:lstStyle/>
        <a:p>
          <a:pPr>
            <a:defRPr sz="1200">
              <a:latin typeface="Georgia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959185434859819E-4"/>
          <c:y val="2.5021356137747912E-2"/>
          <c:w val="0.63864609625560431"/>
          <c:h val="0.97420806962560924"/>
        </c:manualLayout>
      </c:layout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3.0871225511215006E-2"/>
                  <c:y val="0.11795844176314468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600">
                    <a:latin typeface="Georg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'ПО программам'!$A$27:$C$29</c:f>
              <c:strCache>
                <c:ptCount val="3"/>
                <c:pt idx="0">
                  <c:v>Подпрограмма "Социальная поддержка семьи и детей"</c:v>
                </c:pt>
                <c:pt idx="1">
                  <c:v>Подпрограмма "Обеспечение жильем отдельных категорий граждан, стимулирование улучшения жилищных условий на 2015-2020 годы"</c:v>
                </c:pt>
                <c:pt idx="2">
                  <c:v>Подпрограмма " Социальная поддержка старшего поколения, инвалидов и отдельных категорий граждан"</c:v>
                </c:pt>
              </c:strCache>
            </c:strRef>
          </c:cat>
          <c:val>
            <c:numRef>
              <c:f>'ПО программам'!$D$27:$D$29</c:f>
              <c:numCache>
                <c:formatCode>#,##0.0</c:formatCode>
                <c:ptCount val="3"/>
                <c:pt idx="0">
                  <c:v>8654.8558300000004</c:v>
                </c:pt>
                <c:pt idx="1">
                  <c:v>1240.2719999999999</c:v>
                </c:pt>
                <c:pt idx="2">
                  <c:v>2601.5924799999998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351531058617673"/>
          <c:y val="0.14970023290818951"/>
          <c:w val="0.32037357830271218"/>
          <c:h val="0.72463662451335698"/>
        </c:manualLayout>
      </c:layout>
      <c:overlay val="0"/>
      <c:txPr>
        <a:bodyPr/>
        <a:lstStyle/>
        <a:p>
          <a:pPr>
            <a:defRPr sz="1200">
              <a:latin typeface="Georgia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815384312137341E-3"/>
          <c:y val="1.1551551160457509E-2"/>
          <c:w val="0.61687220685156852"/>
          <c:h val="0.90158192831438189"/>
        </c:manualLayout>
      </c:layout>
      <c:pie3DChart>
        <c:varyColors val="1"/>
        <c:ser>
          <c:idx val="0"/>
          <c:order val="0"/>
          <c:spPr>
            <a:solidFill>
              <a:srgbClr val="00B0F0"/>
            </a:solidFill>
          </c:spPr>
          <c:explosion val="25"/>
          <c:dPt>
            <c:idx val="0"/>
            <c:bubble3D val="0"/>
            <c:spPr>
              <a:solidFill>
                <a:srgbClr val="00FF00"/>
              </a:solidFill>
            </c:spPr>
          </c:dPt>
          <c:dPt>
            <c:idx val="2"/>
            <c:bubble3D val="0"/>
            <c:spPr>
              <a:solidFill>
                <a:srgbClr val="FF00FF"/>
              </a:solidFill>
            </c:spPr>
          </c:dPt>
          <c:dLbls>
            <c:numFmt formatCode="0.00%" sourceLinked="0"/>
            <c:txPr>
              <a:bodyPr/>
              <a:lstStyle/>
              <a:p>
                <a:pPr>
                  <a:defRPr sz="1800">
                    <a:latin typeface="Georg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'ПО программам'!$A$45:$C$47</c:f>
              <c:strCache>
                <c:ptCount val="3"/>
                <c:pt idx="0">
                  <c:v>Подпрограмма "Территориальное развитие (градостроительство и землеустройство)"</c:v>
                </c:pt>
                <c:pt idx="1">
                  <c:v>Подпрограмма "Содержание и развитие жилищно-коммунальной инфраструктуры"</c:v>
                </c:pt>
                <c:pt idx="2">
                  <c:v>Подпрограмма "Развитие транспортной системы"</c:v>
                </c:pt>
              </c:strCache>
            </c:strRef>
          </c:cat>
          <c:val>
            <c:numRef>
              <c:f>'ПО программам'!$D$45:$D$47</c:f>
              <c:numCache>
                <c:formatCode>#,##0.0</c:formatCode>
                <c:ptCount val="3"/>
                <c:pt idx="0">
                  <c:v>87</c:v>
                </c:pt>
                <c:pt idx="1">
                  <c:v>37768.973409999999</c:v>
                </c:pt>
                <c:pt idx="2">
                  <c:v>11855.248519999999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78595613032244"/>
          <c:y val="0.13844454181009883"/>
          <c:w val="0.34057971014492755"/>
          <c:h val="0.65315032156247688"/>
        </c:manualLayout>
      </c:layout>
      <c:overlay val="0"/>
      <c:txPr>
        <a:bodyPr/>
        <a:lstStyle/>
        <a:p>
          <a:pPr>
            <a:defRPr sz="1200">
              <a:latin typeface="Georgia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97A44-C511-4A38-9458-C443BAB7E60E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BC1D2-6771-4961-80F4-79127AB05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101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D3435-17DE-43B5-B656-0E1579BA6DD0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73E5E-5250-41D8-A449-FADC56F36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386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E-5250-41D8-A449-FADC56F365F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906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E-5250-41D8-A449-FADC56F365FE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653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ahoma" pitchFamily="34" charset="0"/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</p:grpSp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A2B3E8-35D7-463F-99B0-1F4E60E67AC7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D5ED0-4D49-4E9B-9669-68D171D7F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012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2B3E8-35D7-463F-99B0-1F4E60E67AC7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D5ED0-4D49-4E9B-9669-68D171D7F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26678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2B3E8-35D7-463F-99B0-1F4E60E67AC7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D5ED0-4D49-4E9B-9669-68D171D7F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12172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81000" y="381000"/>
            <a:ext cx="80772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2B3E8-35D7-463F-99B0-1F4E60E67AC7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D5ED0-4D49-4E9B-9669-68D171D7F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472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2B3E8-35D7-463F-99B0-1F4E60E67AC7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D5ED0-4D49-4E9B-9669-68D171D7F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84716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2B3E8-35D7-463F-99B0-1F4E60E67AC7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D5ED0-4D49-4E9B-9669-68D171D7F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2290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2B3E8-35D7-463F-99B0-1F4E60E67AC7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D5ED0-4D49-4E9B-9669-68D171D7F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4876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2B3E8-35D7-463F-99B0-1F4E60E67AC7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D5ED0-4D49-4E9B-9669-68D171D7F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01795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2B3E8-35D7-463F-99B0-1F4E60E67AC7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D5ED0-4D49-4E9B-9669-68D171D7F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289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2B3E8-35D7-463F-99B0-1F4E60E67AC7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D5ED0-4D49-4E9B-9669-68D171D7F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07810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2B3E8-35D7-463F-99B0-1F4E60E67AC7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D5ED0-4D49-4E9B-9669-68D171D7F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46866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2B3E8-35D7-463F-99B0-1F4E60E67AC7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D5ED0-4D49-4E9B-9669-68D171D7F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59350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bg2"/>
                </a:solidFill>
                <a:effectLst/>
                <a:latin typeface="+mn-lt"/>
              </a:defRPr>
            </a:lvl1pPr>
          </a:lstStyle>
          <a:p>
            <a:fld id="{25A2B3E8-35D7-463F-99B0-1F4E60E67AC7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bg2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bg2"/>
                </a:solidFill>
                <a:effectLst/>
                <a:latin typeface="+mn-lt"/>
              </a:defRPr>
            </a:lvl1pPr>
          </a:lstStyle>
          <a:p>
            <a:fld id="{C9DD5ED0-4D49-4E9B-9669-68D171D7F115}" type="slidenum">
              <a:rPr lang="ru-RU" smtClean="0"/>
              <a:t>‹#›</a:t>
            </a:fld>
            <a:endParaRPr lang="ru-RU"/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2068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2069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ahoma" pitchFamily="34" charset="0"/>
              </a:endParaRPr>
            </a:p>
          </p:txBody>
        </p:sp>
      </p:grpSp>
      <p:grpSp>
        <p:nvGrpSpPr>
          <p:cNvPr id="2056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2066" name="Rectangle 11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2067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</p:grpSp>
      <p:grpSp>
        <p:nvGrpSpPr>
          <p:cNvPr id="2057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2064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2065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</p:grpSp>
      <p:grpSp>
        <p:nvGrpSpPr>
          <p:cNvPr id="2058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2062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2063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2060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2061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jpeg"/><Relationship Id="rId5" Type="http://schemas.openxmlformats.org/officeDocument/2006/relationships/image" Target="../media/image15.png"/><Relationship Id="rId10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90568"/>
            <a:ext cx="734429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43608" y="402134"/>
            <a:ext cx="6984776" cy="86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ru-RU" b="1" smtClean="0">
                <a:latin typeface="Georgia" pitchFamily="18" charset="0"/>
              </a:rPr>
              <a:t>БЮДЖЕТ ДЛЯ ГРАЖДАН</a:t>
            </a:r>
            <a:endParaRPr lang="ru-RU" b="1" dirty="0" smtClean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7348" y="5085184"/>
            <a:ext cx="8290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  <a:latin typeface="Georgia" pitchFamily="18" charset="0"/>
              </a:rPr>
              <a:t>Бюджет муниципального образования «Глазовский район» </a:t>
            </a:r>
            <a:br>
              <a:rPr lang="ru-RU" sz="3200" b="1" dirty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Georgia" pitchFamily="18" charset="0"/>
              </a:rPr>
              <a:t>за </a:t>
            </a:r>
            <a:r>
              <a:rPr lang="en-US" sz="3200" b="1" dirty="0" smtClean="0">
                <a:solidFill>
                  <a:schemeClr val="tx2"/>
                </a:solidFill>
                <a:latin typeface="Georgia" pitchFamily="18" charset="0"/>
              </a:rPr>
              <a:t>III </a:t>
            </a:r>
            <a:r>
              <a:rPr lang="ru-RU" sz="3200" b="1" dirty="0" smtClean="0">
                <a:solidFill>
                  <a:schemeClr val="tx2"/>
                </a:solidFill>
                <a:latin typeface="Georgia" pitchFamily="18" charset="0"/>
              </a:rPr>
              <a:t>квартал 2017 года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5138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14573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5612" y="330200"/>
            <a:ext cx="8148637" cy="708025"/>
          </a:xfrm>
        </p:spPr>
        <p:txBody>
          <a:bodyPr/>
          <a:lstStyle/>
          <a:p>
            <a:r>
              <a:rPr lang="ru-RU" sz="2200" b="1" dirty="0" smtClean="0">
                <a:latin typeface="Georgia" pitchFamily="18" charset="0"/>
              </a:rPr>
              <a:t>Структура доходов бюджета МО «Глазовский район» </a:t>
            </a:r>
            <a:r>
              <a:rPr lang="ru-RU" sz="2200" b="1" dirty="0">
                <a:latin typeface="Georgia" pitchFamily="18" charset="0"/>
              </a:rPr>
              <a:t>за </a:t>
            </a:r>
            <a:r>
              <a:rPr lang="en-US" sz="2200" b="1" dirty="0" smtClean="0">
                <a:latin typeface="Georgia" pitchFamily="18" charset="0"/>
              </a:rPr>
              <a:t>III </a:t>
            </a:r>
            <a:r>
              <a:rPr lang="ru-RU" sz="2200" b="1" dirty="0" smtClean="0">
                <a:latin typeface="Georgia" pitchFamily="18" charset="0"/>
              </a:rPr>
              <a:t>квартал 2017 </a:t>
            </a:r>
            <a:r>
              <a:rPr lang="ru-RU" sz="2200" b="1" dirty="0">
                <a:latin typeface="Georgia" pitchFamily="18" charset="0"/>
              </a:rPr>
              <a:t>года, </a:t>
            </a:r>
            <a:r>
              <a:rPr lang="ru-RU" sz="2200" b="1" dirty="0" smtClean="0">
                <a:latin typeface="Georgia" pitchFamily="18" charset="0"/>
              </a:rPr>
              <a:t>тыс. руб.</a:t>
            </a:r>
            <a:br>
              <a:rPr lang="ru-RU" sz="2200" b="1" dirty="0" smtClean="0">
                <a:latin typeface="Georgia" pitchFamily="18" charset="0"/>
              </a:rPr>
            </a:br>
            <a:endParaRPr lang="ru-RU" sz="2200" b="1" dirty="0" smtClean="0">
              <a:latin typeface="Georgia" pitchFamily="18" charset="0"/>
            </a:endParaRPr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 bwMode="auto">
          <a:xfrm>
            <a:off x="683568" y="1268760"/>
            <a:ext cx="2027238" cy="869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r">
              <a:defRPr/>
            </a:pPr>
            <a:r>
              <a:rPr kumimoji="1" lang="ru-RU" kern="0" dirty="0" smtClean="0">
                <a:solidFill>
                  <a:srgbClr val="FF0000"/>
                </a:solidFill>
                <a:latin typeface="Georgia" pitchFamily="18" charset="0"/>
                <a:cs typeface="+mn-cs"/>
              </a:rPr>
              <a:t>Безвозмездные</a:t>
            </a:r>
            <a:endParaRPr kumimoji="1" lang="ru-RU" kern="0" dirty="0">
              <a:solidFill>
                <a:srgbClr val="FF0000"/>
              </a:solidFill>
              <a:latin typeface="Georgia" pitchFamily="18" charset="0"/>
              <a:cs typeface="+mn-cs"/>
            </a:endParaRPr>
          </a:p>
          <a:p>
            <a:pPr algn="r">
              <a:defRPr/>
            </a:pPr>
            <a:r>
              <a:rPr kumimoji="1" lang="ru-RU" u="sng" kern="0" dirty="0">
                <a:solidFill>
                  <a:srgbClr val="FF0000"/>
                </a:solidFill>
                <a:latin typeface="Georgia" pitchFamily="18" charset="0"/>
                <a:cs typeface="+mn-cs"/>
              </a:rPr>
              <a:t>поступления </a:t>
            </a:r>
            <a:endParaRPr kumimoji="1" lang="en-US" u="sng" kern="0" dirty="0" smtClean="0">
              <a:solidFill>
                <a:srgbClr val="FF0000"/>
              </a:solidFill>
              <a:latin typeface="Georgia" pitchFamily="18" charset="0"/>
              <a:cs typeface="+mn-cs"/>
            </a:endParaRPr>
          </a:p>
          <a:p>
            <a:pPr algn="r">
              <a:defRPr/>
            </a:pPr>
            <a:r>
              <a:rPr kumimoji="1" lang="en-US" u="sng" kern="0" dirty="0">
                <a:solidFill>
                  <a:srgbClr val="FF0000"/>
                </a:solidFill>
                <a:latin typeface="Georgia" pitchFamily="18" charset="0"/>
              </a:rPr>
              <a:t>296 </a:t>
            </a:r>
            <a:r>
              <a:rPr kumimoji="1" lang="en-US" u="sng" kern="0" dirty="0" smtClean="0">
                <a:solidFill>
                  <a:srgbClr val="FF0000"/>
                </a:solidFill>
                <a:latin typeface="Georgia" pitchFamily="18" charset="0"/>
              </a:rPr>
              <a:t>480</a:t>
            </a:r>
            <a:r>
              <a:rPr kumimoji="1" lang="ru-RU" u="sng" kern="0" dirty="0" smtClean="0">
                <a:solidFill>
                  <a:srgbClr val="FF0000"/>
                </a:solidFill>
                <a:latin typeface="Georgia" pitchFamily="18" charset="0"/>
              </a:rPr>
              <a:t>,</a:t>
            </a:r>
            <a:r>
              <a:rPr kumimoji="1" lang="en-US" u="sng" kern="0" dirty="0" smtClean="0">
                <a:solidFill>
                  <a:srgbClr val="FF0000"/>
                </a:solidFill>
                <a:latin typeface="Georgia" pitchFamily="18" charset="0"/>
              </a:rPr>
              <a:t>7</a:t>
            </a:r>
            <a:endParaRPr kumimoji="1" lang="en-US" u="sng" kern="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934052" y="1268760"/>
            <a:ext cx="3802063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r">
              <a:defRPr/>
            </a:pPr>
            <a:r>
              <a:rPr kumimoji="1" lang="ru-RU" sz="1600" kern="0" dirty="0">
                <a:solidFill>
                  <a:schemeClr val="accent5"/>
                </a:solidFill>
                <a:latin typeface="Georgia" pitchFamily="18" charset="0"/>
                <a:cs typeface="+mn-cs"/>
              </a:rPr>
              <a:t>Налоговые и неналоговые </a:t>
            </a:r>
            <a:r>
              <a:rPr kumimoji="1" lang="ru-RU" sz="1600" kern="0" dirty="0" smtClean="0">
                <a:solidFill>
                  <a:schemeClr val="accent5"/>
                </a:solidFill>
                <a:latin typeface="Georgia" pitchFamily="18" charset="0"/>
                <a:cs typeface="+mn-cs"/>
              </a:rPr>
              <a:t>доходы</a:t>
            </a:r>
          </a:p>
          <a:p>
            <a:pPr algn="r">
              <a:defRPr/>
            </a:pPr>
            <a:r>
              <a:rPr kumimoji="1" lang="en-US" sz="1600" kern="0" dirty="0">
                <a:solidFill>
                  <a:schemeClr val="accent5"/>
                </a:solidFill>
                <a:latin typeface="Georgia" pitchFamily="18" charset="0"/>
              </a:rPr>
              <a:t>86 </a:t>
            </a:r>
            <a:r>
              <a:rPr kumimoji="1" lang="en-US" sz="1600" kern="0" dirty="0" smtClean="0">
                <a:solidFill>
                  <a:schemeClr val="accent5"/>
                </a:solidFill>
                <a:latin typeface="Georgia" pitchFamily="18" charset="0"/>
              </a:rPr>
              <a:t>200</a:t>
            </a:r>
            <a:r>
              <a:rPr kumimoji="1" lang="ru-RU" sz="1600" kern="0" dirty="0" smtClean="0">
                <a:solidFill>
                  <a:schemeClr val="accent5"/>
                </a:solidFill>
                <a:latin typeface="Georgia" pitchFamily="18" charset="0"/>
              </a:rPr>
              <a:t>,2</a:t>
            </a:r>
            <a:endParaRPr kumimoji="1" lang="en-US" sz="1600" kern="0" dirty="0">
              <a:solidFill>
                <a:schemeClr val="accent5"/>
              </a:solidFill>
              <a:latin typeface="Georgia" pitchFamily="18" charset="0"/>
            </a:endParaRPr>
          </a:p>
          <a:p>
            <a:pPr algn="r">
              <a:defRPr/>
            </a:pPr>
            <a:endParaRPr kumimoji="1" lang="en-US" sz="1600" kern="0" dirty="0" smtClean="0">
              <a:solidFill>
                <a:schemeClr val="accent5"/>
              </a:solidFill>
              <a:latin typeface="Georgia" pitchFamily="18" charset="0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83568" y="3946893"/>
            <a:ext cx="2787650" cy="20383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r">
              <a:defRPr/>
            </a:pPr>
            <a:r>
              <a:rPr kumimoji="1" lang="ru-RU" sz="4000" kern="0" dirty="0">
                <a:latin typeface="Georgia" pitchFamily="18" charset="0"/>
                <a:cs typeface="+mn-cs"/>
              </a:rPr>
              <a:t>ВСЕГО ДОХОДОВ</a:t>
            </a:r>
            <a:r>
              <a:rPr kumimoji="1" lang="ru-RU" sz="4000" u="sng" kern="0" dirty="0">
                <a:latin typeface="Georgia" pitchFamily="18" charset="0"/>
                <a:cs typeface="+mn-cs"/>
              </a:rPr>
              <a:t> </a:t>
            </a:r>
            <a:endParaRPr kumimoji="1" lang="ru-RU" sz="4000" u="sng" kern="0" dirty="0" smtClean="0">
              <a:latin typeface="Georgia" pitchFamily="18" charset="0"/>
              <a:cs typeface="+mn-cs"/>
            </a:endParaRPr>
          </a:p>
          <a:p>
            <a:pPr algn="r">
              <a:defRPr/>
            </a:pPr>
            <a:r>
              <a:rPr kumimoji="1" lang="ru-RU" sz="4000" u="sng" kern="0" dirty="0" smtClean="0">
                <a:latin typeface="Georgia" pitchFamily="18" charset="0"/>
              </a:rPr>
              <a:t>382 680,9</a:t>
            </a:r>
            <a:endParaRPr kumimoji="1" lang="ru-RU" sz="4000" u="sng" kern="0" dirty="0">
              <a:latin typeface="Georgia" pitchFamily="18" charset="0"/>
            </a:endParaRPr>
          </a:p>
          <a:p>
            <a:pPr algn="r">
              <a:defRPr/>
            </a:pPr>
            <a:endParaRPr kumimoji="1" lang="ru-RU" sz="4000" u="sng" kern="0" dirty="0">
              <a:latin typeface="Georgia" pitchFamily="18" charset="0"/>
              <a:cs typeface="+mn-cs"/>
            </a:endParaRPr>
          </a:p>
        </p:txBody>
      </p:sp>
      <p:cxnSp>
        <p:nvCxnSpPr>
          <p:cNvPr id="10258" name="Прямая со стрелкой 24"/>
          <p:cNvCxnSpPr>
            <a:cxnSpLocks noChangeShapeType="1"/>
          </p:cNvCxnSpPr>
          <p:nvPr/>
        </p:nvCxnSpPr>
        <p:spPr bwMode="auto">
          <a:xfrm>
            <a:off x="6156325" y="5516563"/>
            <a:ext cx="914400" cy="914400"/>
          </a:xfrm>
          <a:prstGeom prst="straightConnector1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0259" name="Прямая со стрелкой 26"/>
          <p:cNvCxnSpPr>
            <a:cxnSpLocks noChangeShapeType="1"/>
          </p:cNvCxnSpPr>
          <p:nvPr/>
        </p:nvCxnSpPr>
        <p:spPr bwMode="auto">
          <a:xfrm>
            <a:off x="6156325" y="5516563"/>
            <a:ext cx="914400" cy="914400"/>
          </a:xfrm>
          <a:prstGeom prst="straightConnector1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0260" name="Прямая со стрелкой 36"/>
          <p:cNvCxnSpPr>
            <a:cxnSpLocks noChangeShapeType="1"/>
          </p:cNvCxnSpPr>
          <p:nvPr/>
        </p:nvCxnSpPr>
        <p:spPr bwMode="auto">
          <a:xfrm>
            <a:off x="6156325" y="5516563"/>
            <a:ext cx="914400" cy="914400"/>
          </a:xfrm>
          <a:prstGeom prst="straightConnector1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0261" name="Прямая со стрелкой 40"/>
          <p:cNvCxnSpPr>
            <a:cxnSpLocks noChangeShapeType="1"/>
          </p:cNvCxnSpPr>
          <p:nvPr/>
        </p:nvCxnSpPr>
        <p:spPr bwMode="auto">
          <a:xfrm>
            <a:off x="8758238" y="3357563"/>
            <a:ext cx="914400" cy="914400"/>
          </a:xfrm>
          <a:prstGeom prst="straightConnector1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16796" y="6165303"/>
            <a:ext cx="427203" cy="265659"/>
          </a:xfrm>
        </p:spPr>
        <p:txBody>
          <a:bodyPr/>
          <a:lstStyle/>
          <a:p>
            <a:pPr>
              <a:defRPr/>
            </a:pPr>
            <a:fld id="{6028736B-C60A-4CAB-8426-57EDAD0AE65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4026775" y="5187945"/>
            <a:ext cx="2178152" cy="7925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r">
              <a:defRPr/>
            </a:pPr>
            <a:r>
              <a:rPr kumimoji="1" lang="ru-RU" sz="5400" b="1" kern="0" dirty="0" smtClean="0">
                <a:solidFill>
                  <a:srgbClr val="FF0000"/>
                </a:solidFill>
                <a:latin typeface="Georgia" pitchFamily="18" charset="0"/>
                <a:cs typeface="+mn-cs"/>
              </a:rPr>
              <a:t>77 </a:t>
            </a:r>
            <a:r>
              <a:rPr kumimoji="1" lang="ru-RU" sz="5400" b="1" kern="0" dirty="0">
                <a:solidFill>
                  <a:srgbClr val="FF0000"/>
                </a:solidFill>
                <a:latin typeface="Georgia" pitchFamily="18" charset="0"/>
                <a:cs typeface="+mn-cs"/>
              </a:rPr>
              <a:t>%</a:t>
            </a:r>
            <a:endParaRPr kumimoji="1" lang="ru-RU" sz="5400" b="1" u="sng" kern="0" dirty="0">
              <a:solidFill>
                <a:srgbClr val="FF0000"/>
              </a:solidFill>
              <a:latin typeface="Georgia" pitchFamily="18" charset="0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707125" y="1746250"/>
            <a:ext cx="2964014" cy="11684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r">
              <a:defRPr/>
            </a:pPr>
            <a:r>
              <a:rPr kumimoji="1" lang="ru-RU" sz="5400" b="1" kern="0" dirty="0" smtClean="0">
                <a:solidFill>
                  <a:schemeClr val="accent5"/>
                </a:solidFill>
                <a:latin typeface="Georgia" pitchFamily="18" charset="0"/>
                <a:cs typeface="+mn-cs"/>
              </a:rPr>
              <a:t>23  </a:t>
            </a:r>
            <a:r>
              <a:rPr kumimoji="1" lang="ru-RU" sz="5400" b="1" kern="0" dirty="0">
                <a:solidFill>
                  <a:schemeClr val="accent5"/>
                </a:solidFill>
                <a:latin typeface="Georgia" pitchFamily="18" charset="0"/>
                <a:cs typeface="+mn-cs"/>
              </a:rPr>
              <a:t>%</a:t>
            </a:r>
            <a:endParaRPr kumimoji="1" lang="ru-RU" sz="5400" b="1" u="sng" kern="0" dirty="0">
              <a:solidFill>
                <a:schemeClr val="accent5"/>
              </a:solidFill>
              <a:latin typeface="Georgia" pitchFamily="18" charset="0"/>
              <a:cs typeface="+mn-cs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509904"/>
              </p:ext>
            </p:extLst>
          </p:nvPr>
        </p:nvGraphicFramePr>
        <p:xfrm>
          <a:off x="3851920" y="2420888"/>
          <a:ext cx="4841780" cy="295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0695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4360734"/>
              </p:ext>
            </p:extLst>
          </p:nvPr>
        </p:nvGraphicFramePr>
        <p:xfrm>
          <a:off x="107504" y="1196752"/>
          <a:ext cx="8856983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330200"/>
            <a:ext cx="8223250" cy="455613"/>
          </a:xfrm>
        </p:spPr>
        <p:txBody>
          <a:bodyPr/>
          <a:lstStyle/>
          <a:p>
            <a:r>
              <a:rPr lang="ru-RU" sz="2200" b="1" dirty="0" smtClean="0">
                <a:latin typeface="Georgia" pitchFamily="18" charset="0"/>
              </a:rPr>
              <a:t>Структура </a:t>
            </a:r>
            <a:r>
              <a:rPr lang="en-US" sz="2200" b="1" dirty="0" smtClean="0">
                <a:latin typeface="Georgia" pitchFamily="18" charset="0"/>
              </a:rPr>
              <a:t> </a:t>
            </a:r>
            <a:r>
              <a:rPr lang="ru-RU" sz="2200" b="1" dirty="0" smtClean="0">
                <a:latin typeface="Georgia" pitchFamily="18" charset="0"/>
              </a:rPr>
              <a:t>доходов бюджета МО «Глазовский район» </a:t>
            </a:r>
            <a:r>
              <a:rPr lang="ru-RU" sz="2200" b="1" dirty="0">
                <a:latin typeface="Georgia" pitchFamily="18" charset="0"/>
              </a:rPr>
              <a:t>за </a:t>
            </a:r>
            <a:r>
              <a:rPr lang="en-US" sz="2200" b="1" dirty="0">
                <a:latin typeface="Georgia" pitchFamily="18" charset="0"/>
              </a:rPr>
              <a:t>III </a:t>
            </a:r>
            <a:r>
              <a:rPr lang="ru-RU" sz="2200" b="1" dirty="0">
                <a:latin typeface="Georgia" pitchFamily="18" charset="0"/>
              </a:rPr>
              <a:t>квартал 2017 </a:t>
            </a:r>
            <a:r>
              <a:rPr lang="ru-RU" sz="2200" b="1" dirty="0" smtClean="0">
                <a:latin typeface="Georgia" pitchFamily="18" charset="0"/>
              </a:rPr>
              <a:t>года,</a:t>
            </a:r>
            <a:r>
              <a:rPr lang="en-US" sz="2200" b="1" dirty="0" smtClean="0">
                <a:latin typeface="Georgia" pitchFamily="18" charset="0"/>
              </a:rPr>
              <a:t> </a:t>
            </a:r>
            <a:r>
              <a:rPr lang="ru-RU" sz="2200" b="1" dirty="0" smtClean="0">
                <a:latin typeface="Georgia" pitchFamily="18" charset="0"/>
              </a:rPr>
              <a:t>в %</a:t>
            </a:r>
            <a:br>
              <a:rPr lang="ru-RU" sz="2200" b="1" dirty="0" smtClean="0">
                <a:latin typeface="Georgia" pitchFamily="18" charset="0"/>
              </a:rPr>
            </a:br>
            <a:endParaRPr lang="ru-RU" sz="2200" b="1" dirty="0" smtClean="0">
              <a:latin typeface="Georgia" pitchFamily="18" charset="0"/>
            </a:endParaRPr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58" name="Прямая со стрелкой 24"/>
          <p:cNvCxnSpPr>
            <a:cxnSpLocks noChangeShapeType="1"/>
          </p:cNvCxnSpPr>
          <p:nvPr/>
        </p:nvCxnSpPr>
        <p:spPr bwMode="auto">
          <a:xfrm>
            <a:off x="6156325" y="5516563"/>
            <a:ext cx="914400" cy="914400"/>
          </a:xfrm>
          <a:prstGeom prst="straightConnector1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0259" name="Прямая со стрелкой 26"/>
          <p:cNvCxnSpPr>
            <a:cxnSpLocks noChangeShapeType="1"/>
          </p:cNvCxnSpPr>
          <p:nvPr/>
        </p:nvCxnSpPr>
        <p:spPr bwMode="auto">
          <a:xfrm>
            <a:off x="6156325" y="5516563"/>
            <a:ext cx="914400" cy="914400"/>
          </a:xfrm>
          <a:prstGeom prst="straightConnector1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0260" name="Прямая со стрелкой 36"/>
          <p:cNvCxnSpPr>
            <a:cxnSpLocks noChangeShapeType="1"/>
          </p:cNvCxnSpPr>
          <p:nvPr/>
        </p:nvCxnSpPr>
        <p:spPr bwMode="auto">
          <a:xfrm>
            <a:off x="6156325" y="5516563"/>
            <a:ext cx="914400" cy="914400"/>
          </a:xfrm>
          <a:prstGeom prst="straightConnector1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0261" name="Прямая со стрелкой 40"/>
          <p:cNvCxnSpPr>
            <a:cxnSpLocks noChangeShapeType="1"/>
          </p:cNvCxnSpPr>
          <p:nvPr/>
        </p:nvCxnSpPr>
        <p:spPr bwMode="auto">
          <a:xfrm>
            <a:off x="8758238" y="3357563"/>
            <a:ext cx="914400" cy="914400"/>
          </a:xfrm>
          <a:prstGeom prst="straightConnector1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16796" y="6165303"/>
            <a:ext cx="427203" cy="265659"/>
          </a:xfrm>
        </p:spPr>
        <p:txBody>
          <a:bodyPr/>
          <a:lstStyle/>
          <a:p>
            <a:pPr>
              <a:defRPr/>
            </a:pPr>
            <a:fld id="{6028736B-C60A-4CAB-8426-57EDAD0AE65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659668" y="1332620"/>
            <a:ext cx="4752528" cy="7282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r">
              <a:defRPr/>
            </a:pPr>
            <a:r>
              <a:rPr kumimoji="1" lang="ru-RU" sz="1600" u="sng" kern="0" dirty="0" smtClean="0">
                <a:latin typeface="Georgia" pitchFamily="18" charset="0"/>
              </a:rPr>
              <a:t>ВСЕГО ДОХОДОВ</a:t>
            </a:r>
            <a:r>
              <a:rPr kumimoji="1" lang="en-US" sz="1600" u="sng" kern="0" dirty="0" smtClean="0">
                <a:latin typeface="Georgia" pitchFamily="18" charset="0"/>
              </a:rPr>
              <a:t> </a:t>
            </a:r>
            <a:r>
              <a:rPr kumimoji="1" lang="en-US" sz="1600" u="sng" kern="0" dirty="0">
                <a:latin typeface="Georgia" pitchFamily="18" charset="0"/>
              </a:rPr>
              <a:t>382 </a:t>
            </a:r>
            <a:r>
              <a:rPr kumimoji="1" lang="en-US" sz="1600" u="sng" kern="0" dirty="0" smtClean="0">
                <a:latin typeface="Georgia" pitchFamily="18" charset="0"/>
              </a:rPr>
              <a:t>680,9</a:t>
            </a:r>
            <a:r>
              <a:rPr kumimoji="1" lang="ru-RU" sz="1600" u="sng" kern="0" dirty="0" smtClean="0">
                <a:latin typeface="Georgia" pitchFamily="18" charset="0"/>
              </a:rPr>
              <a:t> тыс</a:t>
            </a:r>
            <a:r>
              <a:rPr kumimoji="1" lang="ru-RU" sz="1600" u="sng" kern="0" dirty="0" smtClean="0">
                <a:latin typeface="Georgia" pitchFamily="18" charset="0"/>
                <a:cs typeface="+mn-cs"/>
              </a:rPr>
              <a:t>. руб. , </a:t>
            </a:r>
          </a:p>
          <a:p>
            <a:pPr algn="r">
              <a:defRPr/>
            </a:pPr>
            <a:r>
              <a:rPr kumimoji="1" lang="ru-RU" sz="1600" u="sng" kern="0" dirty="0" smtClean="0">
                <a:latin typeface="Georgia" pitchFamily="18" charset="0"/>
                <a:cs typeface="+mn-cs"/>
              </a:rPr>
              <a:t>из них собственных </a:t>
            </a:r>
            <a:r>
              <a:rPr kumimoji="1" lang="ru-RU" sz="1600" u="sng" kern="0" dirty="0" smtClean="0">
                <a:latin typeface="Georgia" pitchFamily="18" charset="0"/>
              </a:rPr>
              <a:t>доходов</a:t>
            </a:r>
            <a:r>
              <a:rPr kumimoji="1" lang="en-US" sz="1600" u="sng" kern="0" dirty="0" smtClean="0">
                <a:latin typeface="Georgia" pitchFamily="18" charset="0"/>
              </a:rPr>
              <a:t> </a:t>
            </a:r>
            <a:r>
              <a:rPr kumimoji="1" lang="ru-RU" sz="1600" u="sng" kern="0" dirty="0" smtClean="0">
                <a:latin typeface="Georgia" pitchFamily="18" charset="0"/>
              </a:rPr>
              <a:t>86 200,2 </a:t>
            </a:r>
            <a:r>
              <a:rPr kumimoji="1" lang="ru-RU" sz="1600" u="sng" kern="0" dirty="0" err="1" smtClean="0">
                <a:latin typeface="Georgia" pitchFamily="18" charset="0"/>
                <a:cs typeface="+mn-cs"/>
              </a:rPr>
              <a:t>тыс.руб</a:t>
            </a:r>
            <a:r>
              <a:rPr kumimoji="1" lang="ru-RU" sz="1600" u="sng" kern="0" dirty="0" smtClean="0">
                <a:latin typeface="Georgia" pitchFamily="18" charset="0"/>
                <a:cs typeface="+mn-cs"/>
              </a:rPr>
              <a:t>.</a:t>
            </a:r>
            <a:endParaRPr kumimoji="1" lang="ru-RU" sz="1600" u="sng" kern="0" dirty="0">
              <a:latin typeface="Georgia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36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81000" y="404664"/>
            <a:ext cx="8377238" cy="815752"/>
          </a:xfrm>
        </p:spPr>
        <p:txBody>
          <a:bodyPr/>
          <a:lstStyle/>
          <a:p>
            <a:r>
              <a:rPr lang="ru-RU" sz="2400" b="1" dirty="0" smtClean="0">
                <a:latin typeface="Georgia" pitchFamily="18" charset="0"/>
              </a:rPr>
              <a:t>Безвозмездные поступления в бюджет МО «Глазовский район» </a:t>
            </a:r>
            <a:r>
              <a:rPr lang="ru-RU" sz="2400" b="1" dirty="0">
                <a:latin typeface="Georgia" pitchFamily="18" charset="0"/>
              </a:rPr>
              <a:t>за </a:t>
            </a:r>
            <a:r>
              <a:rPr lang="en-US" sz="2400" b="1" dirty="0">
                <a:latin typeface="Georgia" pitchFamily="18" charset="0"/>
              </a:rPr>
              <a:t>III </a:t>
            </a:r>
            <a:r>
              <a:rPr lang="ru-RU" sz="2400" b="1" dirty="0">
                <a:latin typeface="Georgia" pitchFamily="18" charset="0"/>
              </a:rPr>
              <a:t>квартал 2017 года, </a:t>
            </a:r>
            <a:r>
              <a:rPr lang="ru-RU" sz="2400" b="1" dirty="0" smtClean="0">
                <a:latin typeface="Georgia" pitchFamily="18" charset="0"/>
              </a:rPr>
              <a:t>в %</a:t>
            </a: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65697" y="6089270"/>
            <a:ext cx="450304" cy="350837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467544" y="1337179"/>
            <a:ext cx="5574114" cy="57965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r">
              <a:defRPr/>
            </a:pPr>
            <a:r>
              <a:rPr kumimoji="1" lang="ru-RU" sz="1600" u="sng" kern="0" dirty="0" smtClean="0">
                <a:latin typeface="Georgia" pitchFamily="18" charset="0"/>
              </a:rPr>
              <a:t>ВСЕГО ДОХОДОВ</a:t>
            </a:r>
            <a:r>
              <a:rPr kumimoji="1" lang="en-US" sz="1600" u="sng" kern="0" dirty="0" smtClean="0">
                <a:latin typeface="Georgia" pitchFamily="18" charset="0"/>
              </a:rPr>
              <a:t> </a:t>
            </a:r>
            <a:r>
              <a:rPr kumimoji="1" lang="en-US" sz="1600" u="sng" kern="0" dirty="0">
                <a:latin typeface="Georgia" pitchFamily="18" charset="0"/>
              </a:rPr>
              <a:t>382 680,9</a:t>
            </a:r>
            <a:r>
              <a:rPr kumimoji="1" lang="ru-RU" sz="1600" u="sng" kern="0" dirty="0">
                <a:latin typeface="Georgia" pitchFamily="18" charset="0"/>
              </a:rPr>
              <a:t> тыс</a:t>
            </a:r>
            <a:r>
              <a:rPr kumimoji="1" lang="ru-RU" sz="1600" u="sng" kern="0" dirty="0" smtClean="0">
                <a:latin typeface="Georgia" pitchFamily="18" charset="0"/>
              </a:rPr>
              <a:t>. руб., </a:t>
            </a:r>
          </a:p>
          <a:p>
            <a:pPr algn="r">
              <a:defRPr/>
            </a:pPr>
            <a:r>
              <a:rPr kumimoji="1" lang="ru-RU" sz="1600" u="sng" kern="0" dirty="0" smtClean="0">
                <a:latin typeface="Georgia" pitchFamily="18" charset="0"/>
              </a:rPr>
              <a:t>из них  безвозмезд</a:t>
            </a:r>
            <a:r>
              <a:rPr kumimoji="1" lang="ru-RU" sz="1600" u="sng" kern="0" dirty="0">
                <a:latin typeface="Georgia" pitchFamily="18" charset="0"/>
              </a:rPr>
              <a:t>н</a:t>
            </a:r>
            <a:r>
              <a:rPr kumimoji="1" lang="ru-RU" sz="1600" u="sng" kern="0" dirty="0" smtClean="0">
                <a:latin typeface="Georgia" pitchFamily="18" charset="0"/>
              </a:rPr>
              <a:t>ых поступлений </a:t>
            </a:r>
            <a:r>
              <a:rPr kumimoji="1" lang="ru-RU" sz="1600" u="sng" kern="0" dirty="0">
                <a:latin typeface="Georgia" pitchFamily="18" charset="0"/>
              </a:rPr>
              <a:t>296 </a:t>
            </a:r>
            <a:r>
              <a:rPr kumimoji="1" lang="ru-RU" sz="1600" u="sng" kern="0" dirty="0" smtClean="0">
                <a:latin typeface="Georgia" pitchFamily="18" charset="0"/>
              </a:rPr>
              <a:t>480,7 </a:t>
            </a:r>
            <a:r>
              <a:rPr kumimoji="1" lang="ru-RU" sz="1600" u="sng" kern="0" dirty="0" err="1" smtClean="0">
                <a:latin typeface="Georgia" pitchFamily="18" charset="0"/>
                <a:cs typeface="+mn-cs"/>
              </a:rPr>
              <a:t>тыс.руб</a:t>
            </a:r>
            <a:r>
              <a:rPr kumimoji="1" lang="ru-RU" sz="1600" u="sng" kern="0" dirty="0" smtClean="0">
                <a:latin typeface="Georgia" pitchFamily="18" charset="0"/>
                <a:cs typeface="+mn-cs"/>
              </a:rPr>
              <a:t>.</a:t>
            </a:r>
            <a:endParaRPr kumimoji="1" lang="ru-RU" sz="1600" u="sng" kern="0" dirty="0">
              <a:latin typeface="Georgia" pitchFamily="18" charset="0"/>
              <a:cs typeface="+mn-cs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264422"/>
              </p:ext>
            </p:extLst>
          </p:nvPr>
        </p:nvGraphicFramePr>
        <p:xfrm>
          <a:off x="467544" y="1052736"/>
          <a:ext cx="829069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0923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16359" y="260648"/>
            <a:ext cx="8223250" cy="671513"/>
          </a:xfrm>
        </p:spPr>
        <p:txBody>
          <a:bodyPr/>
          <a:lstStyle/>
          <a:p>
            <a:r>
              <a:rPr lang="ru-RU" sz="2400" b="1" dirty="0" smtClean="0">
                <a:latin typeface="Georgia" pitchFamily="18" charset="0"/>
              </a:rPr>
              <a:t>Структура расходов бюджета МО «Глазовский район</a:t>
            </a:r>
            <a:r>
              <a:rPr lang="ru-RU" sz="2400" b="1" dirty="0">
                <a:latin typeface="Georgia" pitchFamily="18" charset="0"/>
              </a:rPr>
              <a:t>» за </a:t>
            </a:r>
            <a:r>
              <a:rPr lang="en-US" sz="2400" b="1" dirty="0">
                <a:latin typeface="Georgia" pitchFamily="18" charset="0"/>
              </a:rPr>
              <a:t>III </a:t>
            </a:r>
            <a:r>
              <a:rPr lang="ru-RU" sz="2400" b="1" dirty="0">
                <a:latin typeface="Georgia" pitchFamily="18" charset="0"/>
              </a:rPr>
              <a:t>квартал 2017 года, </a:t>
            </a:r>
            <a:r>
              <a:rPr lang="ru-RU" sz="2400" b="1" dirty="0" smtClean="0">
                <a:latin typeface="Georgia" pitchFamily="18" charset="0"/>
              </a:rPr>
              <a:t>в </a:t>
            </a:r>
            <a:r>
              <a:rPr lang="ru-RU" sz="2400" b="1" dirty="0" err="1" smtClean="0">
                <a:latin typeface="Georgia" pitchFamily="18" charset="0"/>
              </a:rPr>
              <a:t>тыс.руб</a:t>
            </a:r>
            <a:r>
              <a:rPr lang="ru-RU" sz="2400" b="1" dirty="0" smtClean="0">
                <a:latin typeface="Georgia" pitchFamily="18" charset="0"/>
              </a:rPr>
              <a:t>.</a:t>
            </a:r>
            <a:br>
              <a:rPr lang="ru-RU" sz="2400" b="1" dirty="0" smtClean="0">
                <a:latin typeface="Georgia" pitchFamily="18" charset="0"/>
              </a:rPr>
            </a:br>
            <a:endParaRPr lang="ru-RU" sz="2400" b="1" dirty="0" smtClean="0">
              <a:latin typeface="Georgia" pitchFamily="18" charset="0"/>
            </a:endParaRPr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61602" y="6074246"/>
            <a:ext cx="378296" cy="378942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345404"/>
              </p:ext>
            </p:extLst>
          </p:nvPr>
        </p:nvGraphicFramePr>
        <p:xfrm>
          <a:off x="0" y="620688"/>
          <a:ext cx="8758237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7674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95288" y="332656"/>
            <a:ext cx="8001000" cy="838200"/>
          </a:xfrm>
        </p:spPr>
        <p:txBody>
          <a:bodyPr/>
          <a:lstStyle/>
          <a:p>
            <a:r>
              <a:rPr lang="ru-RU" sz="2000" b="1" dirty="0" smtClean="0">
                <a:latin typeface="Georgia" pitchFamily="18" charset="0"/>
              </a:rPr>
              <a:t>Расходы бюджета МО «Глазовский район», кроме социально-значимых </a:t>
            </a:r>
            <a:r>
              <a:rPr lang="en-US" sz="2000" b="1" dirty="0">
                <a:latin typeface="Georgia" pitchFamily="18" charset="0"/>
              </a:rPr>
              <a:t>III </a:t>
            </a:r>
            <a:r>
              <a:rPr lang="ru-RU" sz="2000" b="1" dirty="0">
                <a:latin typeface="Georgia" pitchFamily="18" charset="0"/>
              </a:rPr>
              <a:t>квартал 2017 года, </a:t>
            </a:r>
            <a:r>
              <a:rPr lang="ru-RU" sz="2000" b="1" dirty="0" smtClean="0">
                <a:latin typeface="Georgia" pitchFamily="18" charset="0"/>
              </a:rPr>
              <a:t>тыс. руб.</a:t>
            </a:r>
          </a:p>
        </p:txBody>
      </p:sp>
      <p:pic>
        <p:nvPicPr>
          <p:cNvPr id="1439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52583" y="6021288"/>
            <a:ext cx="391417" cy="446311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634927"/>
              </p:ext>
            </p:extLst>
          </p:nvPr>
        </p:nvGraphicFramePr>
        <p:xfrm>
          <a:off x="467545" y="1268760"/>
          <a:ext cx="8290694" cy="5193924"/>
        </p:xfrm>
        <a:graphic>
          <a:graphicData uri="http://schemas.openxmlformats.org/drawingml/2006/table">
            <a:tbl>
              <a:tblPr/>
              <a:tblGrid>
                <a:gridCol w="4134091"/>
                <a:gridCol w="1625246"/>
                <a:gridCol w="1625246"/>
                <a:gridCol w="906111"/>
              </a:tblGrid>
              <a:tr h="86409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FFFFFF"/>
                          </a:solidFill>
                          <a:effectLst/>
                          <a:latin typeface="Georgia"/>
                        </a:rPr>
                        <a:t>Исполнение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Georgia"/>
                        </a:rPr>
                        <a:t>Темп роста к уровню 2016г,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dirty="0" smtClean="0">
                          <a:latin typeface="Georgia" pitchFamily="18" charset="0"/>
                        </a:rPr>
                        <a:t>III </a:t>
                      </a:r>
                      <a:r>
                        <a:rPr lang="ru-RU" sz="1600" b="1" dirty="0" smtClean="0">
                          <a:latin typeface="Georgia" pitchFamily="18" charset="0"/>
                        </a:rPr>
                        <a:t>квартал</a:t>
                      </a:r>
                    </a:p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2016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г.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dirty="0" smtClean="0">
                          <a:latin typeface="Georgia" pitchFamily="18" charset="0"/>
                        </a:rPr>
                        <a:t>III </a:t>
                      </a:r>
                      <a:r>
                        <a:rPr lang="ru-RU" sz="1600" b="1" dirty="0" smtClean="0">
                          <a:latin typeface="Georgia" pitchFamily="18" charset="0"/>
                        </a:rPr>
                        <a:t>квартал</a:t>
                      </a:r>
                    </a:p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2017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г.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78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РАСХОДЫ – всего, в том числе: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377 266,9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383 697,3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101,7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</a:tr>
              <a:tr h="4478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5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37 266,8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5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36 814,0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5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98,8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5C9"/>
                    </a:solidFill>
                  </a:tcPr>
                </a:tc>
              </a:tr>
              <a:tr h="4478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875,0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878,1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100,4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</a:tr>
              <a:tr h="4478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2 848,8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1 159,1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</a:tr>
              <a:tr h="4478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25 669,7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12 583,3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</a:tr>
              <a:tr h="4478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21 537,8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38 412,6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178,3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</a:tr>
              <a:tr h="4478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1 115,7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771,4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69,1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</a:tr>
              <a:tr h="4478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Межбюджетные трансферты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16 062,1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9 976,0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62,1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465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848352" cy="838200"/>
          </a:xfrm>
        </p:spPr>
        <p:txBody>
          <a:bodyPr/>
          <a:lstStyle/>
          <a:p>
            <a:r>
              <a:rPr lang="ru-RU" sz="2000" b="1" dirty="0" smtClean="0">
                <a:latin typeface="Georgia" pitchFamily="18" charset="0"/>
              </a:rPr>
              <a:t>Социально-значимые расходы бюджета МО «Глазовский район» за </a:t>
            </a:r>
            <a:r>
              <a:rPr lang="en-US" sz="2000" b="1" dirty="0">
                <a:latin typeface="Georgia" pitchFamily="18" charset="0"/>
              </a:rPr>
              <a:t>III </a:t>
            </a:r>
            <a:r>
              <a:rPr lang="ru-RU" sz="2000" b="1" dirty="0">
                <a:latin typeface="Georgia" pitchFamily="18" charset="0"/>
              </a:rPr>
              <a:t>квартал 2017 года, </a:t>
            </a:r>
            <a:r>
              <a:rPr lang="ru-RU" sz="2000" b="1" dirty="0" smtClean="0">
                <a:latin typeface="Georgia" pitchFamily="18" charset="0"/>
              </a:rPr>
              <a:t>тыс. руб.</a:t>
            </a:r>
          </a:p>
        </p:txBody>
      </p:sp>
      <p:pic>
        <p:nvPicPr>
          <p:cNvPr id="1439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52583" y="6021288"/>
            <a:ext cx="391417" cy="446311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149256"/>
              </p:ext>
            </p:extLst>
          </p:nvPr>
        </p:nvGraphicFramePr>
        <p:xfrm>
          <a:off x="488181" y="1196752"/>
          <a:ext cx="8270057" cy="5047423"/>
        </p:xfrm>
        <a:graphic>
          <a:graphicData uri="http://schemas.openxmlformats.org/drawingml/2006/table">
            <a:tbl>
              <a:tblPr/>
              <a:tblGrid>
                <a:gridCol w="4113454"/>
                <a:gridCol w="1625246"/>
                <a:gridCol w="1625246"/>
                <a:gridCol w="906111"/>
              </a:tblGrid>
              <a:tr h="115212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/>
                        </a:rPr>
                        <a:t>Исполнение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Georgia"/>
                        </a:rPr>
                        <a:t>Темп роста к уровню 2016г,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760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dirty="0" smtClean="0">
                          <a:latin typeface="Georgia" pitchFamily="18" charset="0"/>
                        </a:rPr>
                        <a:t>III </a:t>
                      </a:r>
                      <a:r>
                        <a:rPr lang="ru-RU" sz="1600" b="1" dirty="0" smtClean="0">
                          <a:latin typeface="Georgia" pitchFamily="18" charset="0"/>
                        </a:rPr>
                        <a:t>квартал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2016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г.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dirty="0" smtClean="0">
                          <a:latin typeface="Georgia" pitchFamily="18" charset="0"/>
                        </a:rPr>
                        <a:t>III </a:t>
                      </a:r>
                      <a:r>
                        <a:rPr lang="ru-RU" sz="1600" b="1" dirty="0" smtClean="0">
                          <a:latin typeface="Georgia" pitchFamily="18" charset="0"/>
                        </a:rPr>
                        <a:t>квартал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2017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г.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78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РАСХОДЫ – всего, в том числе: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377 266,9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383 697,3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101,7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</a:tr>
              <a:tr h="4478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Социально-значимые: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271 891,1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283 102,6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104,1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</a:tr>
              <a:tr h="4478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207 984,1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224 913,6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108,1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</a:tr>
              <a:tr h="4478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Культура и кинематография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42 824,7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44 820,6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104,7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</a:tr>
              <a:tr h="4478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Здравоохранение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-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</a:tr>
              <a:tr h="4478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20 575,0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12 867,8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62,5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</a:tr>
              <a:tr h="4478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507,3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499,7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98,5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489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54143"/>
            <a:ext cx="8506718" cy="914617"/>
          </a:xfrm>
        </p:spPr>
        <p:txBody>
          <a:bodyPr/>
          <a:lstStyle/>
          <a:p>
            <a:r>
              <a:rPr lang="ru-RU" sz="2400" b="1" dirty="0" smtClean="0">
                <a:latin typeface="Georgia" pitchFamily="18" charset="0"/>
              </a:rPr>
              <a:t>Структура исполнения Муниципальных программ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52583" y="6021288"/>
            <a:ext cx="391417" cy="446311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139783"/>
              </p:ext>
            </p:extLst>
          </p:nvPr>
        </p:nvGraphicFramePr>
        <p:xfrm>
          <a:off x="0" y="1052736"/>
          <a:ext cx="889248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2078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72091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992368" cy="838200"/>
          </a:xfrm>
        </p:spPr>
        <p:txBody>
          <a:bodyPr/>
          <a:lstStyle/>
          <a:p>
            <a:pPr algn="just"/>
            <a:r>
              <a:rPr lang="ru-RU" sz="1400" b="1" dirty="0">
                <a:latin typeface="Georgia" pitchFamily="18" charset="0"/>
              </a:rPr>
              <a:t>Структура расходной части </a:t>
            </a:r>
            <a:r>
              <a:rPr lang="ru-RU" sz="1400" b="1" dirty="0" smtClean="0">
                <a:latin typeface="Georgia" pitchFamily="18" charset="0"/>
              </a:rPr>
              <a:t>бюджета </a:t>
            </a:r>
            <a:r>
              <a:rPr lang="ru-RU" sz="1400" b="1" dirty="0">
                <a:latin typeface="Georgia" pitchFamily="18" charset="0"/>
              </a:rPr>
              <a:t>муниципального образования «Глазовский район» за </a:t>
            </a:r>
            <a:r>
              <a:rPr lang="en-US" sz="1400" b="1" dirty="0">
                <a:latin typeface="Georgia" pitchFamily="18" charset="0"/>
              </a:rPr>
              <a:t>III </a:t>
            </a:r>
            <a:r>
              <a:rPr lang="ru-RU" sz="1400" b="1" dirty="0">
                <a:latin typeface="Georgia" pitchFamily="18" charset="0"/>
              </a:rPr>
              <a:t>квартал 2017 года, </a:t>
            </a:r>
            <a:r>
              <a:rPr lang="ru-RU" sz="1400" b="1" dirty="0" smtClean="0">
                <a:latin typeface="Georgia" pitchFamily="18" charset="0"/>
              </a:rPr>
              <a:t>в </a:t>
            </a:r>
            <a:r>
              <a:rPr lang="ru-RU" sz="1400" b="1" dirty="0">
                <a:latin typeface="Georgia" pitchFamily="18" charset="0"/>
              </a:rPr>
              <a:t>разрезе муниципальных программ Глазовского района  характеризуется  следующими </a:t>
            </a:r>
            <a:r>
              <a:rPr lang="ru-RU" sz="1400" b="1" dirty="0" smtClean="0">
                <a:latin typeface="Georgia" pitchFamily="18" charset="0"/>
              </a:rPr>
              <a:t>данными, тыс. руб.</a:t>
            </a:r>
            <a:endParaRPr lang="ru-RU" sz="1400" b="1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093296"/>
            <a:ext cx="395536" cy="313184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334277"/>
              </p:ext>
            </p:extLst>
          </p:nvPr>
        </p:nvGraphicFramePr>
        <p:xfrm>
          <a:off x="467544" y="1052737"/>
          <a:ext cx="8290695" cy="5336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4285"/>
                <a:gridCol w="4860122"/>
                <a:gridCol w="1217606"/>
                <a:gridCol w="1338682"/>
              </a:tblGrid>
              <a:tr h="540872">
                <a:tc>
                  <a:txBody>
                    <a:bodyPr/>
                    <a:lstStyle/>
                    <a:p>
                      <a:pPr marR="1079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Georgia" pitchFamily="18" charset="0"/>
                          <a:cs typeface="Arial" pitchFamily="34" charset="0"/>
                        </a:rPr>
                        <a:t>Код МП</a:t>
                      </a:r>
                      <a:endParaRPr lang="ru-RU" sz="1200" dirty="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marR="1079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Georgia" pitchFamily="18" charset="0"/>
                          <a:cs typeface="Arial" pitchFamily="34" charset="0"/>
                        </a:rPr>
                        <a:t>Наименование</a:t>
                      </a:r>
                      <a:r>
                        <a:rPr lang="en-US" sz="1200" dirty="0" smtClean="0">
                          <a:effectLst/>
                          <a:latin typeface="Georgia" pitchFamily="18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Georgia" pitchFamily="18" charset="0"/>
                          <a:cs typeface="Arial" pitchFamily="34" charset="0"/>
                        </a:rPr>
                        <a:t>муниципальной</a:t>
                      </a:r>
                      <a:r>
                        <a:rPr lang="ru-RU" sz="1200" dirty="0">
                          <a:effectLst/>
                          <a:latin typeface="Georgia" pitchFamily="18" charset="0"/>
                          <a:cs typeface="Arial" pitchFamily="34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Georgia" pitchFamily="18" charset="0"/>
                          <a:cs typeface="Arial" pitchFamily="34" charset="0"/>
                        </a:rPr>
                      </a:br>
                      <a:r>
                        <a:rPr lang="ru-RU" sz="1200" dirty="0">
                          <a:effectLst/>
                          <a:latin typeface="Georgia" pitchFamily="18" charset="0"/>
                          <a:cs typeface="Arial" pitchFamily="34" charset="0"/>
                        </a:rPr>
                        <a:t>программы муниципального образования «Глазовский район»</a:t>
                      </a:r>
                      <a:endParaRPr lang="ru-RU" sz="1200" dirty="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Georgia" pitchFamily="18" charset="0"/>
                          <a:cs typeface="Arial" pitchFamily="34" charset="0"/>
                        </a:rPr>
                        <a:t>Уточненный план</a:t>
                      </a: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Georgia" pitchFamily="18" charset="0"/>
                          <a:cs typeface="Arial" pitchFamily="34" charset="0"/>
                        </a:rPr>
                        <a:t>Исполнение</a:t>
                      </a:r>
                      <a:endParaRPr lang="ru-RU" sz="1200" dirty="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</a:tr>
              <a:tr h="376021">
                <a:tc>
                  <a:txBody>
                    <a:bodyPr/>
                    <a:lstStyle/>
                    <a:p>
                      <a:pPr marR="1079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itchFamily="18" charset="0"/>
                          <a:cs typeface="Arial" pitchFamily="34" charset="0"/>
                        </a:rPr>
                        <a:t>01</a:t>
                      </a:r>
                      <a:endParaRPr lang="ru-RU" sz="120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Муниципальная программа "Развитие образования и воспитание на 2015-2020 годы"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309 452,0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226 360,5</a:t>
                      </a:r>
                    </a:p>
                  </a:txBody>
                  <a:tcPr marL="9525" marR="9525" marT="9525" marB="0" anchor="ctr"/>
                </a:tc>
              </a:tr>
              <a:tr h="521450">
                <a:tc>
                  <a:txBody>
                    <a:bodyPr/>
                    <a:lstStyle/>
                    <a:p>
                      <a:pPr marR="1079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itchFamily="18" charset="0"/>
                          <a:cs typeface="Arial" pitchFamily="34" charset="0"/>
                        </a:rPr>
                        <a:t>02</a:t>
                      </a:r>
                      <a:endParaRPr lang="ru-RU" sz="120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Муниципальная программа "Сохранение здоровья и формирование здорового образа жизни населения на 2015-2020 годы"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750,0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500,7</a:t>
                      </a:r>
                    </a:p>
                  </a:txBody>
                  <a:tcPr marL="9525" marR="9525" marT="9525" marB="0" anchor="ctr"/>
                </a:tc>
              </a:tr>
              <a:tr h="347632">
                <a:tc>
                  <a:txBody>
                    <a:bodyPr/>
                    <a:lstStyle/>
                    <a:p>
                      <a:pPr marR="1079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itchFamily="18" charset="0"/>
                          <a:cs typeface="Arial" pitchFamily="34" charset="0"/>
                        </a:rPr>
                        <a:t>03</a:t>
                      </a:r>
                      <a:endParaRPr lang="ru-RU" sz="120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Муниципальная программа "Развитие культуры на 2015-2020 годы"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73 877,1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44 816,6</a:t>
                      </a:r>
                    </a:p>
                  </a:txBody>
                  <a:tcPr marL="9525" marR="9525" marT="9525" marB="0" anchor="ctr"/>
                </a:tc>
              </a:tr>
              <a:tr h="376021">
                <a:tc>
                  <a:txBody>
                    <a:bodyPr/>
                    <a:lstStyle/>
                    <a:p>
                      <a:pPr marR="1079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itchFamily="18" charset="0"/>
                          <a:cs typeface="Arial" pitchFamily="34" charset="0"/>
                        </a:rPr>
                        <a:t>04</a:t>
                      </a:r>
                      <a:endParaRPr lang="ru-RU" sz="120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Муниципальная программа "Социальная поддержка населения на 2015-2020 годы"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20 242,7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12 496,7</a:t>
                      </a:r>
                    </a:p>
                  </a:txBody>
                  <a:tcPr marL="9525" marR="9525" marT="9525" marB="0" anchor="ctr"/>
                </a:tc>
              </a:tr>
              <a:tr h="448970">
                <a:tc>
                  <a:txBody>
                    <a:bodyPr/>
                    <a:lstStyle/>
                    <a:p>
                      <a:pPr marR="1079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itchFamily="18" charset="0"/>
                          <a:cs typeface="Arial" pitchFamily="34" charset="0"/>
                        </a:rPr>
                        <a:t>05</a:t>
                      </a:r>
                      <a:endParaRPr lang="ru-RU" sz="120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Муниципальная программа "Создание условий для устойчивого экономического развития на 2015-2020 годы"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796,3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536,3</a:t>
                      </a:r>
                    </a:p>
                  </a:txBody>
                  <a:tcPr marL="9525" marR="9525" marT="9525" marB="0" anchor="ctr"/>
                </a:tc>
              </a:tr>
              <a:tr h="598625">
                <a:tc>
                  <a:txBody>
                    <a:bodyPr/>
                    <a:lstStyle/>
                    <a:p>
                      <a:pPr marR="1079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itchFamily="18" charset="0"/>
                          <a:cs typeface="Arial" pitchFamily="34" charset="0"/>
                        </a:rPr>
                        <a:t>06</a:t>
                      </a:r>
                      <a:endParaRPr lang="ru-RU" sz="120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Муниципальная программа "Обеспечение безопасности на территории муниципального образования "Глазовский район" на 2015-2020 годы"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2 431,6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1 137,4</a:t>
                      </a:r>
                    </a:p>
                  </a:txBody>
                  <a:tcPr marL="9525" marR="9525" marT="9525" marB="0" anchor="ctr"/>
                </a:tc>
              </a:tr>
              <a:tr h="376021">
                <a:tc>
                  <a:txBody>
                    <a:bodyPr/>
                    <a:lstStyle/>
                    <a:p>
                      <a:pPr marR="1079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itchFamily="18" charset="0"/>
                          <a:cs typeface="Arial" pitchFamily="34" charset="0"/>
                        </a:rPr>
                        <a:t>07</a:t>
                      </a:r>
                      <a:endParaRPr lang="ru-RU" sz="120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Муниципальная программа "Муниципальное хозяйство на 2015-2020 годы"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76 814,1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49 711,2</a:t>
                      </a:r>
                    </a:p>
                  </a:txBody>
                  <a:tcPr marL="9525" marR="9525" marT="9525" marB="0" anchor="ctr"/>
                </a:tc>
              </a:tr>
              <a:tr h="545728">
                <a:tc>
                  <a:txBody>
                    <a:bodyPr/>
                    <a:lstStyle/>
                    <a:p>
                      <a:pPr marR="1079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itchFamily="18" charset="0"/>
                          <a:cs typeface="Arial" pitchFamily="34" charset="0"/>
                        </a:rPr>
                        <a:t>08</a:t>
                      </a:r>
                      <a:endParaRPr lang="ru-RU" sz="120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Муниципальная программа "Энергосбережение и повышение энергетической </a:t>
                      </a:r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эффективностив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муниципальном образовании "Глазовский район" на 2015-2020 годы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99313">
                <a:tc>
                  <a:txBody>
                    <a:bodyPr/>
                    <a:lstStyle/>
                    <a:p>
                      <a:pPr marR="1079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itchFamily="18" charset="0"/>
                          <a:cs typeface="Arial" pitchFamily="34" charset="0"/>
                        </a:rPr>
                        <a:t>09</a:t>
                      </a:r>
                      <a:endParaRPr lang="ru-RU" sz="120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Муниципальная программа "Муниципальное управление"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58 951,5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45 376,9</a:t>
                      </a:r>
                    </a:p>
                  </a:txBody>
                  <a:tcPr marL="9525" marR="9525" marT="9525" marB="0" anchor="ctr"/>
                </a:tc>
              </a:tr>
              <a:tr h="897939">
                <a:tc>
                  <a:txBody>
                    <a:bodyPr/>
                    <a:lstStyle/>
                    <a:p>
                      <a:pPr marR="1079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itchFamily="18" charset="0"/>
                          <a:cs typeface="Arial" pitchFamily="34" charset="0"/>
                        </a:rPr>
                        <a:t>10</a:t>
                      </a:r>
                      <a:endParaRPr lang="ru-RU" sz="120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Муниципальная программа "Комплексные меры противодействия немедицинскому потреблению наркотических средств и их незаконному обороту в </a:t>
                      </a:r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Глазовском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районе на 2015-2020 годы"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16,5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995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19392" cy="838200"/>
          </a:xfrm>
        </p:spPr>
        <p:txBody>
          <a:bodyPr/>
          <a:lstStyle/>
          <a:p>
            <a:pPr algn="just"/>
            <a:r>
              <a:rPr lang="ru-RU" sz="1800" b="1" dirty="0" smtClean="0">
                <a:latin typeface="Georgia" pitchFamily="18" charset="0"/>
              </a:rPr>
              <a:t>1. Муниципальная </a:t>
            </a:r>
            <a:r>
              <a:rPr lang="ru-RU" sz="1800" b="1" dirty="0">
                <a:latin typeface="Georgia" pitchFamily="18" charset="0"/>
              </a:rPr>
              <a:t>программа "Развитие образования и воспитание на 2015-2020 годы", </a:t>
            </a:r>
            <a:r>
              <a:rPr lang="ru-RU" sz="1800" b="1" dirty="0" smtClean="0">
                <a:latin typeface="Georgia" pitchFamily="18" charset="0"/>
              </a:rPr>
              <a:t>тыс. руб.</a:t>
            </a:r>
            <a:endParaRPr lang="ru-RU" sz="1800" b="1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093296"/>
            <a:ext cx="395536" cy="313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18</a:t>
            </a: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3992356"/>
              </p:ext>
            </p:extLst>
          </p:nvPr>
        </p:nvGraphicFramePr>
        <p:xfrm>
          <a:off x="179512" y="835025"/>
          <a:ext cx="8640960" cy="602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6464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19392" cy="838200"/>
          </a:xfrm>
        </p:spPr>
        <p:txBody>
          <a:bodyPr/>
          <a:lstStyle/>
          <a:p>
            <a:pPr algn="just"/>
            <a:r>
              <a:rPr lang="ru-RU" sz="1800" b="1" dirty="0" smtClean="0">
                <a:latin typeface="Georgia" pitchFamily="18" charset="0"/>
              </a:rPr>
              <a:t>2. Муниципальная </a:t>
            </a:r>
            <a:r>
              <a:rPr lang="ru-RU" sz="1800" b="1" dirty="0">
                <a:latin typeface="Georgia" pitchFamily="18" charset="0"/>
              </a:rPr>
              <a:t>программа "Сохранение здоровья и формирование здорового образа жизни населения на 2015-2020 годы"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093296"/>
            <a:ext cx="395536" cy="313184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</a:t>
            </a:r>
            <a:r>
              <a:rPr lang="en-US" dirty="0" smtClean="0"/>
              <a:t>9</a:t>
            </a: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851402"/>
              </p:ext>
            </p:extLst>
          </p:nvPr>
        </p:nvGraphicFramePr>
        <p:xfrm>
          <a:off x="539552" y="1412776"/>
          <a:ext cx="8136904" cy="4645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5655656"/>
                <a:gridCol w="1064642"/>
                <a:gridCol w="912550"/>
              </a:tblGrid>
              <a:tr h="13679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№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Наименование расходов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Сумма, тыс.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%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</a:tr>
              <a:tr h="948248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Муниципальная программа "Сохранение здоровья и формирование здорового образа жизни населения на 2015-2020 годы"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500,7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</a:tr>
              <a:tr h="10682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Подпрограмма "Создание условий для развития физической культуры и спорта"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499,7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99,80</a:t>
                      </a:r>
                    </a:p>
                  </a:txBody>
                  <a:tcPr marL="9525" marR="9525" marT="9525" marB="0" anchor="ctr"/>
                </a:tc>
              </a:tr>
              <a:tr h="126071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  <a:cs typeface="Arial" pitchFamily="34" charset="0"/>
                        </a:rPr>
                        <a:t>2</a:t>
                      </a:r>
                      <a:endParaRPr lang="ru-RU" sz="1600" dirty="0"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Подпрограмма "Создание условий для оказания медицинской помощи населению, профилактика заболеваний и формирование здорового образа жизни"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0,20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970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latin typeface="Georgia" pitchFamily="18" charset="0"/>
              </a:rPr>
              <a:t>Стадии бюджета:</a:t>
            </a:r>
            <a:br>
              <a:rPr lang="ru-RU" sz="4000" b="1" dirty="0" smtClean="0">
                <a:latin typeface="Georgia" pitchFamily="18" charset="0"/>
              </a:rPr>
            </a:br>
            <a:endParaRPr lang="ru-RU" sz="4000" b="1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80645" y="6092397"/>
            <a:ext cx="306288" cy="288931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47877" y="1340768"/>
            <a:ext cx="687480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800" b="1" i="1" dirty="0"/>
              <a:t>Составление проекта бюджета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847877" y="1988840"/>
            <a:ext cx="6874804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800" b="1" i="1" dirty="0"/>
              <a:t>Рассмотрение и утверждение бюджета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47874" y="3072368"/>
            <a:ext cx="687480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800" b="1" i="1" dirty="0" smtClean="0"/>
              <a:t>Исполнение бюджета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847876" y="3717032"/>
            <a:ext cx="6874804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800" b="1" i="1" dirty="0"/>
              <a:t>Составление, внешняя проверка, </a:t>
            </a:r>
          </a:p>
          <a:p>
            <a:pPr lvl="0"/>
            <a:r>
              <a:rPr lang="ru-RU" sz="2800" b="1" i="1" dirty="0"/>
              <a:t>рассмотрение и утверждение  бюджетной отчётности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73660" y="5229200"/>
            <a:ext cx="6874804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800" b="1" i="1" dirty="0"/>
              <a:t>Муниципальный финансовый контроль</a:t>
            </a:r>
            <a:endParaRPr lang="ru-RU" sz="2800" dirty="0"/>
          </a:p>
        </p:txBody>
      </p:sp>
      <p:sp>
        <p:nvSpPr>
          <p:cNvPr id="11" name="Овал 10"/>
          <p:cNvSpPr/>
          <p:nvPr/>
        </p:nvSpPr>
        <p:spPr>
          <a:xfrm>
            <a:off x="349216" y="1102889"/>
            <a:ext cx="1468223" cy="75737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/>
          <p:cNvSpPr/>
          <p:nvPr/>
        </p:nvSpPr>
        <p:spPr>
          <a:xfrm>
            <a:off x="316615" y="1854860"/>
            <a:ext cx="1472024" cy="985647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Овал 12"/>
          <p:cNvSpPr/>
          <p:nvPr/>
        </p:nvSpPr>
        <p:spPr>
          <a:xfrm>
            <a:off x="297319" y="2840507"/>
            <a:ext cx="1576341" cy="951799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Овал 13"/>
          <p:cNvSpPr/>
          <p:nvPr/>
        </p:nvSpPr>
        <p:spPr>
          <a:xfrm>
            <a:off x="382340" y="3817837"/>
            <a:ext cx="1406298" cy="1183383"/>
          </a:xfrm>
          <a:prstGeom prst="ellipse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Овал 14"/>
          <p:cNvSpPr/>
          <p:nvPr/>
        </p:nvSpPr>
        <p:spPr>
          <a:xfrm>
            <a:off x="381481" y="5191980"/>
            <a:ext cx="1502126" cy="1028546"/>
          </a:xfrm>
          <a:prstGeom prst="ellipse">
            <a:avLst/>
          </a:prstGeom>
          <a:blipFill rotWithShape="0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913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19392" cy="838200"/>
          </a:xfrm>
        </p:spPr>
        <p:txBody>
          <a:bodyPr/>
          <a:lstStyle/>
          <a:p>
            <a:pPr algn="just"/>
            <a:r>
              <a:rPr lang="ru-RU" sz="1800" b="1" dirty="0" smtClean="0">
                <a:latin typeface="Georgia" pitchFamily="18" charset="0"/>
              </a:rPr>
              <a:t>3. Муниципальная </a:t>
            </a:r>
            <a:r>
              <a:rPr lang="ru-RU" sz="1800" b="1" dirty="0">
                <a:latin typeface="Georgia" pitchFamily="18" charset="0"/>
              </a:rPr>
              <a:t>программа "Развитие культуры на 2015-2020 </a:t>
            </a:r>
            <a:r>
              <a:rPr lang="ru-RU" sz="1800" b="1" dirty="0" smtClean="0">
                <a:latin typeface="Georgia" pitchFamily="18" charset="0"/>
              </a:rPr>
              <a:t>годы</a:t>
            </a:r>
            <a:r>
              <a:rPr lang="ru-RU" sz="1800" b="1" dirty="0">
                <a:latin typeface="Georgia" pitchFamily="18" charset="0"/>
              </a:rPr>
              <a:t> </a:t>
            </a:r>
            <a:r>
              <a:rPr lang="ru-RU" sz="1800" b="1" dirty="0" smtClean="0">
                <a:latin typeface="Georgia" pitchFamily="18" charset="0"/>
              </a:rPr>
              <a:t>", тыс. руб.</a:t>
            </a:r>
            <a:endParaRPr lang="ru-RU" sz="1800" b="1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093296"/>
            <a:ext cx="395536" cy="313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</a:t>
            </a: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96221"/>
              </p:ext>
            </p:extLst>
          </p:nvPr>
        </p:nvGraphicFramePr>
        <p:xfrm>
          <a:off x="323528" y="835025"/>
          <a:ext cx="8496944" cy="583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8298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19392" cy="838200"/>
          </a:xfrm>
        </p:spPr>
        <p:txBody>
          <a:bodyPr/>
          <a:lstStyle/>
          <a:p>
            <a:pPr algn="just"/>
            <a:r>
              <a:rPr lang="ru-RU" sz="1800" b="1" dirty="0" smtClean="0">
                <a:latin typeface="Georgia" pitchFamily="18" charset="0"/>
              </a:rPr>
              <a:t>4. Муниципальная </a:t>
            </a:r>
            <a:r>
              <a:rPr lang="ru-RU" sz="1800" b="1" dirty="0">
                <a:latin typeface="Georgia" pitchFamily="18" charset="0"/>
              </a:rPr>
              <a:t>программа </a:t>
            </a:r>
            <a:r>
              <a:rPr lang="ru-RU" sz="1800" b="1" dirty="0" smtClean="0">
                <a:latin typeface="Georgia" pitchFamily="18" charset="0"/>
              </a:rPr>
              <a:t>"</a:t>
            </a:r>
            <a:r>
              <a:rPr lang="ru-RU" sz="1800" b="1" dirty="0">
                <a:latin typeface="Georgia" pitchFamily="18" charset="0"/>
              </a:rPr>
              <a:t>Социальная поддержка населения на 2015-2020 годы</a:t>
            </a:r>
            <a:r>
              <a:rPr lang="ru-RU" sz="1800" b="1" dirty="0" smtClean="0">
                <a:latin typeface="Georgia" pitchFamily="18" charset="0"/>
              </a:rPr>
              <a:t>", тыс. руб.</a:t>
            </a:r>
            <a:endParaRPr lang="ru-RU" sz="1800" b="1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093296"/>
            <a:ext cx="395536" cy="313184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2</a:t>
            </a:r>
            <a:r>
              <a:rPr lang="en-US" dirty="0" smtClean="0"/>
              <a:t>1</a:t>
            </a: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119437"/>
              </p:ext>
            </p:extLst>
          </p:nvPr>
        </p:nvGraphicFramePr>
        <p:xfrm>
          <a:off x="179512" y="908720"/>
          <a:ext cx="8712968" cy="576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6982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19392" cy="838200"/>
          </a:xfrm>
        </p:spPr>
        <p:txBody>
          <a:bodyPr/>
          <a:lstStyle/>
          <a:p>
            <a:pPr algn="just"/>
            <a:r>
              <a:rPr lang="ru-RU" sz="1800" b="1" dirty="0" smtClean="0">
                <a:latin typeface="Georgia" pitchFamily="18" charset="0"/>
              </a:rPr>
              <a:t>5. Муниципальная </a:t>
            </a:r>
            <a:r>
              <a:rPr lang="ru-RU" sz="1800" b="1" dirty="0">
                <a:latin typeface="Georgia" pitchFamily="18" charset="0"/>
              </a:rPr>
              <a:t>программа "Создание условий для устойчивого экономического развития на 2015-2020 годы"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093296"/>
            <a:ext cx="395536" cy="313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22</a:t>
            </a: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909378"/>
              </p:ext>
            </p:extLst>
          </p:nvPr>
        </p:nvGraphicFramePr>
        <p:xfrm>
          <a:off x="436168" y="1268759"/>
          <a:ext cx="8322071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768"/>
                <a:gridCol w="5758089"/>
                <a:gridCol w="1072898"/>
                <a:gridCol w="933316"/>
              </a:tblGrid>
              <a:tr h="9713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№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Наименование расходов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Сумма, тыс. руб.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%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anchor="ctr"/>
                </a:tc>
              </a:tr>
              <a:tr h="764059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Муниципальная программа "Создание условий для устойчивого экономического развития на 2015-2020 годы"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536,3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100,00</a:t>
                      </a:r>
                    </a:p>
                  </a:txBody>
                  <a:tcPr marL="0" marR="0" marT="0" marB="0" anchor="ctr"/>
                </a:tc>
              </a:tr>
              <a:tr h="8312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Подпрограмма "Развитие сельского хозяйства и расширение рынка сельскохозяйственной продукции"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526,3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98,14</a:t>
                      </a:r>
                    </a:p>
                  </a:txBody>
                  <a:tcPr marL="0" marR="0" marT="0" marB="0" anchor="ctr"/>
                </a:tc>
              </a:tr>
              <a:tr h="88519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  <a:cs typeface="Arial" pitchFamily="34" charset="0"/>
                        </a:rPr>
                        <a:t>2</a:t>
                      </a:r>
                      <a:endParaRPr lang="ru-RU" sz="1600" dirty="0"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Подпрограмма "Создание благоприятных условий для развития малого и среднего предпринимательства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7,3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1,35</a:t>
                      </a:r>
                    </a:p>
                  </a:txBody>
                  <a:tcPr marL="0" marR="0" marT="0" marB="0" anchor="ctr"/>
                </a:tc>
              </a:tr>
              <a:tr h="6448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Подпрограмма "Развитие потребительского рынка"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0,51</a:t>
                      </a:r>
                    </a:p>
                  </a:txBody>
                  <a:tcPr marL="0" marR="0" marT="0" marB="0" anchor="ctr"/>
                </a:tc>
              </a:tr>
              <a:tr h="10158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Подпрограмма "Устойчивое развитие сельских территорий муниципального образования "Глазовский район" Удмуртской Республики на 2017-2020 годы"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535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19392" cy="838200"/>
          </a:xfrm>
        </p:spPr>
        <p:txBody>
          <a:bodyPr/>
          <a:lstStyle/>
          <a:p>
            <a:pPr algn="just"/>
            <a:r>
              <a:rPr lang="ru-RU" sz="1800" b="1" dirty="0" smtClean="0">
                <a:latin typeface="Georgia" pitchFamily="18" charset="0"/>
              </a:rPr>
              <a:t>6. Муниципальная </a:t>
            </a:r>
            <a:r>
              <a:rPr lang="ru-RU" sz="1800" b="1" dirty="0">
                <a:latin typeface="Georgia" pitchFamily="18" charset="0"/>
              </a:rPr>
              <a:t>программа "Обеспечение безопасности на территории муниципального образования "Глазовский район" на 2015-2020 годы"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093296"/>
            <a:ext cx="395536" cy="313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23</a:t>
            </a: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677814"/>
              </p:ext>
            </p:extLst>
          </p:nvPr>
        </p:nvGraphicFramePr>
        <p:xfrm>
          <a:off x="611561" y="1412776"/>
          <a:ext cx="8064895" cy="4969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531"/>
                <a:gridCol w="5580148"/>
                <a:gridCol w="1039742"/>
                <a:gridCol w="904474"/>
              </a:tblGrid>
              <a:tr h="110763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№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Наименование расходов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Сумма, тыс. руб.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%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anchor="ctr"/>
                </a:tc>
              </a:tr>
              <a:tr h="767831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Муниципальная программа "Обеспечение безопасности на территории муниципального образования "Глазовский район" на 2015-2020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1 137,4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</a:tr>
              <a:tr h="8353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Подпрограмма "Предупреждение и ликвидация последствий чрезвычайных ситуаций, реализация мер пожарной безопасности"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1 110,4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97,63</a:t>
                      </a:r>
                    </a:p>
                  </a:txBody>
                  <a:tcPr marL="9525" marR="9525" marT="9525" marB="0" anchor="ctr"/>
                </a:tc>
              </a:tr>
              <a:tr h="10208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  <a:cs typeface="Arial" pitchFamily="34" charset="0"/>
                        </a:rPr>
                        <a:t>2</a:t>
                      </a:r>
                      <a:endParaRPr lang="ru-RU" sz="1600" dirty="0"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Подпрограмма "Профилактика правонарушений"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2,02</a:t>
                      </a:r>
                    </a:p>
                  </a:txBody>
                  <a:tcPr marL="9525" marR="9525" marT="9525" marB="0" anchor="ctr"/>
                </a:tc>
              </a:tr>
              <a:tr h="10208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Подпрограмма "Гармонизация межэтнических отношений, участие в профилактике терроризма и экстремизма"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0,35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85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19392" cy="838200"/>
          </a:xfrm>
        </p:spPr>
        <p:txBody>
          <a:bodyPr/>
          <a:lstStyle/>
          <a:p>
            <a:pPr algn="just"/>
            <a:r>
              <a:rPr lang="ru-RU" sz="1800" b="1" dirty="0" smtClean="0">
                <a:latin typeface="Georgia" pitchFamily="18" charset="0"/>
              </a:rPr>
              <a:t>7. Муниципальная </a:t>
            </a:r>
            <a:r>
              <a:rPr lang="ru-RU" sz="1800" b="1" dirty="0">
                <a:latin typeface="Georgia" pitchFamily="18" charset="0"/>
              </a:rPr>
              <a:t>программа "Муниципальное хозяйство на 2015-2020 годы</a:t>
            </a:r>
            <a:r>
              <a:rPr lang="ru-RU" sz="1800" b="1" dirty="0" smtClean="0">
                <a:latin typeface="Georgia" pitchFamily="18" charset="0"/>
              </a:rPr>
              <a:t>", тыс. руб.</a:t>
            </a:r>
            <a:endParaRPr lang="ru-RU" sz="1800" b="1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093296"/>
            <a:ext cx="395536" cy="313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24</a:t>
            </a: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9446180"/>
              </p:ext>
            </p:extLst>
          </p:nvPr>
        </p:nvGraphicFramePr>
        <p:xfrm>
          <a:off x="107504" y="1124744"/>
          <a:ext cx="8928992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653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19392" cy="838200"/>
          </a:xfrm>
        </p:spPr>
        <p:txBody>
          <a:bodyPr/>
          <a:lstStyle/>
          <a:p>
            <a:pPr algn="just"/>
            <a:r>
              <a:rPr lang="ru-RU" sz="2000" b="1" dirty="0" smtClean="0">
                <a:latin typeface="Georgia" pitchFamily="18" charset="0"/>
              </a:rPr>
              <a:t>8. Муниципальная </a:t>
            </a:r>
            <a:r>
              <a:rPr lang="ru-RU" sz="2000" b="1" dirty="0">
                <a:latin typeface="Georgia" pitchFamily="18" charset="0"/>
              </a:rPr>
              <a:t>программа "Энергосбережение и повышение энергетической эффективности</a:t>
            </a:r>
            <a:r>
              <a:rPr lang="ru-RU" sz="2000" b="1" dirty="0" smtClean="0">
                <a:latin typeface="Georgia" pitchFamily="18" charset="0"/>
              </a:rPr>
              <a:t>"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093296"/>
            <a:ext cx="395536" cy="313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25</a:t>
            </a: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269256"/>
              </p:ext>
            </p:extLst>
          </p:nvPr>
        </p:nvGraphicFramePr>
        <p:xfrm>
          <a:off x="395537" y="1916832"/>
          <a:ext cx="8353822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896"/>
                <a:gridCol w="5780058"/>
                <a:gridCol w="1076991"/>
                <a:gridCol w="936877"/>
              </a:tblGrid>
              <a:tr h="12079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№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Наименование расходов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Сумма, тыс. руб.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%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anchor="ctr"/>
                </a:tc>
              </a:tr>
              <a:tr h="1672385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Муниципальная программа "Энергосбережение и повышение энергетической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эффективности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в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муниципальном образовании "Глазовский район" на 2015-2020 годы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726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862888" cy="838200"/>
          </a:xfrm>
        </p:spPr>
        <p:txBody>
          <a:bodyPr/>
          <a:lstStyle/>
          <a:p>
            <a:pPr algn="just"/>
            <a:r>
              <a:rPr lang="ru-RU" sz="1800" b="1" dirty="0" smtClean="0">
                <a:latin typeface="Georgia" pitchFamily="18" charset="0"/>
              </a:rPr>
              <a:t>9. Муниципальная </a:t>
            </a:r>
            <a:r>
              <a:rPr lang="ru-RU" sz="1800" b="1" dirty="0">
                <a:latin typeface="Georgia" pitchFamily="18" charset="0"/>
              </a:rPr>
              <a:t>программа "Муниципальное управление</a:t>
            </a:r>
            <a:r>
              <a:rPr lang="ru-RU" sz="1800" b="1" dirty="0" smtClean="0">
                <a:latin typeface="Georgia" pitchFamily="18" charset="0"/>
              </a:rPr>
              <a:t>", тыс. руб.</a:t>
            </a:r>
            <a:endParaRPr lang="ru-RU" sz="1800" b="1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093296"/>
            <a:ext cx="395536" cy="313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26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6170704"/>
              </p:ext>
            </p:extLst>
          </p:nvPr>
        </p:nvGraphicFramePr>
        <p:xfrm>
          <a:off x="179512" y="980729"/>
          <a:ext cx="896448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5180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935416" cy="1967880"/>
          </a:xfrm>
        </p:spPr>
        <p:txBody>
          <a:bodyPr/>
          <a:lstStyle/>
          <a:p>
            <a:pPr algn="just"/>
            <a:r>
              <a:rPr lang="ru-RU" sz="2000" b="1" dirty="0" smtClean="0">
                <a:latin typeface="Georgia" pitchFamily="18" charset="0"/>
              </a:rPr>
              <a:t>10. Муниципальная </a:t>
            </a:r>
            <a:r>
              <a:rPr lang="ru-RU" sz="2000" b="1" dirty="0">
                <a:latin typeface="Georgia" pitchFamily="18" charset="0"/>
              </a:rPr>
              <a:t>программа "Комплексные меры противодействия немедицинскому потреблению наркотических средств и их незаконному обороту в Глазовском районе на 2015-2020 годы"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093296"/>
            <a:ext cx="395536" cy="313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27</a:t>
            </a: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099614"/>
              </p:ext>
            </p:extLst>
          </p:nvPr>
        </p:nvGraphicFramePr>
        <p:xfrm>
          <a:off x="539552" y="1772816"/>
          <a:ext cx="8064895" cy="4022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531"/>
                <a:gridCol w="4500029"/>
                <a:gridCol w="1440160"/>
                <a:gridCol w="1584175"/>
              </a:tblGrid>
              <a:tr h="237626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№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Наименование расходов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Сумма, тыс. руб.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% исполнения к уточнённому плану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anchor="ctr"/>
                </a:tc>
              </a:tr>
              <a:tr h="1021303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"Комплексные меры противодействия немедицинскому потреблению наркотических средств и их незаконному обороту в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Глазовском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районе на 2015-2020 годы"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283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Georgia" pitchFamily="18" charset="0"/>
              </a:rPr>
              <a:t>Показатели расходов за </a:t>
            </a:r>
            <a:r>
              <a:rPr lang="en-US" sz="2800" b="1" dirty="0">
                <a:latin typeface="Georgia" pitchFamily="18" charset="0"/>
              </a:rPr>
              <a:t>III </a:t>
            </a:r>
            <a:r>
              <a:rPr lang="ru-RU" sz="2800" b="1" dirty="0">
                <a:latin typeface="Georgia" pitchFamily="18" charset="0"/>
              </a:rPr>
              <a:t>квартал</a:t>
            </a:r>
            <a:br>
              <a:rPr lang="ru-RU" sz="2800" b="1" dirty="0">
                <a:latin typeface="Georgia" pitchFamily="18" charset="0"/>
              </a:rPr>
            </a:br>
            <a:r>
              <a:rPr lang="ru-RU" sz="2800" b="1" dirty="0">
                <a:latin typeface="Georgia" pitchFamily="18" charset="0"/>
              </a:rPr>
              <a:t>2017 </a:t>
            </a:r>
            <a:r>
              <a:rPr lang="ru-RU" sz="2800" b="1" dirty="0" smtClean="0">
                <a:latin typeface="Georgia" pitchFamily="18" charset="0"/>
              </a:rPr>
              <a:t>года, тыс. руб.</a:t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> </a:t>
            </a:r>
            <a:endParaRPr lang="ru-RU" sz="2800" dirty="0">
              <a:latin typeface="Georgia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771102"/>
              </p:ext>
            </p:extLst>
          </p:nvPr>
        </p:nvGraphicFramePr>
        <p:xfrm>
          <a:off x="467542" y="1484785"/>
          <a:ext cx="8290695" cy="4752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4479"/>
                <a:gridCol w="2017548"/>
                <a:gridCol w="1888668"/>
              </a:tblGrid>
              <a:tr h="19416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itchFamily="18" charset="0"/>
                        </a:rPr>
                        <a:t>Показатели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itchFamily="18" charset="0"/>
                        </a:rPr>
                        <a:t>III </a:t>
                      </a:r>
                      <a:r>
                        <a:rPr lang="ru-RU" dirty="0" smtClean="0">
                          <a:latin typeface="Georgia" pitchFamily="18" charset="0"/>
                        </a:rPr>
                        <a:t>квартал</a:t>
                      </a:r>
                    </a:p>
                    <a:p>
                      <a:pPr algn="ctr"/>
                      <a:r>
                        <a:rPr lang="ru-RU" dirty="0" smtClean="0">
                          <a:latin typeface="Georgia" pitchFamily="18" charset="0"/>
                        </a:rPr>
                        <a:t>2017 года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itchFamily="18" charset="0"/>
                        </a:rPr>
                        <a:t>Доля расходов в общем объеме расходов, в %</a:t>
                      </a:r>
                    </a:p>
                  </a:txBody>
                  <a:tcPr anchor="ctr"/>
                </a:tc>
              </a:tr>
              <a:tr h="9369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Всего расходов, 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в том числе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383 697,30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  <a:tr h="9369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формируемые программно-целевым методом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380 952,78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99,0</a:t>
                      </a:r>
                    </a:p>
                  </a:txBody>
                  <a:tcPr marL="9525" marR="9525" marT="9525" marB="0" anchor="ctr"/>
                </a:tc>
              </a:tr>
              <a:tr h="9369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непрограммные расходы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2 744,52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9288" y="6021288"/>
            <a:ext cx="378296" cy="378942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830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90406"/>
            <a:ext cx="7920360" cy="950362"/>
          </a:xfrm>
        </p:spPr>
        <p:txBody>
          <a:bodyPr/>
          <a:lstStyle/>
          <a:p>
            <a:r>
              <a:rPr lang="ru-RU" sz="2000" b="1" dirty="0" smtClean="0">
                <a:latin typeface="Georgia" pitchFamily="18" charset="0"/>
              </a:rPr>
              <a:t>Основные характеристики бюджета муниципального </a:t>
            </a:r>
            <a:r>
              <a:rPr lang="ru-RU" sz="2000" b="1" dirty="0">
                <a:latin typeface="Georgia" pitchFamily="18" charset="0"/>
              </a:rPr>
              <a:t>образования «Глазовский район» з</a:t>
            </a:r>
            <a:r>
              <a:rPr lang="ru-RU" sz="2000" b="1" dirty="0" smtClean="0">
                <a:latin typeface="Georgia" pitchFamily="18" charset="0"/>
              </a:rPr>
              <a:t>а 2016 – 2017 годы, </a:t>
            </a:r>
            <a:r>
              <a:rPr lang="ru-RU" sz="2000" b="1" dirty="0" err="1" smtClean="0">
                <a:latin typeface="Georgia" pitchFamily="18" charset="0"/>
              </a:rPr>
              <a:t>тыс.руб</a:t>
            </a:r>
            <a:r>
              <a:rPr lang="ru-RU" sz="2000" b="1" dirty="0" smtClean="0">
                <a:latin typeface="Georgia" pitchFamily="18" charset="0"/>
              </a:rPr>
              <a:t>.</a:t>
            </a:r>
            <a:endParaRPr lang="ru-RU" sz="2000" b="1" dirty="0">
              <a:latin typeface="Georgia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816290"/>
              </p:ext>
            </p:extLst>
          </p:nvPr>
        </p:nvGraphicFramePr>
        <p:xfrm>
          <a:off x="467544" y="1553313"/>
          <a:ext cx="8218686" cy="4539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6535"/>
                <a:gridCol w="1687766"/>
                <a:gridCol w="1614385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itchFamily="18" charset="0"/>
                        </a:rPr>
                        <a:t>Показатели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pitchFamily="18" charset="0"/>
                        </a:rPr>
                        <a:t>III </a:t>
                      </a:r>
                      <a:r>
                        <a:rPr lang="ru-RU" sz="1600" dirty="0" smtClean="0">
                          <a:latin typeface="Georgia" pitchFamily="18" charset="0"/>
                        </a:rPr>
                        <a:t>квартал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2016 года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pitchFamily="18" charset="0"/>
                        </a:rPr>
                        <a:t>III </a:t>
                      </a:r>
                      <a:r>
                        <a:rPr lang="ru-RU" sz="1600" dirty="0" smtClean="0">
                          <a:latin typeface="Georgia" pitchFamily="18" charset="0"/>
                        </a:rPr>
                        <a:t>квартал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2017 года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73679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latin typeface="Georgia" pitchFamily="18" charset="0"/>
                          <a:cs typeface="Arial" pitchFamily="34" charset="0"/>
                        </a:rPr>
                        <a:t>Доходы</a:t>
                      </a:r>
                      <a:endParaRPr lang="ru-RU" sz="2000" b="0" dirty="0"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397 443,4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382 680,9</a:t>
                      </a:r>
                    </a:p>
                  </a:txBody>
                  <a:tcPr marL="9525" marR="85725" marT="9525" marB="0" anchor="ctr"/>
                </a:tc>
              </a:tr>
              <a:tr h="673679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latin typeface="Georgia" pitchFamily="18" charset="0"/>
                          <a:cs typeface="Arial" pitchFamily="34" charset="0"/>
                        </a:rPr>
                        <a:t>Расходы</a:t>
                      </a:r>
                      <a:endParaRPr lang="ru-RU" sz="2000" b="0" dirty="0"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377 266,9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383 697,3</a:t>
                      </a:r>
                    </a:p>
                  </a:txBody>
                  <a:tcPr marL="9525" marR="85725" marT="9525" marB="0" anchor="ctr"/>
                </a:tc>
              </a:tr>
              <a:tr h="719413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latin typeface="Georgia" pitchFamily="18" charset="0"/>
                          <a:cs typeface="Arial" pitchFamily="34" charset="0"/>
                        </a:rPr>
                        <a:t>Верхний предел муниципального долга</a:t>
                      </a:r>
                      <a:endParaRPr lang="ru-RU" sz="2000" b="0" dirty="0"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91 966,9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34 345,8</a:t>
                      </a:r>
                    </a:p>
                  </a:txBody>
                  <a:tcPr marL="9525" marR="85725" marT="9525" marB="0" anchor="ctr"/>
                </a:tc>
              </a:tr>
              <a:tr h="719413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latin typeface="Georgia" pitchFamily="18" charset="0"/>
                          <a:cs typeface="Arial" pitchFamily="34" charset="0"/>
                        </a:rPr>
                        <a:t>Предельный объем муниципального долга</a:t>
                      </a:r>
                      <a:endParaRPr lang="ru-RU" sz="2000" b="0" dirty="0"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119 448,9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40 345,8</a:t>
                      </a:r>
                    </a:p>
                  </a:txBody>
                  <a:tcPr marL="9525" marR="85725" marT="9525" marB="0" anchor="ctr"/>
                </a:tc>
              </a:tr>
              <a:tr h="673679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latin typeface="Georgia" pitchFamily="18" charset="0"/>
                          <a:cs typeface="Arial" pitchFamily="34" charset="0"/>
                        </a:rPr>
                        <a:t>Профицит</a:t>
                      </a:r>
                      <a:r>
                        <a:rPr lang="en-US" sz="2000" b="0" dirty="0" smtClean="0">
                          <a:latin typeface="Georgia" pitchFamily="18" charset="0"/>
                          <a:cs typeface="Arial" pitchFamily="34" charset="0"/>
                        </a:rPr>
                        <a:t>\</a:t>
                      </a:r>
                      <a:r>
                        <a:rPr lang="ru-RU" sz="2000" b="0" dirty="0" smtClean="0">
                          <a:latin typeface="Georgia" pitchFamily="18" charset="0"/>
                          <a:cs typeface="Arial" pitchFamily="34" charset="0"/>
                        </a:rPr>
                        <a:t>дефицит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20 176,5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-1 016,4</a:t>
                      </a:r>
                    </a:p>
                  </a:txBody>
                  <a:tcPr marL="9525" marR="85725" marT="9525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95857" y="6093296"/>
            <a:ext cx="522312" cy="378942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846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Структура бюджета по «программному» принципу</a:t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</a:br>
            <a:endParaRPr lang="ru-RU" sz="32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76456" y="5962203"/>
            <a:ext cx="378295" cy="450950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440179"/>
            <a:ext cx="813690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3600" b="1" i="1" dirty="0" smtClean="0"/>
              <a:t>Бюджет муниципального района</a:t>
            </a:r>
            <a:endParaRPr lang="ru-RU" sz="3600" dirty="0"/>
          </a:p>
        </p:txBody>
      </p:sp>
      <p:sp>
        <p:nvSpPr>
          <p:cNvPr id="6" name="Стрелка вниз 5"/>
          <p:cNvSpPr/>
          <p:nvPr/>
        </p:nvSpPr>
        <p:spPr bwMode="auto">
          <a:xfrm>
            <a:off x="4351920" y="2147905"/>
            <a:ext cx="576064" cy="36004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582917"/>
            <a:ext cx="806489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400" b="1" i="1" dirty="0" smtClean="0"/>
              <a:t>Программные и непрограммные расходы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3593873"/>
            <a:ext cx="5760640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200" b="1" i="1" dirty="0" smtClean="0"/>
              <a:t>Муниципальные программы</a:t>
            </a:r>
            <a:endParaRPr lang="ru-RU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5666406" y="4627884"/>
            <a:ext cx="1137842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 err="1" smtClean="0"/>
              <a:t>Муници-пальное</a:t>
            </a:r>
            <a:r>
              <a:rPr lang="ru-RU" sz="1600" b="1" dirty="0" smtClean="0"/>
              <a:t> управление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67744" y="4596259"/>
            <a:ext cx="1656184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/>
              <a:t>Обеспечение </a:t>
            </a:r>
            <a:r>
              <a:rPr lang="ru-RU" sz="1600" b="1" dirty="0" smtClean="0"/>
              <a:t>безопасности на территории района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4586298"/>
            <a:ext cx="1535612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 smtClean="0"/>
              <a:t>Социальной направ-ленности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48264" y="3588325"/>
            <a:ext cx="1728191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000" b="1" i="1" dirty="0" err="1" smtClean="0"/>
              <a:t>Непрограм-мные</a:t>
            </a:r>
            <a:r>
              <a:rPr lang="ru-RU" sz="2000" b="1" i="1" dirty="0" smtClean="0"/>
              <a:t> расходы</a:t>
            </a:r>
            <a:endParaRPr lang="ru-RU" sz="2000" dirty="0"/>
          </a:p>
        </p:txBody>
      </p:sp>
      <p:sp>
        <p:nvSpPr>
          <p:cNvPr id="13" name="Стрелка вниз 12"/>
          <p:cNvSpPr/>
          <p:nvPr/>
        </p:nvSpPr>
        <p:spPr bwMode="auto">
          <a:xfrm>
            <a:off x="3059832" y="3149209"/>
            <a:ext cx="576064" cy="36004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 bwMode="auto">
          <a:xfrm>
            <a:off x="7524328" y="3134869"/>
            <a:ext cx="576064" cy="36004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7944" y="4605514"/>
            <a:ext cx="1525395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/>
              <a:t>Поддержка отраслей </a:t>
            </a:r>
          </a:p>
          <a:p>
            <a:pPr algn="ctr">
              <a:defRPr/>
            </a:pPr>
            <a:r>
              <a:rPr lang="ru-RU" sz="1600" b="1" dirty="0" smtClean="0"/>
              <a:t>экономики и </a:t>
            </a:r>
            <a:r>
              <a:rPr lang="ru-RU" sz="1600" b="1" dirty="0" err="1" smtClean="0"/>
              <a:t>муници-пальное</a:t>
            </a:r>
            <a:r>
              <a:rPr lang="ru-RU" sz="1600" b="1" dirty="0" smtClean="0"/>
              <a:t> хозяйство</a:t>
            </a:r>
            <a:endParaRPr lang="ru-RU" sz="1600" b="1" dirty="0"/>
          </a:p>
        </p:txBody>
      </p:sp>
      <p:sp>
        <p:nvSpPr>
          <p:cNvPr id="16" name="Стрелка вниз 15"/>
          <p:cNvSpPr/>
          <p:nvPr/>
        </p:nvSpPr>
        <p:spPr bwMode="auto">
          <a:xfrm>
            <a:off x="5762683" y="4158163"/>
            <a:ext cx="576064" cy="36004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 bwMode="auto">
          <a:xfrm>
            <a:off x="4626101" y="4181654"/>
            <a:ext cx="576064" cy="36004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 bwMode="auto">
          <a:xfrm>
            <a:off x="2900071" y="4137825"/>
            <a:ext cx="576064" cy="36004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 bwMode="auto">
          <a:xfrm>
            <a:off x="1115186" y="4137825"/>
            <a:ext cx="576064" cy="36004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27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58058" y="6128916"/>
            <a:ext cx="453296" cy="361369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39752" y="404664"/>
            <a:ext cx="6048672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Бюджетная система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муници-пального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 образования</a:t>
            </a:r>
          </a:p>
          <a:p>
            <a:pPr lvl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«Глазовский район»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2099403"/>
            <a:ext cx="5832648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Бюджет муниципального образования «Адамское»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1217" y="3787294"/>
            <a:ext cx="1224136" cy="20621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Бюджет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муници-пального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образов-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ания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«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Глазов-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ский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район»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55776" y="2484198"/>
            <a:ext cx="5832648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Бюджет муниципального образования «</a:t>
            </a:r>
            <a:r>
              <a:rPr lang="ru-RU" sz="1200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Верхнебогатырское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»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55776" y="2888538"/>
            <a:ext cx="5832648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Бюджет муниципального образования «Гулековское»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55776" y="3286122"/>
            <a:ext cx="5832648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Бюджет муниципального образования «Качкашурское»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55776" y="3710272"/>
            <a:ext cx="5832648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Бюджет муниципального образования «Кожильское»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84832" y="4103460"/>
            <a:ext cx="5832648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Бюджет муниципального образования «Куреговское»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63232" y="4509016"/>
            <a:ext cx="5832648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Бюджет муниципального образования «Октябрьское»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70831" y="4922713"/>
            <a:ext cx="5832648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Бюджет муниципального образования «</a:t>
            </a:r>
            <a:r>
              <a:rPr lang="ru-RU" sz="1200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Парзинсокое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»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55776" y="5314730"/>
            <a:ext cx="5832648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Бюджет муниципального образования «Понинское»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55776" y="5703235"/>
            <a:ext cx="5832648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Бюджет муниципального образования «Ураковское»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55776" y="6128916"/>
            <a:ext cx="5832648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Бюджет муниципального образования «Штанигуртское»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Выгнутая влево стрелка 32"/>
          <p:cNvSpPr/>
          <p:nvPr/>
        </p:nvSpPr>
        <p:spPr bwMode="auto">
          <a:xfrm>
            <a:off x="1459292" y="1923198"/>
            <a:ext cx="448412" cy="1787074"/>
          </a:xfrm>
          <a:prstGeom prst="curvedRight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34" name="Выгнутая влево стрелка 33"/>
          <p:cNvSpPr/>
          <p:nvPr/>
        </p:nvSpPr>
        <p:spPr bwMode="auto">
          <a:xfrm>
            <a:off x="2141730" y="1843757"/>
            <a:ext cx="396044" cy="2398202"/>
          </a:xfrm>
          <a:prstGeom prst="curvedRight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pic>
        <p:nvPicPr>
          <p:cNvPr id="35" name="Рисунок 34" descr="дом из дене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401" y="201826"/>
            <a:ext cx="2127750" cy="1901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355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91400" cy="838200"/>
          </a:xfrm>
        </p:spPr>
        <p:txBody>
          <a:bodyPr/>
          <a:lstStyle/>
          <a:p>
            <a:pPr algn="r"/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Из чего складываются доходы бюджета?</a:t>
            </a:r>
            <a:endParaRPr lang="ru-RU" sz="22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37712" y="6036975"/>
            <a:ext cx="306288" cy="435263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5" name="Рисунок 4" descr="Мешок с деньгам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8680"/>
            <a:ext cx="1296144" cy="11784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5960" y="908720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Поступление в бюджет денежных средств являются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ДОХОДАМИ БЮДЖЕТА</a:t>
            </a:r>
          </a:p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НАЛОГИ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 - часть доходов граждан и организаций, которые они обязаны заплатить государству (например, налог на доходы физических лиц, налог на прибыль, налог на имущество физических лиц, земельный налог, транспортный налог и другие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НЕНАЛОГОВЫЕ ДОХОДЫ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– платежи в виде штрафов, санкций за нарушение законодательства, платежи за пользование имуществом государством, средства самообложения граждан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БЕЗВОЗМЕЗДНЫЕ ПОСТУПЛЕНИЯ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– средства, которые поступают в бюджет безвозмездно (денежные средства, поступающие из вышестоящего бюджета (например, дотации из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республиканского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бюджета), а также безвозмездные перечисления от юридических и физических лиц)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85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latin typeface="Georgia" pitchFamily="18" charset="0"/>
                <a:cs typeface="Times New Roman" pitchFamily="18" charset="0"/>
              </a:rPr>
              <a:t>Межбюджетные трансферты – основной вид безвозмездных перечислений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87750" y="6093296"/>
            <a:ext cx="450304" cy="378942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012118"/>
              </p:ext>
            </p:extLst>
          </p:nvPr>
        </p:nvGraphicFramePr>
        <p:xfrm>
          <a:off x="539552" y="1052736"/>
          <a:ext cx="8218686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909"/>
                <a:gridCol w="3375530"/>
                <a:gridCol w="2935247"/>
              </a:tblGrid>
              <a:tr h="16113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Виды межбюджетных трансфертов</a:t>
                      </a:r>
                    </a:p>
                    <a:p>
                      <a:pPr algn="ctr"/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Определение </a:t>
                      </a:r>
                    </a:p>
                    <a:p>
                      <a:pPr algn="ctr"/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Аналогия</a:t>
                      </a:r>
                      <a:r>
                        <a:rPr lang="ru-RU" sz="1800" baseline="0" dirty="0" smtClean="0">
                          <a:latin typeface="Arial" pitchFamily="34" charset="0"/>
                          <a:cs typeface="Arial" pitchFamily="34" charset="0"/>
                        </a:rPr>
                        <a:t> в семейном бюджете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273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Arial" pitchFamily="34" charset="0"/>
                          <a:cs typeface="Arial" pitchFamily="34" charset="0"/>
                        </a:rPr>
                        <a:t>Дотации (от латинского «</a:t>
                      </a:r>
                      <a:r>
                        <a:rPr lang="en-US" sz="1500" b="1" dirty="0" err="1" smtClean="0">
                          <a:latin typeface="Arial" pitchFamily="34" charset="0"/>
                          <a:cs typeface="Arial" pitchFamily="34" charset="0"/>
                        </a:rPr>
                        <a:t>Dotatio</a:t>
                      </a:r>
                      <a:r>
                        <a:rPr lang="ru-RU" sz="1500" b="1" dirty="0" smtClean="0">
                          <a:latin typeface="Arial" pitchFamily="34" charset="0"/>
                          <a:cs typeface="Arial" pitchFamily="34" charset="0"/>
                        </a:rPr>
                        <a:t>»-дар, пожертвование)</a:t>
                      </a:r>
                    </a:p>
                    <a:p>
                      <a:endParaRPr lang="ru-RU" sz="15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Предоставляются на безвозмездной и безвозвратной основе без установления направлений и (или) условий их использования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Вы даете своему ребенку деньги на «карманные расходы»</a:t>
                      </a:r>
                    </a:p>
                    <a:p>
                      <a:pPr algn="l"/>
                      <a:endParaRPr lang="ru-RU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73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Arial" pitchFamily="34" charset="0"/>
                          <a:cs typeface="Arial" pitchFamily="34" charset="0"/>
                        </a:rPr>
                        <a:t>Субвенции (от латинского «</a:t>
                      </a:r>
                      <a:r>
                        <a:rPr lang="en-US" sz="1500" b="1" dirty="0" err="1" smtClean="0">
                          <a:latin typeface="Arial" pitchFamily="34" charset="0"/>
                          <a:cs typeface="Arial" pitchFamily="34" charset="0"/>
                        </a:rPr>
                        <a:t>Subvenire</a:t>
                      </a:r>
                      <a:r>
                        <a:rPr lang="ru-RU" sz="1500" b="1" dirty="0" smtClean="0">
                          <a:latin typeface="Arial" pitchFamily="34" charset="0"/>
                          <a:cs typeface="Arial" pitchFamily="34" charset="0"/>
                        </a:rPr>
                        <a:t>»-приходить на помощь)</a:t>
                      </a:r>
                      <a:endParaRPr lang="ru-RU" sz="15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Предоставляются на финансирование «переданных» полномочий другим публично-правовым образованиям</a:t>
                      </a:r>
                    </a:p>
                    <a:p>
                      <a:pPr algn="l"/>
                      <a:endParaRPr lang="ru-RU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Вы даете своему ребенку деньги и посылаете его в магазин купить продукты строго по списку</a:t>
                      </a:r>
                    </a:p>
                    <a:p>
                      <a:pPr algn="l"/>
                      <a:endParaRPr lang="ru-RU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97604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Arial" pitchFamily="34" charset="0"/>
                          <a:cs typeface="Arial" pitchFamily="34" charset="0"/>
                        </a:rPr>
                        <a:t>Субсидии (от латинского «</a:t>
                      </a:r>
                      <a:r>
                        <a:rPr lang="en-US" sz="1500" b="1" dirty="0" err="1" smtClean="0">
                          <a:latin typeface="Arial" pitchFamily="34" charset="0"/>
                          <a:cs typeface="Arial" pitchFamily="34" charset="0"/>
                        </a:rPr>
                        <a:t>Subsidium</a:t>
                      </a:r>
                      <a:r>
                        <a:rPr lang="ru-RU" sz="1500" b="1" dirty="0" smtClean="0">
                          <a:latin typeface="Arial" pitchFamily="34" charset="0"/>
                          <a:cs typeface="Arial" pitchFamily="34" charset="0"/>
                        </a:rPr>
                        <a:t>»-поддержка)</a:t>
                      </a:r>
                      <a:endParaRPr lang="ru-RU" sz="15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Предоставляются на условиях долевого </a:t>
                      </a:r>
                      <a:r>
                        <a:rPr lang="ru-RU" sz="1500" dirty="0" err="1" smtClean="0">
                          <a:latin typeface="Arial" pitchFamily="34" charset="0"/>
                          <a:cs typeface="Arial" pitchFamily="34" charset="0"/>
                        </a:rPr>
                        <a:t>софинансирования</a:t>
                      </a:r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 расходов других бюджетов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Вы «добавляете» средства, чтобы ваш ребенок купил себе новый телефон, если остальные он накопил сам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915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131" y="365961"/>
            <a:ext cx="8001000" cy="470751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Куда расходуются средства бюджета?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95531" y="6224184"/>
            <a:ext cx="531019" cy="301160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244" y="1536387"/>
            <a:ext cx="133120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" y="1550636"/>
            <a:ext cx="122396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4" y="3120712"/>
            <a:ext cx="22320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59594" y="2471424"/>
            <a:ext cx="2374900" cy="433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национальную экономику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47606" y="2420624"/>
            <a:ext cx="1800225" cy="433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социальную политику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39319" y="2471424"/>
            <a:ext cx="2087562" cy="433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образование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2106" y="4128774"/>
            <a:ext cx="295275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общегосударственные вопросы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92069" y="3985899"/>
            <a:ext cx="1993900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культуру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11339" y="4055749"/>
            <a:ext cx="2952750" cy="433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жилищно-коммунальное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хозяйство</a:t>
            </a: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4" y="4776474"/>
            <a:ext cx="23034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59594" y="5713099"/>
            <a:ext cx="2447925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межбюджетные трансферты</a:t>
            </a:r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69" y="4560574"/>
            <a:ext cx="18716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392068" y="5878993"/>
            <a:ext cx="2498725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обслуживание муниципального долга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23419" y="5784537"/>
            <a:ext cx="2519362" cy="620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национальную безопасность</a:t>
            </a: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656" y="4560574"/>
            <a:ext cx="17287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24" descr="d3d3LnNkZWxhbm91bmFzLnJ1L3VwbG9hZHMvNS8zLzUzMTEzNzM4MTkzMDIuanBlZw==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02" y="1536387"/>
            <a:ext cx="1246187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8" descr="soc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106" y="1536387"/>
            <a:ext cx="136842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59594" y="764704"/>
            <a:ext cx="797284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Выплачиваемые из бюджета денежные средства называются 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РАСХОДАМИ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 descr="Z:\Фотогалерея Глазовского района\качкашур\школа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012" y="1468322"/>
            <a:ext cx="1584176" cy="109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109" y="2950106"/>
            <a:ext cx="2715451" cy="113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064" y="2846571"/>
            <a:ext cx="1619252" cy="120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832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27453"/>
            <a:ext cx="2952328" cy="318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001000" cy="8382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Основные показатели бюджета муниципального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района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5200" y="6093296"/>
            <a:ext cx="234280" cy="378942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3593" y="2327445"/>
            <a:ext cx="3071813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dirty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ДОХОДЫ &gt; РАСХОДЫ = ПРОФИЦИТ БЮДЖЕТА</a:t>
            </a:r>
          </a:p>
          <a:p>
            <a:pPr algn="ctr"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ИЗЛИШКИ СРЕДСТВ  НАПРАВЛЯЮТ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  НАКОПЛЕНИЯ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73160" y="2422061"/>
            <a:ext cx="3203575" cy="31702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ДОХОДЫ &lt; РАСХОДЫ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= ДЕФИЦИТ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БЮДЖЕТА</a:t>
            </a:r>
          </a:p>
          <a:p>
            <a:pPr algn="ctr"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НЕДОСТАЮЩИЕ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СРЕДСТВА БЕРУТ В ДОЛГ  ИЛИ  ИЗ НАКОПЛЕНИЙ </a:t>
            </a:r>
          </a:p>
          <a:p>
            <a:pPr algn="ctr">
              <a:defRPr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695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875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001000" cy="838200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latin typeface="Georgia" pitchFamily="18" charset="0"/>
              </a:rPr>
              <a:t>Основные параметры бюджета МО «Глазовский район» за </a:t>
            </a:r>
            <a:r>
              <a:rPr lang="en-US" sz="3200" b="1" dirty="0" smtClean="0">
                <a:latin typeface="Georgia" pitchFamily="18" charset="0"/>
              </a:rPr>
              <a:t>III</a:t>
            </a:r>
            <a:r>
              <a:rPr lang="ru-RU" sz="3200" b="1" dirty="0" smtClean="0">
                <a:latin typeface="Georgia" pitchFamily="18" charset="0"/>
              </a:rPr>
              <a:t> квартал 201</a:t>
            </a:r>
            <a:r>
              <a:rPr lang="en-US" sz="3200" b="1" dirty="0" smtClean="0">
                <a:latin typeface="Georgia" pitchFamily="18" charset="0"/>
              </a:rPr>
              <a:t>7</a:t>
            </a:r>
            <a:r>
              <a:rPr lang="ru-RU" sz="3200" b="1" dirty="0" smtClean="0">
                <a:latin typeface="Georgia" pitchFamily="18" charset="0"/>
              </a:rPr>
              <a:t> год</a:t>
            </a:r>
            <a:r>
              <a:rPr lang="ru-RU" sz="3200" b="1" dirty="0">
                <a:latin typeface="Georgia" pitchFamily="18" charset="0"/>
              </a:rPr>
              <a:t>а</a:t>
            </a:r>
            <a:r>
              <a:rPr lang="ru-RU" sz="3200" b="1" dirty="0" smtClean="0">
                <a:latin typeface="Georgia" pitchFamily="18" charset="0"/>
              </a:rPr>
              <a:t>, в тыс. руб.</a:t>
            </a:r>
          </a:p>
        </p:txBody>
      </p:sp>
      <p:pic>
        <p:nvPicPr>
          <p:cNvPr id="923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05094" y="6093296"/>
            <a:ext cx="431402" cy="288032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5" name="Блок-схема: данные 4"/>
          <p:cNvSpPr/>
          <p:nvPr/>
        </p:nvSpPr>
        <p:spPr bwMode="auto">
          <a:xfrm>
            <a:off x="467544" y="2572907"/>
            <a:ext cx="2664296" cy="1152128"/>
          </a:xfrm>
          <a:prstGeom prst="flowChartInputOutp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sx="1000" sy="1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9" name="Блок-схема: данные 8"/>
          <p:cNvSpPr/>
          <p:nvPr/>
        </p:nvSpPr>
        <p:spPr bwMode="auto">
          <a:xfrm>
            <a:off x="6228184" y="4248468"/>
            <a:ext cx="2664296" cy="1152128"/>
          </a:xfrm>
          <a:prstGeom prst="flowChartInputOutp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sx="1000" sy="1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497" y="2769239"/>
            <a:ext cx="2346389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ДОХОДЫ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382 681</a:t>
            </a:r>
            <a:endParaRPr lang="en-US" sz="2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 rot="1620012">
            <a:off x="2593997" y="4214231"/>
            <a:ext cx="3939016" cy="516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 bwMode="auto">
          <a:xfrm>
            <a:off x="3563888" y="4240047"/>
            <a:ext cx="1827931" cy="1821787"/>
          </a:xfrm>
          <a:prstGeom prst="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3888" y="5364806"/>
            <a:ext cx="1811199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1 016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ДЕФИЦИТ</a:t>
            </a:r>
            <a:r>
              <a:rPr lang="ru-RU" sz="2000" b="1" dirty="0" smtClean="0">
                <a:latin typeface="Georgia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49736" y="4466006"/>
            <a:ext cx="204136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РАСХОДЫ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Georgia" pitchFamily="18" charset="0"/>
              </a:rPr>
              <a:t>383 697</a:t>
            </a:r>
            <a:endParaRPr lang="ru-RU" sz="2000" b="1" dirty="0">
              <a:solidFill>
                <a:schemeClr val="tx2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258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азовский район">
  <a:themeElements>
    <a:clrScheme name="Другая 4">
      <a:dk1>
        <a:srgbClr val="000000"/>
      </a:dk1>
      <a:lt1>
        <a:srgbClr val="FFFFFF"/>
      </a:lt1>
      <a:dk2>
        <a:srgbClr val="D00054"/>
      </a:dk2>
      <a:lt2>
        <a:srgbClr val="808080"/>
      </a:lt2>
      <a:accent1>
        <a:srgbClr val="00B050"/>
      </a:accent1>
      <a:accent2>
        <a:srgbClr val="FF0000"/>
      </a:accent2>
      <a:accent3>
        <a:srgbClr val="00B050"/>
      </a:accent3>
      <a:accent4>
        <a:srgbClr val="FF0000"/>
      </a:accent4>
      <a:accent5>
        <a:srgbClr val="00B050"/>
      </a:accent5>
      <a:accent6>
        <a:srgbClr val="D00054"/>
      </a:accent6>
      <a:hlink>
        <a:srgbClr val="FF0066"/>
      </a:hlink>
      <a:folHlink>
        <a:srgbClr val="00B050"/>
      </a:folHlink>
    </a:clrScheme>
    <a:fontScheme name="Selling a Product o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Times New Roman" pitchFamily="18" charset="0"/>
          </a:defRPr>
        </a:defPPr>
      </a:lstStyle>
    </a:lnDef>
  </a:objectDefaults>
  <a:extraClrSchemeLst>
    <a:extraClrScheme>
      <a:clrScheme name="Selling a Product or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5">
        <a:dk1>
          <a:srgbClr val="808080"/>
        </a:dk1>
        <a:lt1>
          <a:srgbClr val="F8F8F8"/>
        </a:lt1>
        <a:dk2>
          <a:srgbClr val="33CCCC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DE2E2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6">
        <a:dk1>
          <a:srgbClr val="000000"/>
        </a:dk1>
        <a:lt1>
          <a:srgbClr val="33CCCC"/>
        </a:lt1>
        <a:dk2>
          <a:srgbClr val="990033"/>
        </a:dk2>
        <a:lt2>
          <a:srgbClr val="808080"/>
        </a:lt2>
        <a:accent1>
          <a:srgbClr val="6699FF"/>
        </a:accent1>
        <a:accent2>
          <a:srgbClr val="9933FF"/>
        </a:accent2>
        <a:accent3>
          <a:srgbClr val="ADE2E2"/>
        </a:accent3>
        <a:accent4>
          <a:srgbClr val="000000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7">
        <a:dk1>
          <a:srgbClr val="000000"/>
        </a:dk1>
        <a:lt1>
          <a:srgbClr val="99CCFF"/>
        </a:lt1>
        <a:dk2>
          <a:srgbClr val="990033"/>
        </a:dk2>
        <a:lt2>
          <a:srgbClr val="808080"/>
        </a:lt2>
        <a:accent1>
          <a:srgbClr val="6699FF"/>
        </a:accent1>
        <a:accent2>
          <a:srgbClr val="9933FF"/>
        </a:accent2>
        <a:accent3>
          <a:srgbClr val="CAE2FF"/>
        </a:accent3>
        <a:accent4>
          <a:srgbClr val="000000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8">
        <a:dk1>
          <a:srgbClr val="000000"/>
        </a:dk1>
        <a:lt1>
          <a:srgbClr val="99CCFF"/>
        </a:lt1>
        <a:dk2>
          <a:srgbClr val="990033"/>
        </a:dk2>
        <a:lt2>
          <a:srgbClr val="808080"/>
        </a:lt2>
        <a:accent1>
          <a:srgbClr val="FF9966"/>
        </a:accent1>
        <a:accent2>
          <a:srgbClr val="9933FF"/>
        </a:accent2>
        <a:accent3>
          <a:srgbClr val="CAE2FF"/>
        </a:accent3>
        <a:accent4>
          <a:srgbClr val="000000"/>
        </a:accent4>
        <a:accent5>
          <a:srgbClr val="FFCAB8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9">
        <a:dk1>
          <a:srgbClr val="000000"/>
        </a:dk1>
        <a:lt1>
          <a:srgbClr val="99CCFF"/>
        </a:lt1>
        <a:dk2>
          <a:srgbClr val="990033"/>
        </a:dk2>
        <a:lt2>
          <a:srgbClr val="808080"/>
        </a:lt2>
        <a:accent1>
          <a:srgbClr val="FF9966"/>
        </a:accent1>
        <a:accent2>
          <a:srgbClr val="9933FF"/>
        </a:accent2>
        <a:accent3>
          <a:srgbClr val="CAE2FF"/>
        </a:accent3>
        <a:accent4>
          <a:srgbClr val="000000"/>
        </a:accent4>
        <a:accent5>
          <a:srgbClr val="FFCAB8"/>
        </a:accent5>
        <a:accent6>
          <a:srgbClr val="8A2DE7"/>
        </a:accent6>
        <a:hlink>
          <a:srgbClr val="00FFFF"/>
        </a:hlink>
        <a:folHlink>
          <a:srgbClr val="FF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10">
        <a:dk1>
          <a:srgbClr val="000000"/>
        </a:dk1>
        <a:lt1>
          <a:srgbClr val="33CCCC"/>
        </a:lt1>
        <a:dk2>
          <a:srgbClr val="990033"/>
        </a:dk2>
        <a:lt2>
          <a:srgbClr val="808080"/>
        </a:lt2>
        <a:accent1>
          <a:srgbClr val="FF9966"/>
        </a:accent1>
        <a:accent2>
          <a:srgbClr val="9933FF"/>
        </a:accent2>
        <a:accent3>
          <a:srgbClr val="ADE2E2"/>
        </a:accent3>
        <a:accent4>
          <a:srgbClr val="000000"/>
        </a:accent4>
        <a:accent5>
          <a:srgbClr val="FFCAB8"/>
        </a:accent5>
        <a:accent6>
          <a:srgbClr val="8A2DE7"/>
        </a:accent6>
        <a:hlink>
          <a:srgbClr val="00FFFF"/>
        </a:hlink>
        <a:folHlink>
          <a:srgbClr val="FF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6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AAB8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12">
        <a:dk1>
          <a:srgbClr val="000000"/>
        </a:dk1>
        <a:lt1>
          <a:srgbClr val="FFFFFF"/>
        </a:lt1>
        <a:dk2>
          <a:srgbClr val="FF0066"/>
        </a:dk2>
        <a:lt2>
          <a:srgbClr val="808080"/>
        </a:lt2>
        <a:accent1>
          <a:srgbClr val="FF006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AAB8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13">
        <a:dk1>
          <a:srgbClr val="000000"/>
        </a:dk1>
        <a:lt1>
          <a:srgbClr val="FFFFFF"/>
        </a:lt1>
        <a:dk2>
          <a:srgbClr val="D00054"/>
        </a:dk2>
        <a:lt2>
          <a:srgbClr val="808080"/>
        </a:lt2>
        <a:accent1>
          <a:srgbClr val="FF006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AAB8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14">
        <a:dk1>
          <a:srgbClr val="000000"/>
        </a:dk1>
        <a:lt1>
          <a:srgbClr val="FFFFFF"/>
        </a:lt1>
        <a:dk2>
          <a:srgbClr val="D00054"/>
        </a:dk2>
        <a:lt2>
          <a:srgbClr val="808080"/>
        </a:lt2>
        <a:accent1>
          <a:srgbClr val="0066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AAB8FF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15">
        <a:dk1>
          <a:srgbClr val="000000"/>
        </a:dk1>
        <a:lt1>
          <a:srgbClr val="FFFFFF"/>
        </a:lt1>
        <a:dk2>
          <a:srgbClr val="D00054"/>
        </a:dk2>
        <a:lt2>
          <a:srgbClr val="808080"/>
        </a:lt2>
        <a:accent1>
          <a:srgbClr val="0066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AAB8FF"/>
        </a:accent5>
        <a:accent6>
          <a:srgbClr val="C8C8C8"/>
        </a:accent6>
        <a:hlink>
          <a:srgbClr val="333333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16">
        <a:dk1>
          <a:srgbClr val="000000"/>
        </a:dk1>
        <a:lt1>
          <a:srgbClr val="FFFFFF"/>
        </a:lt1>
        <a:dk2>
          <a:srgbClr val="D00054"/>
        </a:dk2>
        <a:lt2>
          <a:srgbClr val="808080"/>
        </a:lt2>
        <a:accent1>
          <a:srgbClr val="0066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AAB8FF"/>
        </a:accent5>
        <a:accent6>
          <a:srgbClr val="C8C8C8"/>
        </a:accent6>
        <a:hlink>
          <a:srgbClr val="FF0066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Глазовский район</Template>
  <TotalTime>9650</TotalTime>
  <Words>1646</Words>
  <Application>Microsoft Office PowerPoint</Application>
  <PresentationFormat>Экран (4:3)</PresentationFormat>
  <Paragraphs>405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Глазовский район</vt:lpstr>
      <vt:lpstr>Презентация PowerPoint</vt:lpstr>
      <vt:lpstr>Стадии бюджета: </vt:lpstr>
      <vt:lpstr>Структура бюджета по «программному» принципу </vt:lpstr>
      <vt:lpstr>Презентация PowerPoint</vt:lpstr>
      <vt:lpstr>Из чего складываются доходы бюджета?</vt:lpstr>
      <vt:lpstr>Межбюджетные трансферты – основной вид безвозмездных перечислений</vt:lpstr>
      <vt:lpstr>Куда расходуются средства бюджета?</vt:lpstr>
      <vt:lpstr>Основные показатели бюджета муниципального района</vt:lpstr>
      <vt:lpstr>Основные параметры бюджета МО «Глазовский район» за III квартал 2017 года, в тыс. руб.</vt:lpstr>
      <vt:lpstr>Структура доходов бюджета МО «Глазовский район» за III квартал 2017 года, тыс. руб. </vt:lpstr>
      <vt:lpstr>Структура  доходов бюджета МО «Глазовский район» за III квартал 2017 года, в % </vt:lpstr>
      <vt:lpstr>Безвозмездные поступления в бюджет МО «Глазовский район» за III квартал 2017 года, в %</vt:lpstr>
      <vt:lpstr>Структура расходов бюджета МО «Глазовский район» за III квартал 2017 года, в тыс.руб. </vt:lpstr>
      <vt:lpstr>Расходы бюджета МО «Глазовский район», кроме социально-значимых III квартал 2017 года, тыс. руб.</vt:lpstr>
      <vt:lpstr>Социально-значимые расходы бюджета МО «Глазовский район» за III квартал 2017 года, тыс. руб.</vt:lpstr>
      <vt:lpstr>Структура исполнения Муниципальных программ</vt:lpstr>
      <vt:lpstr>Структура расходной части бюджета муниципального образования «Глазовский район» за III квартал 2017 года, в разрезе муниципальных программ Глазовского района  характеризуется  следующими данными, тыс. руб.</vt:lpstr>
      <vt:lpstr>1. Муниципальная программа "Развитие образования и воспитание на 2015-2020 годы", тыс. руб.</vt:lpstr>
      <vt:lpstr>2. Муниципальная программа "Сохранение здоровья и формирование здорового образа жизни населения на 2015-2020 годы"</vt:lpstr>
      <vt:lpstr>3. Муниципальная программа "Развитие культуры на 2015-2020 годы ", тыс. руб.</vt:lpstr>
      <vt:lpstr>4. Муниципальная программа "Социальная поддержка населения на 2015-2020 годы", тыс. руб.</vt:lpstr>
      <vt:lpstr>5. Муниципальная программа "Создание условий для устойчивого экономического развития на 2015-2020 годы"</vt:lpstr>
      <vt:lpstr>6. Муниципальная программа "Обеспечение безопасности на территории муниципального образования "Глазовский район" на 2015-2020 годы"</vt:lpstr>
      <vt:lpstr>7. Муниципальная программа "Муниципальное хозяйство на 2015-2020 годы", тыс. руб.</vt:lpstr>
      <vt:lpstr>8. Муниципальная программа "Энергосбережение и повышение энергетической эффективности"</vt:lpstr>
      <vt:lpstr>9. Муниципальная программа "Муниципальное управление", тыс. руб.</vt:lpstr>
      <vt:lpstr>10. Муниципальная программа "Комплексные меры противодействия немедицинскому потреблению наркотических средств и их незаконному обороту в Глазовском районе на 2015-2020 годы"</vt:lpstr>
      <vt:lpstr>Показатели расходов за III квартал 2017 года, тыс. руб.  </vt:lpstr>
      <vt:lpstr>Основные характеристики бюджета муниципального образования «Глазовский район» за 2016 – 2017 годы, тыс.руб.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Jony</cp:lastModifiedBy>
  <cp:revision>245</cp:revision>
  <cp:lastPrinted>2017-07-26T09:53:12Z</cp:lastPrinted>
  <dcterms:created xsi:type="dcterms:W3CDTF">2016-01-21T11:37:17Z</dcterms:created>
  <dcterms:modified xsi:type="dcterms:W3CDTF">2017-11-24T10:18:31Z</dcterms:modified>
</cp:coreProperties>
</file>