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85" r:id="rId2"/>
    <p:sldId id="287" r:id="rId3"/>
    <p:sldId id="288" r:id="rId4"/>
    <p:sldId id="289" r:id="rId5"/>
    <p:sldId id="274" r:id="rId6"/>
    <p:sldId id="267" r:id="rId7"/>
    <p:sldId id="280" r:id="rId8"/>
    <p:sldId id="270" r:id="rId9"/>
    <p:sldId id="271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E4D0"/>
    <a:srgbClr val="FF99FF"/>
    <a:srgbClr val="00BBFE"/>
    <a:srgbClr val="9933FF"/>
    <a:srgbClr val="E7F2E9"/>
    <a:srgbClr val="FF9933"/>
    <a:srgbClr val="6600FF"/>
    <a:srgbClr val="FFFFCC"/>
    <a:srgbClr val="5FB4CF"/>
    <a:srgbClr val="396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8168" autoAdjust="0"/>
  </p:normalViewPr>
  <p:slideViewPr>
    <p:cSldViewPr>
      <p:cViewPr varScale="1">
        <p:scale>
          <a:sx n="90" d="100"/>
          <a:sy n="90" d="100"/>
        </p:scale>
        <p:origin x="-1398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96;&#1090;&#1072;&#1085;&#1080;&#1075;&#1091;&#1088;&#1090;&#1089;&#1082;&#1086;&#1077;\&#1044;&#1080;&#1072;&#1075;&#1088;&#1072;&#1084;&#1084;&#1099;%20&#1082;%20&#1089;&#1083;&#1072;&#1081;&#1076;&#1072;&#1084;%20&#1064;&#1090;&#1072;&#1085;&#1080;&#1075;&#1091;&#1088;&#1090;&#1089;&#1082;&#1086;&#107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96;&#1090;&#1072;&#1085;&#1080;&#1075;&#1091;&#1088;&#1090;&#1089;&#1082;&#1086;&#1077;\&#1044;&#1080;&#1072;&#1075;&#1088;&#1072;&#1084;&#1084;&#1099;%20&#1082;%20&#1089;&#1083;&#1072;&#1081;&#1076;&#1072;&#1084;%20&#1064;&#1090;&#1072;&#1085;&#1080;&#1075;&#1091;&#1088;&#1090;&#1089;&#1082;&#1086;&#107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6"/>
          <c:dLbls>
            <c:dLbl>
              <c:idx val="1"/>
              <c:layout>
                <c:manualLayout>
                  <c:x val="2.5983290579485195E-2"/>
                  <c:y val="0.1167722334043681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
</c:separator>
            </c:dLbl>
            <c:numFmt formatCode="General" sourceLinked="0"/>
            <c:txPr>
              <a:bodyPr/>
              <a:lstStyle/>
              <a:p>
                <a:pPr>
                  <a:defRPr sz="54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</c:v>
                </c:pt>
                <c:pt idx="1">
                  <c:v>Налоговые и 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838.2</c:v>
                </c:pt>
                <c:pt idx="1">
                  <c:v>1677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rgbClr val="CBE4D0"/>
              </a:solidFill>
            </c:spPr>
          </c:dPt>
          <c:dPt>
            <c:idx val="4"/>
            <c:bubble3D val="0"/>
            <c:spPr>
              <a:solidFill>
                <a:srgbClr val="FFC000"/>
              </a:solidFill>
            </c:spPr>
          </c:dPt>
          <c:dLbls>
            <c:dLbl>
              <c:idx val="1"/>
              <c:layout>
                <c:manualLayout>
                  <c:x val="-6.1986530482120342E-2"/>
                  <c:y val="-0.4164807287641388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7.6245996821609194E-2"/>
                  <c:y val="-0.10357943277117088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20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Лист2!$A$16:$A$20</c:f>
              <c:strCache>
                <c:ptCount val="5"/>
                <c:pt idx="0">
                  <c:v>Расходы на обеспечение безопасности</c:v>
                </c:pt>
                <c:pt idx="1">
                  <c:v>Общегосударственные вопросы</c:v>
                </c:pt>
                <c:pt idx="2">
                  <c:v>Расходы социальной направленности</c:v>
                </c:pt>
                <c:pt idx="3">
                  <c:v>Расходы на поддержку отдельных отраслей экономики</c:v>
                </c:pt>
                <c:pt idx="4">
                  <c:v>Жилищно-коммунальное хозяйство</c:v>
                </c:pt>
              </c:strCache>
            </c:strRef>
          </c:cat>
          <c:val>
            <c:numRef>
              <c:f>Лист2!$C$16:$C$20</c:f>
              <c:numCache>
                <c:formatCode>0.0</c:formatCode>
                <c:ptCount val="5"/>
                <c:pt idx="0">
                  <c:v>100.6</c:v>
                </c:pt>
                <c:pt idx="1">
                  <c:v>1565.6</c:v>
                </c:pt>
                <c:pt idx="2">
                  <c:v>20</c:v>
                </c:pt>
                <c:pt idx="3">
                  <c:v>732.8</c:v>
                </c:pt>
                <c:pt idx="4">
                  <c:v>96.2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992462190191425"/>
          <c:y val="4.2005331597802675E-2"/>
          <c:w val="0.33087350197804111"/>
          <c:h val="0.95799466840219738"/>
        </c:manualLayout>
      </c:layout>
      <c:overlay val="0"/>
      <c:txPr>
        <a:bodyPr/>
        <a:lstStyle/>
        <a:p>
          <a:pPr>
            <a:defRPr sz="1600">
              <a:latin typeface="Georgia" panose="02040502050405020303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2DAF3-BC91-475C-AE33-C058EAB77764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00483-6873-4D95-9A9D-40DF65C17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FF3BF-C986-494C-B8B6-41ACF21B79CB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80AA-B91B-423E-A90E-1C74CA93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22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500D0-481F-4711-B3F3-EFBAD34B273A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0BC3-3A63-4B97-B20B-C190F3654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7438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0C213-7050-43B2-B700-5CE78E9898A7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DC10-003C-4BCD-A10A-6940BFB94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706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C4818-5BB1-4238-824E-968A61978BC8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502B-C9AD-4925-BA82-F6E04A45D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3165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B412-FAA1-4D9E-998B-EE7ED2E1782B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4D651-AEA8-468D-92EC-1DFF32E56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530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9929-1161-406C-89F3-1C083A5C3F0A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F433-3CD2-42F9-BDBD-577EDCA55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231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199F-4B1A-416B-8F19-300838F084F8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DC6A-FC93-43F3-AC9A-CC8C8D10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00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7126F-E70F-44B3-9C33-FAF2ABD8D441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FC1B4-D1A7-4FE5-95C7-B1D3A8B84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4996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7A432-7B4A-4814-AD04-DCE0D66CBD68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0E4A-B140-47DC-AC92-38D237DC1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069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7A9C7-ACA0-4D7E-A9FC-9E760CED0010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736B-C60A-4CAB-8426-57EDAD0AE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987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C04F5-3A6E-44CF-AD92-C9A24251D902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9BAC-97E1-421F-B9CD-C7333EB5A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961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8007B-9AA2-4AAC-B034-44CFBD5217CC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3EEBE-6E3F-4843-B899-DAA7D2F7A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17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61EA33E-18AD-4B64-A1BC-788B8D494ADF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F5C47E-4C81-4539-A787-745A496F6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0465" y="1124744"/>
            <a:ext cx="8506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Бюджет муниципального образования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«</a:t>
            </a:r>
            <a:r>
              <a:rPr lang="ru-RU" sz="5400" b="1" dirty="0" err="1" smtClean="0">
                <a:solidFill>
                  <a:schemeClr val="tx2"/>
                </a:solidFill>
                <a:latin typeface="Georgia" pitchFamily="18" charset="0"/>
              </a:rPr>
              <a:t>Штанигуртское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»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5400" b="1" dirty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на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2020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год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7421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19128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00113" y="1341438"/>
            <a:ext cx="7502525" cy="3671887"/>
          </a:xfrm>
        </p:spPr>
        <p:txBody>
          <a:bodyPr/>
          <a:lstStyle/>
          <a:p>
            <a:pPr algn="ctr" eaLnBrk="1" hangingPunct="1"/>
            <a:r>
              <a:rPr lang="ru-RU" sz="10000" smtClean="0">
                <a:latin typeface="Georgia" pitchFamily="18" charset="0"/>
              </a:rPr>
              <a:t>Спасибо за внимание!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50825" y="288080"/>
            <a:ext cx="8507413" cy="1116037"/>
          </a:xfrm>
        </p:spPr>
        <p:txBody>
          <a:bodyPr/>
          <a:lstStyle/>
          <a:p>
            <a:r>
              <a:rPr lang="ru-RU" sz="2000" b="1" dirty="0">
                <a:latin typeface="Georgia" pitchFamily="18" charset="0"/>
              </a:rPr>
              <a:t>В основу формирования </a:t>
            </a:r>
            <a:r>
              <a:rPr lang="ru-RU" sz="2000" b="1" dirty="0" smtClean="0">
                <a:latin typeface="Georgia" pitchFamily="18" charset="0"/>
              </a:rPr>
              <a:t>бюджета </a:t>
            </a:r>
            <a:r>
              <a:rPr lang="ru-RU" sz="2000" b="1" dirty="0">
                <a:latin typeface="Georgia" pitchFamily="18" charset="0"/>
              </a:rPr>
              <a:t>положены следующие программные документы и нормативные правовые акты </a:t>
            </a:r>
            <a:r>
              <a:rPr lang="ru-RU" sz="2000" b="1" dirty="0" smtClean="0">
                <a:latin typeface="Georgia" pitchFamily="18" charset="0"/>
              </a:rPr>
              <a:t>РФ </a:t>
            </a:r>
            <a:r>
              <a:rPr lang="ru-RU" sz="2000" b="1" dirty="0">
                <a:latin typeface="Georgia" pitchFamily="18" charset="0"/>
              </a:rPr>
              <a:t>и </a:t>
            </a:r>
            <a:r>
              <a:rPr lang="ru-RU" sz="2000" b="1" dirty="0" smtClean="0">
                <a:latin typeface="Georgia" pitchFamily="18" charset="0"/>
              </a:rPr>
              <a:t>УР:</a:t>
            </a:r>
            <a:endParaRPr lang="ru-RU" sz="1800" b="1" dirty="0">
              <a:latin typeface="Georgia" pitchFamily="18" charset="0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323528" y="1231040"/>
            <a:ext cx="8496944" cy="5036286"/>
          </a:xfrm>
        </p:spPr>
        <p:txBody>
          <a:bodyPr/>
          <a:lstStyle/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Послание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Федеральному Собранию Российской Федерации от 1 марта 2018 года;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1999 года № 184-ФЗ «Об общих принципах организации законодательных (представительных) и исполнительных органов государственной власти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2003 года № 131-ФЗ «Об общих принципах организации местного самоуправления в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Указы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2012 года № 596-606, от 1 июня 2012 года № 761, от 28 декабря 2012 года №1688 (далее – Указы Президента Российской Федерации от 7 мая 2012 года);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2018 года № 204 «О национальных целях и стратегических задачах развития Российской Федерации на период до 2024 года» (далее – Указ Президента Российской Федерации от 7 мая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2018 года № 204);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Удмуртской Республики от 21 ноября 2006 года № 52-РЗ «О регулировании межбюджетных отношений в Удмуртской Республике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от 16 октября 2018 года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№1.123.1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основных направлениях бюджетной и налоговой политики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на 2019 год и на плановый период 2020 и 2021 годов»;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Штанигуртское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от 06 ноября 2018 года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№126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одобрении Прогноза социально-экономического развития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Штанигуртское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на 2019 год и плановый период 2020 и 2021 годов».</a:t>
            </a:r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862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auto">
          <a:xfrm>
            <a:off x="2580142" y="4214231"/>
            <a:ext cx="3939016" cy="516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001000" cy="8382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Georgia" pitchFamily="18" charset="0"/>
              </a:rPr>
              <a:t>Основные параметры бюджета МО «</a:t>
            </a:r>
            <a:r>
              <a:rPr lang="ru-RU" sz="3200" b="1" dirty="0" err="1" smtClean="0">
                <a:latin typeface="Georgia" pitchFamily="18" charset="0"/>
              </a:rPr>
              <a:t>Штанигуртское</a:t>
            </a:r>
            <a:r>
              <a:rPr lang="ru-RU" sz="3200" b="1" dirty="0" smtClean="0">
                <a:latin typeface="Georgia" pitchFamily="18" charset="0"/>
              </a:rPr>
              <a:t>» на </a:t>
            </a:r>
            <a:r>
              <a:rPr lang="ru-RU" sz="3200" b="1" dirty="0" smtClean="0">
                <a:latin typeface="Georgia" pitchFamily="18" charset="0"/>
              </a:rPr>
              <a:t>2020 </a:t>
            </a:r>
            <a:r>
              <a:rPr lang="ru-RU" sz="3200" b="1" dirty="0" smtClean="0">
                <a:latin typeface="Georgia" pitchFamily="18" charset="0"/>
              </a:rPr>
              <a:t>год, 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в тыс. руб.</a:t>
            </a:r>
          </a:p>
        </p:txBody>
      </p:sp>
      <p:pic>
        <p:nvPicPr>
          <p:cNvPr id="923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431402" cy="288032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 bwMode="auto">
          <a:xfrm>
            <a:off x="467544" y="3717152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439" y="3883695"/>
            <a:ext cx="18002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200" b="1" dirty="0">
                <a:latin typeface="Georgia" pitchFamily="18" charset="0"/>
              </a:rPr>
              <a:t>ДОХОДЫ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2 </a:t>
            </a:r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515,2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 bwMode="auto">
          <a:xfrm>
            <a:off x="6098303" y="3717152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2361" y="3861048"/>
            <a:ext cx="18002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РАСХОДЫ</a:t>
            </a:r>
            <a:endParaRPr lang="ru-RU" sz="2200" b="1" dirty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2 </a:t>
            </a:r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515,2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 bwMode="auto">
          <a:xfrm>
            <a:off x="3652463" y="4240047"/>
            <a:ext cx="1827931" cy="1821787"/>
          </a:xfrm>
          <a:prstGeom prst="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6462" y="5364806"/>
            <a:ext cx="18111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0,0 </a:t>
            </a:r>
            <a:r>
              <a:rPr lang="ru-RU" sz="2000" b="1" dirty="0" smtClean="0">
                <a:latin typeface="Georgia" pitchFamily="18" charset="0"/>
              </a:rPr>
              <a:t>ДЕФИЦИТ </a:t>
            </a:r>
          </a:p>
        </p:txBody>
      </p:sp>
    </p:spTree>
    <p:extLst>
      <p:ext uri="{BB962C8B-B14F-4D97-AF65-F5344CB8AC3E}">
        <p14:creationId xmlns:p14="http://schemas.microsoft.com/office/powerpoint/2010/main" val="1800970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5613" y="285749"/>
            <a:ext cx="8223250" cy="752476"/>
          </a:xfrm>
        </p:spPr>
        <p:txBody>
          <a:bodyPr/>
          <a:lstStyle/>
          <a:p>
            <a:pPr eaLnBrk="1" hangingPunct="1"/>
            <a:r>
              <a:rPr lang="ru-RU" sz="2200" b="1" dirty="0" smtClean="0">
                <a:latin typeface="Georgia" pitchFamily="18" charset="0"/>
              </a:rPr>
              <a:t>Структура доходов бюджета </a:t>
            </a:r>
            <a:br>
              <a:rPr lang="ru-RU" sz="2200" b="1" dirty="0" smtClean="0">
                <a:latin typeface="Georgia" pitchFamily="18" charset="0"/>
              </a:rPr>
            </a:br>
            <a:r>
              <a:rPr lang="ru-RU" sz="2200" b="1" dirty="0" smtClean="0">
                <a:latin typeface="Georgia" pitchFamily="18" charset="0"/>
              </a:rPr>
              <a:t>МО «</a:t>
            </a:r>
            <a:r>
              <a:rPr lang="ru-RU" sz="2400" b="1" dirty="0" err="1" smtClean="0">
                <a:latin typeface="Georgia" pitchFamily="18" charset="0"/>
              </a:rPr>
              <a:t>Штанигуртское</a:t>
            </a:r>
            <a:r>
              <a:rPr lang="ru-RU" sz="2200" b="1" dirty="0" smtClean="0">
                <a:latin typeface="Georgia" pitchFamily="18" charset="0"/>
              </a:rPr>
              <a:t>» на </a:t>
            </a:r>
            <a:r>
              <a:rPr lang="ru-RU" sz="2200" b="1" dirty="0" smtClean="0">
                <a:latin typeface="Georgia" pitchFamily="18" charset="0"/>
              </a:rPr>
              <a:t>2020 </a:t>
            </a:r>
            <a:r>
              <a:rPr lang="ru-RU" sz="2200" b="1" dirty="0" smtClean="0">
                <a:latin typeface="Georgia" pitchFamily="18" charset="0"/>
              </a:rPr>
              <a:t>год, тыс. руб.</a:t>
            </a:r>
            <a:br>
              <a:rPr lang="ru-RU" sz="2200" b="1" dirty="0" smtClean="0">
                <a:latin typeface="Georgia" pitchFamily="18" charset="0"/>
              </a:rPr>
            </a:b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451212" y="1167258"/>
            <a:ext cx="2258467" cy="103760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kumimoji="1" lang="ru-RU" sz="2000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Безвозмездные</a:t>
            </a:r>
            <a:endParaRPr kumimoji="1" lang="ru-RU" sz="2000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kumimoji="1" lang="ru-RU" sz="2000" u="sng" kern="0" dirty="0">
                <a:solidFill>
                  <a:srgbClr val="FF0000"/>
                </a:solidFill>
                <a:latin typeface="Georgia" pitchFamily="18" charset="0"/>
                <a:cs typeface="+mn-cs"/>
              </a:rPr>
              <a:t>поступления </a:t>
            </a:r>
          </a:p>
          <a:p>
            <a:pPr>
              <a:defRPr/>
            </a:pPr>
            <a:r>
              <a:rPr kumimoji="1" lang="ru-RU" b="1" u="sng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838,2</a:t>
            </a:r>
            <a:endParaRPr kumimoji="1" lang="ru-RU" b="1" u="sng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6300192" y="1182006"/>
            <a:ext cx="2435922" cy="9508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Налоговые и </a:t>
            </a:r>
            <a:endParaRPr kumimoji="1" lang="ru-RU" kern="0" dirty="0" smtClean="0">
              <a:solidFill>
                <a:schemeClr val="accent5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неналоговые </a:t>
            </a: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доходы </a:t>
            </a:r>
          </a:p>
          <a:p>
            <a:pPr algn="r">
              <a:defRPr/>
            </a:pPr>
            <a:r>
              <a:rPr kumimoji="1" lang="ru-RU" b="1" u="sng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1 677,0</a:t>
            </a:r>
            <a:endParaRPr kumimoji="1" lang="ru-RU" b="1" u="sng" kern="0" dirty="0">
              <a:solidFill>
                <a:schemeClr val="accent5"/>
              </a:solidFill>
              <a:latin typeface="Georgia" pitchFamily="18" charset="0"/>
              <a:cs typeface="+mn-cs"/>
            </a:endParaRPr>
          </a:p>
        </p:txBody>
      </p:sp>
      <p:cxnSp>
        <p:nvCxnSpPr>
          <p:cNvPr id="10258" name="Прямая со стрелкой 24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59" name="Прямая со стрелкой 2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0" name="Прямая со стрелкой 3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1" name="Прямая со стрелкой 40"/>
          <p:cNvCxnSpPr>
            <a:cxnSpLocks noChangeShapeType="1"/>
          </p:cNvCxnSpPr>
          <p:nvPr/>
        </p:nvCxnSpPr>
        <p:spPr bwMode="auto">
          <a:xfrm>
            <a:off x="8758238" y="3357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16796" y="6165303"/>
            <a:ext cx="427203" cy="265659"/>
          </a:xfrm>
        </p:spPr>
        <p:txBody>
          <a:bodyPr/>
          <a:lstStyle/>
          <a:p>
            <a:pPr>
              <a:defRPr/>
            </a:pPr>
            <a:fld id="{6028736B-C60A-4CAB-8426-57EDAD0AE65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9548" y="5733255"/>
            <a:ext cx="8284902" cy="69770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kumimoji="1" lang="ru-RU" sz="4000" kern="0" dirty="0">
                <a:latin typeface="Georgia" pitchFamily="18" charset="0"/>
                <a:cs typeface="+mn-cs"/>
              </a:rPr>
              <a:t>ВСЕГО </a:t>
            </a:r>
            <a:r>
              <a:rPr kumimoji="1" lang="ru-RU" sz="4000" kern="0" dirty="0" smtClean="0">
                <a:latin typeface="Georgia" pitchFamily="18" charset="0"/>
                <a:cs typeface="+mn-cs"/>
              </a:rPr>
              <a:t>ДОХОДОВ </a:t>
            </a:r>
            <a:r>
              <a:rPr kumimoji="1" lang="ru-RU" sz="4000" b="1" u="sng" kern="0" dirty="0" smtClean="0">
                <a:latin typeface="Georgia" pitchFamily="18" charset="0"/>
                <a:cs typeface="+mn-cs"/>
              </a:rPr>
              <a:t>2 515,2</a:t>
            </a:r>
            <a:endParaRPr kumimoji="1" lang="ru-RU" sz="4000" b="1" u="sng" kern="0" dirty="0">
              <a:latin typeface="Georgia" pitchFamily="18" charset="0"/>
              <a:cs typeface="+mn-cs"/>
            </a:endParaRP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4280298"/>
              </p:ext>
            </p:extLst>
          </p:nvPr>
        </p:nvGraphicFramePr>
        <p:xfrm>
          <a:off x="1187623" y="2122774"/>
          <a:ext cx="7128793" cy="3754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7964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Прогноз собственных доходов бюджета МО «</a:t>
            </a:r>
            <a:r>
              <a:rPr lang="ru-RU" sz="2800" b="1" dirty="0" err="1" smtClean="0">
                <a:latin typeface="Georgia" pitchFamily="18" charset="0"/>
              </a:rPr>
              <a:t>Штанигуртское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800" b="1" dirty="0" err="1" smtClean="0">
                <a:latin typeface="Georgia" pitchFamily="18" charset="0"/>
              </a:rPr>
              <a:t>тыс.руб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</p:txBody>
      </p:sp>
      <p:graphicFrame>
        <p:nvGraphicFramePr>
          <p:cNvPr id="24618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366121"/>
              </p:ext>
            </p:extLst>
          </p:nvPr>
        </p:nvGraphicFramePr>
        <p:xfrm>
          <a:off x="395536" y="1505680"/>
          <a:ext cx="8362702" cy="4875648"/>
        </p:xfrm>
        <a:graphic>
          <a:graphicData uri="http://schemas.openxmlformats.org/drawingml/2006/table">
            <a:tbl>
              <a:tblPr/>
              <a:tblGrid>
                <a:gridCol w="4774633"/>
                <a:gridCol w="1778095"/>
                <a:gridCol w="1809974"/>
              </a:tblGrid>
              <a:tr h="17128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cs typeface="Arial" charset="0"/>
                        </a:rPr>
                        <a:t>Виды налогов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Утверждено в бюджете на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2019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Прогноз на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2020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8185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823,0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947,0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104047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имущество физических лиц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297,0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337,0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  <a:tr h="104047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Земельный налог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491,0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393,0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</a:tbl>
          </a:graphicData>
        </a:graphic>
      </p:graphicFrame>
      <p:pic>
        <p:nvPicPr>
          <p:cNvPr id="113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9512" y="381099"/>
            <a:ext cx="8856984" cy="4556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Безвозмездные поступления в бюджет МО </a:t>
            </a:r>
            <a:br>
              <a:rPr lang="ru-RU" sz="2400" b="1" dirty="0" smtClean="0">
                <a:latin typeface="Georgia" pitchFamily="18" charset="0"/>
              </a:rPr>
            </a:br>
            <a:r>
              <a:rPr lang="ru-RU" sz="2400" b="1" dirty="0" smtClean="0">
                <a:latin typeface="Georgia" pitchFamily="18" charset="0"/>
              </a:rPr>
              <a:t>«</a:t>
            </a:r>
            <a:r>
              <a:rPr lang="ru-RU" sz="2400" b="1" dirty="0" err="1" smtClean="0">
                <a:latin typeface="Georgia" pitchFamily="18" charset="0"/>
              </a:rPr>
              <a:t>Штанигуртское</a:t>
            </a:r>
            <a:r>
              <a:rPr lang="ru-RU" sz="2400" b="1" dirty="0" smtClean="0">
                <a:latin typeface="Georgia" pitchFamily="18" charset="0"/>
              </a:rPr>
              <a:t>» на </a:t>
            </a:r>
            <a:r>
              <a:rPr lang="ru-RU" sz="2400" b="1" dirty="0" smtClean="0">
                <a:latin typeface="Georgia" pitchFamily="18" charset="0"/>
              </a:rPr>
              <a:t>2019 </a:t>
            </a:r>
            <a:r>
              <a:rPr lang="ru-RU" sz="2400" b="1" dirty="0" smtClean="0">
                <a:latin typeface="Georgia" pitchFamily="18" charset="0"/>
              </a:rPr>
              <a:t>и </a:t>
            </a:r>
            <a:r>
              <a:rPr lang="ru-RU" sz="2400" b="1" dirty="0" smtClean="0">
                <a:latin typeface="Georgia" pitchFamily="18" charset="0"/>
              </a:rPr>
              <a:t>2020 </a:t>
            </a:r>
            <a:r>
              <a:rPr lang="ru-RU" sz="2400" b="1" dirty="0" smtClean="0">
                <a:latin typeface="Georgia" pitchFamily="18" charset="0"/>
              </a:rPr>
              <a:t>годы, тыс. руб.</a:t>
            </a: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 bwMode="auto">
          <a:xfrm>
            <a:off x="602524" y="1438733"/>
            <a:ext cx="3600200" cy="1198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>
                <a:latin typeface="Georgia" pitchFamily="18" charset="0"/>
              </a:rPr>
              <a:t> </a:t>
            </a:r>
            <a:r>
              <a:rPr kumimoji="1" lang="ru-RU" sz="3600" b="1" dirty="0" smtClean="0">
                <a:latin typeface="Georgia" pitchFamily="18" charset="0"/>
              </a:rPr>
              <a:t>2019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803,8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941276" y="1438734"/>
            <a:ext cx="3569023" cy="11981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 smtClean="0">
                <a:latin typeface="Georgia" pitchFamily="18" charset="0"/>
              </a:rPr>
              <a:t>2020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  <a:endParaRPr kumimoji="1" lang="en-US" sz="3600" b="1" u="sng" dirty="0" smtClean="0">
              <a:latin typeface="Georgia" pitchFamily="18" charset="0"/>
            </a:endParaRP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838,2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602724" y="4077192"/>
            <a:ext cx="3600000" cy="1080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</a:rPr>
              <a:t>96,7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z="2000" smtClean="0"/>
              <a:pPr>
                <a:defRPr/>
              </a:pPr>
              <a:t>6</a:t>
            </a:fld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00844" y="5364611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en-US" sz="2800" u="sng" kern="0" dirty="0" smtClean="0">
                <a:latin typeface="Georgia" pitchFamily="18" charset="0"/>
              </a:rPr>
              <a:t>70</a:t>
            </a:r>
            <a:r>
              <a:rPr kumimoji="1" lang="ru-RU" sz="2800" u="sng" kern="0" dirty="0" smtClean="0">
                <a:latin typeface="Georgia" pitchFamily="18" charset="0"/>
              </a:rPr>
              <a:t>7</a:t>
            </a:r>
            <a:r>
              <a:rPr kumimoji="1" lang="en-US" sz="2800" u="sng" kern="0" dirty="0" smtClean="0">
                <a:latin typeface="Georgia" pitchFamily="18" charset="0"/>
              </a:rPr>
              <a:t>,</a:t>
            </a:r>
            <a:r>
              <a:rPr kumimoji="1" lang="ru-RU" sz="2800" u="sng" kern="0" dirty="0" smtClean="0">
                <a:latin typeface="Georgia" pitchFamily="18" charset="0"/>
              </a:rPr>
              <a:t>1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602724" y="2826728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Субсидии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0,0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4960095" y="4077192"/>
            <a:ext cx="3600000" cy="10800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91,8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4958215" y="5364611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en-US" sz="2800" u="sng" kern="0" dirty="0" smtClean="0">
                <a:latin typeface="Georgia" pitchFamily="18" charset="0"/>
              </a:rPr>
              <a:t>7</a:t>
            </a:r>
            <a:r>
              <a:rPr kumimoji="1" lang="ru-RU" sz="2800" u="sng" kern="0" dirty="0" smtClean="0">
                <a:latin typeface="Georgia" pitchFamily="18" charset="0"/>
              </a:rPr>
              <a:t>32,8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4960095" y="2826728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Субсидии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13,6</a:t>
            </a:r>
            <a:endParaRPr kumimoji="1" lang="ru-RU" sz="2800" u="sng" kern="0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1000" y="292100"/>
            <a:ext cx="8223250" cy="6715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Структура расходов проекта бюджета МО «</a:t>
            </a:r>
            <a:r>
              <a:rPr lang="ru-RU" sz="2400" b="1" dirty="0" err="1" smtClean="0">
                <a:latin typeface="Georgia" pitchFamily="18" charset="0"/>
              </a:rPr>
              <a:t>Штанигуртское</a:t>
            </a:r>
            <a:r>
              <a:rPr lang="ru-RU" sz="2400" b="1" dirty="0" smtClean="0">
                <a:latin typeface="Georgia" pitchFamily="18" charset="0"/>
              </a:rPr>
              <a:t>» на </a:t>
            </a:r>
            <a:r>
              <a:rPr lang="ru-RU" sz="2400" b="1" dirty="0" smtClean="0">
                <a:latin typeface="Georgia" pitchFamily="18" charset="0"/>
              </a:rPr>
              <a:t>2020 </a:t>
            </a:r>
            <a:r>
              <a:rPr lang="ru-RU" sz="2400" b="1" dirty="0" smtClean="0">
                <a:latin typeface="Georgia" pitchFamily="18" charset="0"/>
              </a:rPr>
              <a:t>год, тыс. руб.</a:t>
            </a:r>
            <a:br>
              <a:rPr lang="ru-RU" sz="2400" b="1" dirty="0" smtClean="0">
                <a:latin typeface="Georgia" pitchFamily="18" charset="0"/>
              </a:rPr>
            </a:br>
            <a:endParaRPr lang="ru-RU" sz="2400" b="1" dirty="0" smtClean="0">
              <a:latin typeface="Georgia" pitchFamily="18" charset="0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 bwMode="auto">
          <a:xfrm>
            <a:off x="467295" y="5301208"/>
            <a:ext cx="5616873" cy="935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ВСЕГО РАСХОДОВ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515,2 тыс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. руб. </a:t>
            </a:r>
            <a:endParaRPr lang="en-US" b="1" dirty="0" smtClean="0">
              <a:solidFill>
                <a:srgbClr val="005828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(К первоначальному бюджету на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2019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год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увеличение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расходов составило –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3,99</a:t>
            </a:r>
            <a:r>
              <a:rPr lang="en-US" b="1" dirty="0" smtClean="0">
                <a:solidFill>
                  <a:srgbClr val="005828"/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%)</a:t>
            </a: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95860" y="6128682"/>
            <a:ext cx="448139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8694300"/>
              </p:ext>
            </p:extLst>
          </p:nvPr>
        </p:nvGraphicFramePr>
        <p:xfrm>
          <a:off x="611560" y="1196752"/>
          <a:ext cx="8280920" cy="5039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9564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528" y="330270"/>
            <a:ext cx="8640960" cy="13705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Социально-значимые расходы бюджета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Штанигуртское</a:t>
            </a:r>
            <a:r>
              <a:rPr lang="ru-RU" sz="2800" b="1" dirty="0" smtClean="0">
                <a:latin typeface="Georgia" pitchFamily="18" charset="0"/>
              </a:rPr>
              <a:t>» на </a:t>
            </a:r>
            <a:r>
              <a:rPr lang="ru-RU" sz="2800" b="1" dirty="0" smtClean="0">
                <a:latin typeface="Georgia" pitchFamily="18" charset="0"/>
              </a:rPr>
              <a:t>2020 </a:t>
            </a:r>
            <a:r>
              <a:rPr lang="ru-RU" sz="2800" b="1" dirty="0" smtClean="0">
                <a:latin typeface="Georgia" pitchFamily="18" charset="0"/>
              </a:rPr>
              <a:t>год, тыс. руб.</a:t>
            </a:r>
          </a:p>
        </p:txBody>
      </p:sp>
      <p:pic>
        <p:nvPicPr>
          <p:cNvPr id="1439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26304" y="6093296"/>
            <a:ext cx="517696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956788"/>
              </p:ext>
            </p:extLst>
          </p:nvPr>
        </p:nvGraphicFramePr>
        <p:xfrm>
          <a:off x="505252" y="1340769"/>
          <a:ext cx="8174612" cy="4968553"/>
        </p:xfrm>
        <a:graphic>
          <a:graphicData uri="http://schemas.openxmlformats.org/drawingml/2006/table">
            <a:tbl>
              <a:tblPr/>
              <a:tblGrid>
                <a:gridCol w="4282772"/>
                <a:gridCol w="1080120"/>
                <a:gridCol w="1123345"/>
                <a:gridCol w="1688375"/>
              </a:tblGrid>
              <a:tr h="79285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Наименование показателя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Первоначальный проект 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Темп роста к уровню </a:t>
                      </a:r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г, %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34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2018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Социально-значимые расходы всего, из них: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44,0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Образование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Социальная политика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24,0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0,0</a:t>
                      </a:r>
                      <a:endParaRPr lang="ru-RU" sz="2400" b="1" i="0" u="none" strike="noStrike" dirty="0" smtClean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0,0</a:t>
                      </a:r>
                      <a:endParaRPr lang="ru-RU" sz="2400" b="1" i="0" u="none" strike="noStrike" dirty="0" smtClean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1362524"/>
              </p:ext>
            </p:extLst>
          </p:nvPr>
        </p:nvGraphicFramePr>
        <p:xfrm>
          <a:off x="107950" y="-1684338"/>
          <a:ext cx="5451475" cy="854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10" name="Лист" r:id="rId3" imgW="2562157" imgH="971550" progId="Excel.Sheet.8">
                  <p:embed/>
                </p:oleObj>
              </mc:Choice>
              <mc:Fallback>
                <p:oleObj name="Лист" r:id="rId3" imgW="2562157" imgH="971550" progId="Excel.Sheet.8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-1684338"/>
                        <a:ext cx="5451475" cy="8542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260648"/>
            <a:ext cx="8497192" cy="8382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Прочие расходы </a:t>
            </a:r>
            <a:r>
              <a:rPr lang="ru-RU" sz="2800" b="1" dirty="0">
                <a:latin typeface="Georgia" pitchFamily="18" charset="0"/>
              </a:rPr>
              <a:t>бюджета </a:t>
            </a:r>
            <a:r>
              <a:rPr lang="ru-RU" sz="2800" b="1" dirty="0" smtClean="0">
                <a:latin typeface="Georgia" pitchFamily="18" charset="0"/>
              </a:rPr>
              <a:t/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Штанигуртское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000" b="1" dirty="0" smtClean="0">
                <a:latin typeface="Georgia" pitchFamily="18" charset="0"/>
              </a:rPr>
              <a:t>тыс. руб.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5860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2019 </a:t>
            </a:r>
            <a:r>
              <a:rPr kumimoji="1" lang="ru-RU" sz="2800" b="1" dirty="0">
                <a:latin typeface="Georgia" pitchFamily="18" charset="0"/>
              </a:rPr>
              <a:t>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2 </a:t>
            </a:r>
            <a:r>
              <a:rPr kumimoji="1" lang="ru-RU" sz="2800" b="1" u="sng" dirty="0" smtClean="0">
                <a:latin typeface="Georgia" pitchFamily="18" charset="0"/>
              </a:rPr>
              <a:t>370,8</a:t>
            </a:r>
            <a:endParaRPr kumimoji="1" lang="ru-RU" sz="28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868145" y="1196851"/>
            <a:ext cx="2880319" cy="863997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Общегосударственные вопросы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1 565,6</a:t>
            </a:r>
            <a:endParaRPr lang="en-US" b="1" dirty="0">
              <a:latin typeface="Georgia" pitchFamily="18" charset="0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868145" y="2924944"/>
            <a:ext cx="2880319" cy="136815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kern="0" dirty="0">
                <a:latin typeface="Georgia" pitchFamily="18" charset="0"/>
                <a:cs typeface="+mn-cs"/>
              </a:rPr>
              <a:t>Национальная безопасность и правоохранительная деятельность </a:t>
            </a:r>
          </a:p>
          <a:p>
            <a:pPr algn="r">
              <a:defRPr/>
            </a:pPr>
            <a:r>
              <a:rPr lang="ru-RU" b="1" dirty="0">
                <a:latin typeface="Georgia" pitchFamily="18" charset="0"/>
                <a:cs typeface="+mn-cs"/>
              </a:rPr>
              <a:t>8,8</a:t>
            </a: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868145" y="5392070"/>
            <a:ext cx="2880320" cy="917250"/>
          </a:xfrm>
          <a:prstGeom prst="rect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Жилищно-коммунальное хозяйство</a:t>
            </a:r>
          </a:p>
          <a:p>
            <a:pPr algn="r">
              <a:defRPr/>
            </a:pPr>
            <a:r>
              <a:rPr lang="ru-RU" b="1" smtClean="0">
                <a:latin typeface="Georgia" pitchFamily="18" charset="0"/>
                <a:cs typeface="+mn-cs"/>
              </a:rPr>
              <a:t>96,2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868145" y="4365104"/>
            <a:ext cx="2880319" cy="8615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Национальная экономика </a:t>
            </a:r>
            <a:endParaRPr kumimoji="1" lang="ru-RU" kern="0" dirty="0" smtClean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732,8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pic>
        <p:nvPicPr>
          <p:cNvPr id="1537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Box 2"/>
          <p:cNvSpPr txBox="1">
            <a:spLocks noChangeArrowheads="1"/>
          </p:cNvSpPr>
          <p:nvPr/>
        </p:nvSpPr>
        <p:spPr bwMode="auto">
          <a:xfrm>
            <a:off x="6209330" y="881606"/>
            <a:ext cx="2617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dirty="0" smtClean="0">
                <a:latin typeface="Georgia" pitchFamily="18" charset="0"/>
              </a:rPr>
              <a:t>2020 </a:t>
            </a:r>
            <a:r>
              <a:rPr lang="ru-RU" dirty="0" smtClean="0">
                <a:latin typeface="Georgia" pitchFamily="18" charset="0"/>
              </a:rPr>
              <a:t>год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868145" y="2142283"/>
            <a:ext cx="2880320" cy="648072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Национальная оборона </a:t>
            </a:r>
            <a:endParaRPr kumimoji="1" lang="ru-RU" kern="0" dirty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91,8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165304"/>
            <a:ext cx="431402" cy="234926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087316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2020 </a:t>
            </a:r>
            <a:r>
              <a:rPr kumimoji="1" lang="ru-RU" sz="2800" b="1" dirty="0" smtClean="0">
                <a:latin typeface="Georgia" pitchFamily="18" charset="0"/>
              </a:rPr>
              <a:t>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2 495,2</a:t>
            </a:r>
            <a:endParaRPr kumimoji="1" lang="ru-RU" sz="2800" b="1" u="sng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4">
      <a:dk1>
        <a:srgbClr val="000000"/>
      </a:dk1>
      <a:lt1>
        <a:srgbClr val="FFFFFF"/>
      </a:lt1>
      <a:dk2>
        <a:srgbClr val="D00054"/>
      </a:dk2>
      <a:lt2>
        <a:srgbClr val="808080"/>
      </a:lt2>
      <a:accent1>
        <a:srgbClr val="00B050"/>
      </a:accent1>
      <a:accent2>
        <a:srgbClr val="FF0000"/>
      </a:accent2>
      <a:accent3>
        <a:srgbClr val="00B050"/>
      </a:accent3>
      <a:accent4>
        <a:srgbClr val="FF0000"/>
      </a:accent4>
      <a:accent5>
        <a:srgbClr val="00B050"/>
      </a:accent5>
      <a:accent6>
        <a:srgbClr val="D00054"/>
      </a:accent6>
      <a:hlink>
        <a:srgbClr val="FF0066"/>
      </a:hlink>
      <a:folHlink>
        <a:srgbClr val="00B050"/>
      </a:folHlink>
    </a:clrScheme>
    <a:fontScheme name="Selling a Product o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Selling a Product or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5">
        <a:dk1>
          <a:srgbClr val="808080"/>
        </a:dk1>
        <a:lt1>
          <a:srgbClr val="F8F8F8"/>
        </a:lt1>
        <a:dk2>
          <a:srgbClr val="33CCCC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6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7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8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9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0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2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3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4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5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6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FF0066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7566</TotalTime>
  <Words>498</Words>
  <Application>Microsoft Office PowerPoint</Application>
  <PresentationFormat>Экран (4:3)</PresentationFormat>
  <Paragraphs>105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Тема1</vt:lpstr>
      <vt:lpstr>Microsoft Excel 97-2003 Worksheet</vt:lpstr>
      <vt:lpstr>Презентация PowerPoint</vt:lpstr>
      <vt:lpstr>В основу формирования бюджета положены следующие программные документы и нормативные правовые акты РФ и УР:</vt:lpstr>
      <vt:lpstr>Основные параметры бюджета МО «Штанигуртское» на 2020 год,  в тыс. руб.</vt:lpstr>
      <vt:lpstr>Структура доходов бюджета  МО «Штанигуртское» на 2020 год, тыс. руб. </vt:lpstr>
      <vt:lpstr>Прогноз собственных доходов бюджета МО «Штанигуртское», тыс.руб.</vt:lpstr>
      <vt:lpstr>Безвозмездные поступления в бюджет МО  «Штанигуртское» на 2019 и 2020 годы, тыс. руб.</vt:lpstr>
      <vt:lpstr>Структура расходов проекта бюджета МО «Штанигуртское» на 2020 год, тыс. руб. </vt:lpstr>
      <vt:lpstr>Социально-значимые расходы бюджета  МО «Штанигуртское» на 2020 год, тыс. руб.</vt:lpstr>
      <vt:lpstr>Прочие расходы бюджета  МО «Штанигуртское», тыс. 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366</cp:revision>
  <dcterms:created xsi:type="dcterms:W3CDTF">2013-12-04T13:25:11Z</dcterms:created>
  <dcterms:modified xsi:type="dcterms:W3CDTF">2019-12-12T06:55:06Z</dcterms:modified>
</cp:coreProperties>
</file>