
<file path=[Content_Types].xml><?xml version="1.0" encoding="utf-8"?>
<Types xmlns="http://schemas.openxmlformats.org/package/2006/content-types">
  <Default Extension="bin" ContentType="application/vnd.ms-office.activeX"/>
  <Default Extension="png" ContentType="image/png"/>
  <Default Extension="wmf" ContentType="image/x-wmf"/>
  <Default Extension="emf" ContentType="image/x-emf"/>
  <Default Extension="xls" ContentType="application/vnd.ms-excel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activeX/activeX1.xml" ContentType="application/vnd.ms-office.activeX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85" r:id="rId2"/>
    <p:sldId id="287" r:id="rId3"/>
    <p:sldId id="288" r:id="rId4"/>
    <p:sldId id="289" r:id="rId5"/>
    <p:sldId id="274" r:id="rId6"/>
    <p:sldId id="267" r:id="rId7"/>
    <p:sldId id="280" r:id="rId8"/>
    <p:sldId id="270" r:id="rId9"/>
    <p:sldId id="271" r:id="rId10"/>
    <p:sldId id="275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FF"/>
    <a:srgbClr val="00BBFE"/>
    <a:srgbClr val="9933FF"/>
    <a:srgbClr val="FF9933"/>
    <a:srgbClr val="E7F2E9"/>
    <a:srgbClr val="FF99FF"/>
    <a:srgbClr val="FFFFCC"/>
    <a:srgbClr val="CBE4D0"/>
    <a:srgbClr val="5FB4CF"/>
    <a:srgbClr val="3965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09" autoAdjust="0"/>
    <p:restoredTop sz="98168" autoAdjust="0"/>
  </p:normalViewPr>
  <p:slideViewPr>
    <p:cSldViewPr>
      <p:cViewPr varScale="1">
        <p:scale>
          <a:sx n="90" d="100"/>
          <a:sy n="90" d="100"/>
        </p:scale>
        <p:origin x="-1398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978C9E23-D4B0-11CE-BF2D-00AA003F40D0}" ax:persistence="persistStorage" r:id="rId1"/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uran\_Documents\_&#1041;&#1102;&#1076;&#1078;&#1077;&#1090;&#1085;&#1080;&#1082;&#1080;\&#1041;&#1102;&#1076;&#1078;&#1077;&#1090;\&#1041;&#1102;&#1076;&#1078;&#1077;&#1090;%202020\&#1073;&#1102;&#1076;&#1078;&#1077;&#1090;%20&#1087;&#1086;&#1089;&#1077;&#1083;&#1077;&#1085;&#1080;&#1081;%202020-2022%20&#1075;&#1086;&#1076;&#1072;\&#1084;&#1086;%20&#1074;&#1077;&#1088;&#1093;&#1085;&#1077;&#1073;&#1086;&#1075;&#1072;&#1090;&#1099;&#1088;&#1089;&#1082;&#1086;&#1077;\&#1044;&#1080;&#1072;&#1075;&#1088;&#1072;&#1084;&#1084;&#1099;%20&#1082;%20&#1089;&#1083;&#1072;&#1081;&#1076;&#1072;&#1084;%20&#1042;&#1077;&#1088;&#1093;&#1085;&#1077;&#1073;&#1086;&#1075;&#1072;&#1090;&#1099;&#1088;&#1089;&#1082;&#1086;&#1077;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uran\_Documents\_&#1041;&#1102;&#1076;&#1078;&#1077;&#1090;&#1085;&#1080;&#1082;&#1080;\&#1041;&#1102;&#1076;&#1078;&#1077;&#1090;\&#1041;&#1102;&#1076;&#1078;&#1077;&#1090;%202020\&#1073;&#1102;&#1076;&#1078;&#1077;&#1090;%20&#1087;&#1086;&#1089;&#1077;&#1083;&#1077;&#1085;&#1080;&#1081;%202020-2022%20&#1075;&#1086;&#1076;&#1072;\&#1084;&#1086;%20&#1074;&#1077;&#1088;&#1093;&#1085;&#1077;&#1073;&#1086;&#1075;&#1072;&#1090;&#1099;&#1088;&#1089;&#1082;&#1086;&#1077;\&#1044;&#1080;&#1072;&#1075;&#1088;&#1072;&#1084;&#1084;&#1099;%20&#1082;%20&#1089;&#1083;&#1072;&#1081;&#1076;&#1072;&#1084;%20&#1042;&#1077;&#1088;&#1093;&#1085;&#1077;&#1073;&#1086;&#1075;&#1072;&#1090;&#1099;&#1088;&#1089;&#1082;&#1086;&#1077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explosion val="25"/>
          <c:dLbls>
            <c:txPr>
              <a:bodyPr/>
              <a:lstStyle/>
              <a:p>
                <a:pPr>
                  <a:defRPr sz="3600">
                    <a:latin typeface="Georgia" panose="02040502050405020303" pitchFamily="18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Лист1!$A$1:$A$2</c:f>
              <c:strCache>
                <c:ptCount val="2"/>
                <c:pt idx="0">
                  <c:v>Налоговые и неналоговые доходы</c:v>
                </c:pt>
                <c:pt idx="1">
                  <c:v>Безвозмездные поступления</c:v>
                </c:pt>
              </c:strCache>
            </c:strRef>
          </c:cat>
          <c:val>
            <c:numRef>
              <c:f>Лист1!$B$1:$B$2</c:f>
              <c:numCache>
                <c:formatCode>0.00</c:formatCode>
                <c:ptCount val="2"/>
                <c:pt idx="0">
                  <c:v>685</c:v>
                </c:pt>
                <c:pt idx="1">
                  <c:v>2732.7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chemeClr val="accent1">
                  <a:lumMod val="20000"/>
                  <a:lumOff val="80000"/>
                </a:schemeClr>
              </a:solidFill>
            </c:spPr>
          </c:dPt>
          <c:dPt>
            <c:idx val="3"/>
            <c:bubble3D val="0"/>
            <c:spPr>
              <a:solidFill>
                <a:srgbClr val="FFC000"/>
              </a:solidFill>
            </c:spPr>
          </c:dPt>
          <c:dPt>
            <c:idx val="4"/>
            <c:bubble3D val="0"/>
            <c:spPr>
              <a:solidFill>
                <a:srgbClr val="00B0F0"/>
              </a:solidFill>
            </c:spPr>
          </c:dPt>
          <c:dLbls>
            <c:dLbl>
              <c:idx val="0"/>
              <c:layout>
                <c:manualLayout>
                  <c:x val="0.11387693346317322"/>
                  <c:y val="-7.6384056742233317E-3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1"/>
              <c:layout>
                <c:manualLayout>
                  <c:x val="-4.3211990003020721E-2"/>
                  <c:y val="9.8106423847642663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2"/>
              <c:layout>
                <c:manualLayout>
                  <c:x val="2.6507816762596361E-2"/>
                  <c:y val="0.2065726249714944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3"/>
              <c:layout>
                <c:manualLayout>
                  <c:x val="-4.4491240333362984E-2"/>
                  <c:y val="-6.4780813827703355E-3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numFmt formatCode="0.0%" sourceLinked="0"/>
            <c:txPr>
              <a:bodyPr/>
              <a:lstStyle/>
              <a:p>
                <a:pPr>
                  <a:defRPr sz="2400">
                    <a:latin typeface="Georgia" panose="02040502050405020303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eparator>
</c:separator>
            <c:showLeaderLines val="1"/>
          </c:dLbls>
          <c:cat>
            <c:strRef>
              <c:f>Лист2!$F$16:$F$20</c:f>
              <c:strCache>
                <c:ptCount val="5"/>
                <c:pt idx="0">
                  <c:v>Расходы на обеспечение безопасности</c:v>
                </c:pt>
                <c:pt idx="1">
                  <c:v>Общегосударственные вопросы</c:v>
                </c:pt>
                <c:pt idx="2">
                  <c:v>Расходы на поддержку отдельных отраслей экономики</c:v>
                </c:pt>
                <c:pt idx="3">
                  <c:v>Расходы социальной направленности</c:v>
                </c:pt>
                <c:pt idx="4">
                  <c:v>Жилищно-коммунальное хозяйство</c:v>
                </c:pt>
              </c:strCache>
            </c:strRef>
          </c:cat>
          <c:val>
            <c:numRef>
              <c:f>Лист2!$G$16:$G$20</c:f>
              <c:numCache>
                <c:formatCode>0.0</c:formatCode>
                <c:ptCount val="5"/>
                <c:pt idx="0">
                  <c:v>272.7</c:v>
                </c:pt>
                <c:pt idx="1">
                  <c:v>1632.5</c:v>
                </c:pt>
                <c:pt idx="2">
                  <c:v>1298.5999999999999</c:v>
                </c:pt>
                <c:pt idx="3">
                  <c:v>149.4</c:v>
                </c:pt>
                <c:pt idx="4">
                  <c:v>78.5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7546420796362294"/>
          <c:y val="4.574034902554687E-2"/>
          <c:w val="0.31533967173712418"/>
          <c:h val="0.92708449061215426"/>
        </c:manualLayout>
      </c:layout>
      <c:overlay val="0"/>
      <c:txPr>
        <a:bodyPr/>
        <a:lstStyle/>
        <a:p>
          <a:pPr>
            <a:defRPr sz="1800">
              <a:latin typeface="Georgia" panose="02040502050405020303" pitchFamily="18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62DAF3-BC91-475C-AE33-C058EAB77764}" type="datetimeFigureOut">
              <a:rPr lang="ru-RU" smtClean="0"/>
              <a:t>24.12.2019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D00483-6873-4D95-9A9D-40DF65C171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53949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32E2C1B-31CE-4186-99A5-20931DDA7638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23429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32E2C1B-31CE-4186-99A5-20931DDA7638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23429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ru-RU" sz="2400">
                <a:latin typeface="Tahoma" pitchFamily="34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</p:grpSp>
      <p:sp>
        <p:nvSpPr>
          <p:cNvPr id="1116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2FF3BF-C986-494C-B8B6-41ACF21B79CB}" type="datetimeFigureOut">
              <a:rPr lang="ru-RU"/>
              <a:pPr>
                <a:defRPr/>
              </a:pPr>
              <a:t>24.12.2019</a:t>
            </a:fld>
            <a:endParaRPr lang="ru-RU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9280AA-B91B-423E-A90E-1C74CA937E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572277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F500D0-481F-4711-B3F3-EFBAD34B273A}" type="datetimeFigureOut">
              <a:rPr lang="ru-RU"/>
              <a:pPr>
                <a:defRPr/>
              </a:pPr>
              <a:t>24.12.2019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210BC3-3A63-4B97-B20B-C190F36541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2974387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20C213-7050-43B2-B700-5CE78E9898A7}" type="datetimeFigureOut">
              <a:rPr lang="ru-RU"/>
              <a:pPr>
                <a:defRPr/>
              </a:pPr>
              <a:t>24.12.2019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CEDC10-003C-4BCD-A10A-6940BFB941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0770675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BC4818-5BB1-4238-824E-968A61978BC8}" type="datetimeFigureOut">
              <a:rPr lang="ru-RU"/>
              <a:pPr>
                <a:defRPr/>
              </a:pPr>
              <a:t>24.12.2019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49502B-C9AD-4925-BA82-F6E04A45D9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0431653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00B412-FAA1-4D9E-998B-EE7ED2E1782B}" type="datetimeFigureOut">
              <a:rPr lang="ru-RU"/>
              <a:pPr>
                <a:defRPr/>
              </a:pPr>
              <a:t>24.12.2019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D4D651-AEA8-468D-92EC-1DFF32E56B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6853044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909929-1161-406C-89F3-1C083A5C3F0A}" type="datetimeFigureOut">
              <a:rPr lang="ru-RU"/>
              <a:pPr>
                <a:defRPr/>
              </a:pPr>
              <a:t>24.12.2019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05F433-3CD2-42F9-BDBD-577EDCA554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0123199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82199F-4B1A-416B-8F19-300838F084F8}" type="datetimeFigureOut">
              <a:rPr lang="ru-RU"/>
              <a:pPr>
                <a:defRPr/>
              </a:pPr>
              <a:t>24.12.2019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4BDC6A-FC93-43F3-AC9A-CC8C8D1003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4900264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C7126F-E70F-44B3-9C33-FAF2ABD8D441}" type="datetimeFigureOut">
              <a:rPr lang="ru-RU"/>
              <a:pPr>
                <a:defRPr/>
              </a:pPr>
              <a:t>24.12.2019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5FC1B4-D1A7-4FE5-95C7-B1D3A8B846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2949962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07A432-7B4A-4814-AD04-DCE0D66CBD68}" type="datetimeFigureOut">
              <a:rPr lang="ru-RU"/>
              <a:pPr>
                <a:defRPr/>
              </a:pPr>
              <a:t>24.12.2019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590E4A-B140-47DC-AC92-38D237DC12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4606976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E7A9C7-ACA0-4D7E-A9FC-9E760CED0010}" type="datetimeFigureOut">
              <a:rPr lang="ru-RU"/>
              <a:pPr>
                <a:defRPr/>
              </a:pPr>
              <a:t>24.12.2019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28736B-C60A-4CAB-8426-57EDAD0AE6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2598780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5C04F5-3A6E-44CF-AD92-C9A24251D902}" type="datetimeFigureOut">
              <a:rPr lang="ru-RU"/>
              <a:pPr>
                <a:defRPr/>
              </a:pPr>
              <a:t>24.12.2019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6F9BAC-97E1-421F-B9CD-C7333EB5A8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0196192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78007B-9AA2-4AAC-B034-44CFBD5217CC}" type="datetimeFigureOut">
              <a:rPr lang="ru-RU"/>
              <a:pPr>
                <a:defRPr/>
              </a:pPr>
              <a:t>24.12.2019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A3EEBE-6E3F-4843-B899-DAA7D2F7A8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421714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105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bg2"/>
                </a:solidFill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fld id="{861EA33E-18AD-4B64-A1BC-788B8D494ADF}" type="datetimeFigureOut">
              <a:rPr lang="ru-RU"/>
              <a:pPr>
                <a:defRPr/>
              </a:pPr>
              <a:t>24.12.2019</a:t>
            </a:fld>
            <a:endParaRPr lang="ru-RU"/>
          </a:p>
        </p:txBody>
      </p:sp>
      <p:sp>
        <p:nvSpPr>
          <p:cNvPr id="1105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bg2"/>
                </a:solidFill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05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bg2"/>
                </a:solidFill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fld id="{81F5C47E-4C81-4539-A787-745A496F6C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ru-RU" sz="2400">
                <a:latin typeface="Tahoma" pitchFamily="34" charset="0"/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Excel_97-2003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.png"/><Relationship Id="rId4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758238" y="6093296"/>
            <a:ext cx="385762" cy="306934"/>
          </a:xfrm>
        </p:spPr>
        <p:txBody>
          <a:bodyPr/>
          <a:lstStyle/>
          <a:p>
            <a:pPr>
              <a:defRPr/>
            </a:pPr>
            <a:fld id="{EFD4D651-AEA8-468D-92EC-1DFF32E56B6C}" type="slidenum">
              <a:rPr lang="ru-RU" smtClean="0"/>
              <a:pPr>
                <a:defRPr/>
              </a:pPr>
              <a:t>1</a:t>
            </a:fld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10465" y="1124744"/>
            <a:ext cx="850671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5400" b="1" dirty="0">
                <a:solidFill>
                  <a:schemeClr val="tx2"/>
                </a:solidFill>
                <a:latin typeface="Georgia" pitchFamily="18" charset="0"/>
              </a:rPr>
              <a:t>Бюджет муниципального образования </a:t>
            </a:r>
            <a:r>
              <a:rPr lang="ru-RU" sz="5400" b="1" dirty="0" smtClean="0">
                <a:solidFill>
                  <a:schemeClr val="tx2"/>
                </a:solidFill>
                <a:latin typeface="Georgia" pitchFamily="18" charset="0"/>
              </a:rPr>
              <a:t>«Верхнебогатырское</a:t>
            </a:r>
            <a:r>
              <a:rPr lang="ru-RU" sz="5400" b="1" dirty="0">
                <a:solidFill>
                  <a:schemeClr val="tx2"/>
                </a:solidFill>
                <a:latin typeface="Georgia" pitchFamily="18" charset="0"/>
              </a:rPr>
              <a:t>» </a:t>
            </a:r>
            <a:br>
              <a:rPr lang="ru-RU" sz="5400" b="1" dirty="0">
                <a:solidFill>
                  <a:schemeClr val="tx2"/>
                </a:solidFill>
                <a:latin typeface="Georgia" pitchFamily="18" charset="0"/>
              </a:rPr>
            </a:br>
            <a:r>
              <a:rPr lang="ru-RU" sz="5400" b="1" dirty="0">
                <a:solidFill>
                  <a:schemeClr val="tx2"/>
                </a:solidFill>
                <a:latin typeface="Georgia" pitchFamily="18" charset="0"/>
              </a:rPr>
              <a:t>на </a:t>
            </a:r>
            <a:r>
              <a:rPr lang="ru-RU" sz="5400" b="1" dirty="0" smtClean="0">
                <a:solidFill>
                  <a:schemeClr val="tx2"/>
                </a:solidFill>
                <a:latin typeface="Georgia" pitchFamily="18" charset="0"/>
              </a:rPr>
              <a:t>2020 </a:t>
            </a:r>
            <a:r>
              <a:rPr lang="ru-RU" sz="5400" b="1" dirty="0">
                <a:solidFill>
                  <a:schemeClr val="tx2"/>
                </a:solidFill>
                <a:latin typeface="Georgia" pitchFamily="18" charset="0"/>
              </a:rPr>
              <a:t>год</a:t>
            </a:r>
            <a:endParaRPr lang="ru-RU" sz="5400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17415" name="SapphireHiddenControl" r:id="rId2" imgW="6095880" imgH="4067280"/>
        </mc:Choice>
        <mc:Fallback>
          <p:control name="SapphireHiddenControl" r:id="rId2" imgW="6095880" imgH="4067280">
            <p:pic>
              <p:nvPicPr>
                <p:cNvPr id="0" name="SapphireHiddenControl" hidden="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6096000" cy="406717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41912874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900113" y="1341438"/>
            <a:ext cx="7502525" cy="3671887"/>
          </a:xfrm>
        </p:spPr>
        <p:txBody>
          <a:bodyPr/>
          <a:lstStyle/>
          <a:p>
            <a:pPr algn="ctr" eaLnBrk="1" hangingPunct="1"/>
            <a:r>
              <a:rPr lang="ru-RU" sz="10000" smtClean="0">
                <a:latin typeface="Georgia" pitchFamily="18" charset="0"/>
              </a:rPr>
              <a:t>Спасибо за внимание!</a:t>
            </a:r>
          </a:p>
        </p:txBody>
      </p:sp>
      <p:pic>
        <p:nvPicPr>
          <p:cNvPr id="1638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250825" y="288080"/>
            <a:ext cx="8507413" cy="1116037"/>
          </a:xfrm>
        </p:spPr>
        <p:txBody>
          <a:bodyPr/>
          <a:lstStyle/>
          <a:p>
            <a:r>
              <a:rPr lang="ru-RU" sz="2000" b="1" dirty="0">
                <a:latin typeface="Georgia" pitchFamily="18" charset="0"/>
              </a:rPr>
              <a:t>В основу формирования </a:t>
            </a:r>
            <a:r>
              <a:rPr lang="ru-RU" sz="2000" b="1" dirty="0" smtClean="0">
                <a:latin typeface="Georgia" pitchFamily="18" charset="0"/>
              </a:rPr>
              <a:t>бюджета </a:t>
            </a:r>
            <a:r>
              <a:rPr lang="ru-RU" sz="2000" b="1" dirty="0">
                <a:latin typeface="Georgia" pitchFamily="18" charset="0"/>
              </a:rPr>
              <a:t>положены следующие программные документы и нормативные правовые акты </a:t>
            </a:r>
            <a:r>
              <a:rPr lang="ru-RU" sz="2000" b="1" dirty="0" smtClean="0">
                <a:latin typeface="Georgia" pitchFamily="18" charset="0"/>
              </a:rPr>
              <a:t>РФ </a:t>
            </a:r>
            <a:r>
              <a:rPr lang="ru-RU" sz="2000" b="1" dirty="0">
                <a:latin typeface="Georgia" pitchFamily="18" charset="0"/>
              </a:rPr>
              <a:t>и </a:t>
            </a:r>
            <a:r>
              <a:rPr lang="ru-RU" sz="2000" b="1" dirty="0" smtClean="0">
                <a:latin typeface="Georgia" pitchFamily="18" charset="0"/>
              </a:rPr>
              <a:t>УР:</a:t>
            </a:r>
            <a:endParaRPr lang="ru-RU" sz="1800" b="1" dirty="0">
              <a:latin typeface="Georgia" pitchFamily="18" charset="0"/>
            </a:endParaRPr>
          </a:p>
        </p:txBody>
      </p:sp>
      <p:sp>
        <p:nvSpPr>
          <p:cNvPr id="4099" name="Объект 2"/>
          <p:cNvSpPr>
            <a:spLocks noGrp="1"/>
          </p:cNvSpPr>
          <p:nvPr>
            <p:ph idx="1"/>
          </p:nvPr>
        </p:nvSpPr>
        <p:spPr>
          <a:xfrm>
            <a:off x="323528" y="1231040"/>
            <a:ext cx="8496944" cy="5036286"/>
          </a:xfrm>
        </p:spPr>
        <p:txBody>
          <a:bodyPr/>
          <a:lstStyle/>
          <a:p>
            <a:pPr marL="250825" indent="-250825" algn="just">
              <a:buFont typeface="Wingdings" pitchFamily="2" charset="2"/>
              <a:buChar char="v"/>
            </a:pP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Послание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Президента Российской Федерации Федеральному Собранию Российской Федерации от 1 марта 2018 года;</a:t>
            </a:r>
          </a:p>
          <a:p>
            <a:pPr marL="250825" indent="-250825" algn="just">
              <a:buFont typeface="Wingdings" pitchFamily="2" charset="2"/>
              <a:buChar char="v"/>
            </a:pP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Федеральный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закон от 6 октября 1999 года № 184-ФЗ «Об общих принципах организации законодательных (представительных) и исполнительных органов государственной власти Российской Федерации»;</a:t>
            </a:r>
          </a:p>
          <a:p>
            <a:pPr marL="250825" indent="-250825" algn="just">
              <a:buFont typeface="Wingdings" pitchFamily="2" charset="2"/>
              <a:buChar char="v"/>
            </a:pP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Федеральный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закон от 6 октября 2003 года № 131-ФЗ «Об общих принципах организации местного самоуправления в Российской Федерации»;</a:t>
            </a:r>
          </a:p>
          <a:p>
            <a:pPr marL="250825" indent="-250825" algn="just">
              <a:buFont typeface="Wingdings" pitchFamily="2" charset="2"/>
              <a:buChar char="v"/>
            </a:pP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Указы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Президента Российской Федерации от 7 мая 2012 года № 596-606, от 1 июня 2012 года № 761, от 28 декабря 2012 года №1688 (далее – Указы Президента Российской Федерации от 7 мая 2012 года);</a:t>
            </a:r>
          </a:p>
          <a:p>
            <a:pPr marL="250825" indent="-250825" algn="just">
              <a:buFont typeface="Wingdings" pitchFamily="2" charset="2"/>
              <a:buChar char="v"/>
            </a:pP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Указ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Президента Российской Федерации от 7 мая 2018 года № 204 «О национальных целях и стратегических задачах развития Российской Федерации на период до 2024 года» (далее – Указ Президента Российской Федерации от 7 мая</a:t>
            </a:r>
          </a:p>
          <a:p>
            <a:pPr marL="250825" indent="-250825" algn="just">
              <a:buFont typeface="Wingdings" pitchFamily="2" charset="2"/>
              <a:buChar char="v"/>
            </a:pP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2018 года № 204);</a:t>
            </a:r>
          </a:p>
          <a:p>
            <a:pPr marL="250825" indent="-250825" algn="just">
              <a:buFont typeface="Wingdings" pitchFamily="2" charset="2"/>
              <a:buChar char="v"/>
            </a:pP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Закон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Удмуртской Республики от 21 ноября 2006 года № 52-РЗ «О регулировании межбюджетных отношений в Удмуртской Республике</a:t>
            </a: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»;</a:t>
            </a:r>
          </a:p>
          <a:p>
            <a:pPr marL="250825" indent="-250825" algn="just">
              <a:buFont typeface="Wingdings" pitchFamily="2" charset="2"/>
              <a:buChar char="v"/>
            </a:pP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Постановление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Администрации муниципального образования «</a:t>
            </a:r>
            <a:r>
              <a:rPr lang="ru-RU" sz="1300" dirty="0" err="1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Глазовский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 район» от </a:t>
            </a: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08 ноября 2019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года № </a:t>
            </a: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1.128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«Об основных направлениях бюджетной и налоговой политики муниципального образования «</a:t>
            </a:r>
            <a:r>
              <a:rPr lang="ru-RU" sz="1300" dirty="0" err="1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Глазовский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 район» на </a:t>
            </a: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2020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год и на плановый период </a:t>
            </a: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2021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и </a:t>
            </a: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2022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годов»;</a:t>
            </a:r>
          </a:p>
          <a:p>
            <a:pPr marL="250825" indent="-250825" algn="just">
              <a:buFont typeface="Wingdings" pitchFamily="2" charset="2"/>
              <a:buChar char="v"/>
            </a:pP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Постановление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Администрации муниципального образования «Верхнебогатырское» от </a:t>
            </a: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08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ноября </a:t>
            </a: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2019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года № </a:t>
            </a: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62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«Об одобрении Прогноза социально-экономического развития муниципального образования «Верхнебогатырское» на </a:t>
            </a: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2020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год и плановый период </a:t>
            </a: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2021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и </a:t>
            </a: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2022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годов</a:t>
            </a: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».</a:t>
            </a:r>
            <a:endParaRPr lang="ru-RU" sz="1300" dirty="0">
              <a:solidFill>
                <a:schemeClr val="tx2">
                  <a:lumMod val="75000"/>
                </a:schemeClr>
              </a:solidFill>
              <a:latin typeface="Georgia" panose="02040502050405020303" pitchFamily="18" charset="0"/>
              <a:cs typeface="Arial" pitchFamily="34" charset="0"/>
            </a:endParaRPr>
          </a:p>
        </p:txBody>
      </p:sp>
      <p:pic>
        <p:nvPicPr>
          <p:cNvPr id="410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758238" y="6093296"/>
            <a:ext cx="385762" cy="306934"/>
          </a:xfrm>
        </p:spPr>
        <p:txBody>
          <a:bodyPr/>
          <a:lstStyle/>
          <a:p>
            <a:pPr>
              <a:defRPr/>
            </a:pPr>
            <a:fld id="{EFD4D651-AEA8-468D-92EC-1DFF32E56B6C}" type="slidenum">
              <a:rPr lang="ru-RU" smtClean="0"/>
              <a:pPr>
                <a:defRPr/>
              </a:pPr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38622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395288" y="404813"/>
            <a:ext cx="8001000" cy="838200"/>
          </a:xfrm>
        </p:spPr>
        <p:txBody>
          <a:bodyPr/>
          <a:lstStyle/>
          <a:p>
            <a:pPr algn="ctr" eaLnBrk="1" hangingPunct="1"/>
            <a:r>
              <a:rPr lang="ru-RU" sz="3200" b="1" dirty="0" smtClean="0">
                <a:latin typeface="Georgia" pitchFamily="18" charset="0"/>
              </a:rPr>
              <a:t>Основные параметры бюджета МО </a:t>
            </a:r>
            <a:r>
              <a:rPr lang="ru-RU" sz="3200" b="1" dirty="0">
                <a:latin typeface="Georgia" pitchFamily="18" charset="0"/>
              </a:rPr>
              <a:t>«Верхнебогатырское» </a:t>
            </a:r>
            <a:r>
              <a:rPr lang="ru-RU" sz="3200" b="1" dirty="0" smtClean="0">
                <a:latin typeface="Georgia" pitchFamily="18" charset="0"/>
              </a:rPr>
              <a:t>на 2020 год, в тыс. руб.</a:t>
            </a:r>
          </a:p>
        </p:txBody>
      </p:sp>
      <p:pic>
        <p:nvPicPr>
          <p:cNvPr id="923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605094" y="6093296"/>
            <a:ext cx="431402" cy="288032"/>
          </a:xfrm>
        </p:spPr>
        <p:txBody>
          <a:bodyPr/>
          <a:lstStyle/>
          <a:p>
            <a:pPr>
              <a:defRPr/>
            </a:pPr>
            <a:fld id="{EFD4D651-AEA8-468D-92EC-1DFF32E56B6C}" type="slidenum">
              <a:rPr lang="ru-RU" smtClean="0"/>
              <a:pPr>
                <a:defRPr/>
              </a:pPr>
              <a:t>3</a:t>
            </a:fld>
            <a:endParaRPr lang="ru-RU" dirty="0"/>
          </a:p>
        </p:txBody>
      </p:sp>
      <p:sp>
        <p:nvSpPr>
          <p:cNvPr id="5" name="Блок-схема: данные 4"/>
          <p:cNvSpPr/>
          <p:nvPr/>
        </p:nvSpPr>
        <p:spPr bwMode="auto">
          <a:xfrm>
            <a:off x="467544" y="2880646"/>
            <a:ext cx="2520000" cy="1080000"/>
          </a:xfrm>
          <a:prstGeom prst="flowChartInputOutpu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4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dist="35921" sx="1000" sy="1000" algn="ctr" rotWithShape="0">
              <a:srgbClr val="808080"/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ru-RU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Dag name="">
                <a:cont type="tree" name="">
                  <a:effect ref="fillLine"/>
                  <a:outerShdw dist="38100" dir="13500000" algn="br">
                    <a:schemeClr val="bg1">
                      <a:lumMod val="200000"/>
                      <a:satMod val="200000"/>
                    </a:schemeClr>
                  </a:outerShdw>
                </a:cont>
                <a:cont type="tree" name="">
                  <a:effect ref="fillLine"/>
                  <a:outerShdw dist="38100" dir="2700000" algn="tl">
                    <a:schemeClr val="bg1">
                      <a:lumMod val="60000"/>
                      <a:satMod val="60000"/>
                    </a:schemeClr>
                  </a:outerShdw>
                </a:cont>
                <a:effect ref="fillLine"/>
              </a:effectDag>
              <a:latin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1439" y="2991889"/>
            <a:ext cx="1800200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ru-RU" sz="2200" b="1" dirty="0">
                <a:latin typeface="Georgia" pitchFamily="18" charset="0"/>
              </a:rPr>
              <a:t>ДОХОДЫ</a:t>
            </a:r>
          </a:p>
          <a:p>
            <a:pPr algn="ctr"/>
            <a:r>
              <a:rPr lang="ru-RU" sz="2200" b="1" dirty="0" smtClean="0">
                <a:solidFill>
                  <a:srgbClr val="FF0000"/>
                </a:solidFill>
                <a:latin typeface="Georgia" pitchFamily="18" charset="0"/>
              </a:rPr>
              <a:t>3 417,7</a:t>
            </a:r>
            <a:endParaRPr lang="ru-RU" sz="2200" b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9" name="Блок-схема: данные 8"/>
          <p:cNvSpPr/>
          <p:nvPr/>
        </p:nvSpPr>
        <p:spPr bwMode="auto">
          <a:xfrm>
            <a:off x="6098303" y="4522975"/>
            <a:ext cx="2520000" cy="1080000"/>
          </a:xfrm>
          <a:prstGeom prst="flowChartInputOutpu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4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dist="35921" sx="1000" sy="1000" algn="ctr" rotWithShape="0">
              <a:srgbClr val="808080"/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ru-RU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Dag name="">
                <a:cont type="tree" name="">
                  <a:effect ref="fillLine"/>
                  <a:outerShdw dist="38100" dir="13500000" algn="br">
                    <a:schemeClr val="bg1">
                      <a:lumMod val="200000"/>
                      <a:satMod val="200000"/>
                    </a:schemeClr>
                  </a:outerShdw>
                </a:cont>
                <a:cont type="tree" name="">
                  <a:effect ref="fillLine"/>
                  <a:outerShdw dist="38100" dir="2700000" algn="tl">
                    <a:schemeClr val="bg1">
                      <a:lumMod val="60000"/>
                      <a:satMod val="60000"/>
                    </a:schemeClr>
                  </a:outerShdw>
                </a:cont>
                <a:effect ref="fillLine"/>
              </a:effectDag>
              <a:latin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502361" y="4675783"/>
            <a:ext cx="1800200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ru-RU" sz="2200" b="1" dirty="0" smtClean="0">
                <a:latin typeface="Georgia" pitchFamily="18" charset="0"/>
              </a:rPr>
              <a:t>РАСХОДЫ</a:t>
            </a:r>
            <a:endParaRPr lang="ru-RU" sz="2200" b="1" dirty="0">
              <a:latin typeface="Georgia" pitchFamily="18" charset="0"/>
            </a:endParaRPr>
          </a:p>
          <a:p>
            <a:pPr algn="ctr"/>
            <a:r>
              <a:rPr lang="ru-RU" sz="2200" b="1" dirty="0" smtClean="0">
                <a:solidFill>
                  <a:srgbClr val="FF0000"/>
                </a:solidFill>
                <a:latin typeface="Georgia" pitchFamily="18" charset="0"/>
              </a:rPr>
              <a:t>3 431,7</a:t>
            </a:r>
            <a:endParaRPr lang="ru-RU" sz="2200" b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 bwMode="auto">
          <a:xfrm rot="1320000">
            <a:off x="2580142" y="4214231"/>
            <a:ext cx="3939016" cy="516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4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ru-RU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Dag name="">
                <a:cont type="tree" name="">
                  <a:effect ref="fillLine"/>
                  <a:outerShdw dist="38100" dir="13500000" algn="br">
                    <a:schemeClr val="bg1">
                      <a:lumMod val="200000"/>
                      <a:satMod val="200000"/>
                    </a:schemeClr>
                  </a:outerShdw>
                </a:cont>
                <a:cont type="tree" name="">
                  <a:effect ref="fillLine"/>
                  <a:outerShdw dist="38100" dir="2700000" algn="tl">
                    <a:schemeClr val="bg1">
                      <a:lumMod val="60000"/>
                      <a:satMod val="60000"/>
                    </a:schemeClr>
                  </a:outerShdw>
                </a:cont>
                <a:effect ref="fillLine"/>
              </a:effectDag>
              <a:latin typeface="Times New Roman" pitchFamily="18" charset="0"/>
            </a:endParaRPr>
          </a:p>
        </p:txBody>
      </p:sp>
      <p:sp>
        <p:nvSpPr>
          <p:cNvPr id="12" name="Равнобедренный треугольник 11"/>
          <p:cNvSpPr/>
          <p:nvPr/>
        </p:nvSpPr>
        <p:spPr bwMode="auto">
          <a:xfrm>
            <a:off x="3652463" y="4240047"/>
            <a:ext cx="1827931" cy="1821787"/>
          </a:xfrm>
          <a:prstGeom prst="triangle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4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ru-RU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Dag name="">
                <a:cont type="tree" name="">
                  <a:effect ref="fillLine"/>
                  <a:outerShdw dist="38100" dir="13500000" algn="br">
                    <a:schemeClr val="bg1">
                      <a:lumMod val="200000"/>
                      <a:satMod val="200000"/>
                    </a:schemeClr>
                  </a:outerShdw>
                </a:cont>
                <a:cont type="tree" name="">
                  <a:effect ref="fillLine"/>
                  <a:outerShdw dist="38100" dir="2700000" algn="tl">
                    <a:schemeClr val="bg1">
                      <a:lumMod val="60000"/>
                      <a:satMod val="60000"/>
                    </a:schemeClr>
                  </a:outerShdw>
                </a:cont>
                <a:effect ref="fillLine"/>
              </a:effectDag>
              <a:latin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666462" y="5364806"/>
            <a:ext cx="1811199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ru-RU" sz="2000" b="1" dirty="0">
                <a:solidFill>
                  <a:srgbClr val="C00000"/>
                </a:solidFill>
                <a:latin typeface="Georgia" pitchFamily="18" charset="0"/>
              </a:rPr>
              <a:t>14,0 </a:t>
            </a:r>
            <a:r>
              <a:rPr lang="ru-RU" sz="2000" b="1" dirty="0" smtClean="0">
                <a:latin typeface="Georgia" pitchFamily="18" charset="0"/>
              </a:rPr>
              <a:t>ДЕФИЦИТ </a:t>
            </a:r>
          </a:p>
        </p:txBody>
      </p:sp>
    </p:spTree>
    <p:extLst>
      <p:ext uri="{BB962C8B-B14F-4D97-AF65-F5344CB8AC3E}">
        <p14:creationId xmlns:p14="http://schemas.microsoft.com/office/powerpoint/2010/main" val="180097030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5613" y="285749"/>
            <a:ext cx="8223250" cy="752476"/>
          </a:xfrm>
        </p:spPr>
        <p:txBody>
          <a:bodyPr/>
          <a:lstStyle/>
          <a:p>
            <a:pPr eaLnBrk="1" hangingPunct="1"/>
            <a:r>
              <a:rPr lang="ru-RU" sz="2200" b="1" dirty="0" smtClean="0">
                <a:latin typeface="Georgia" pitchFamily="18" charset="0"/>
              </a:rPr>
              <a:t>Структура доходов бюджета МО «</a:t>
            </a:r>
            <a:r>
              <a:rPr lang="ru-RU" sz="2400" b="1" dirty="0">
                <a:latin typeface="Georgia" pitchFamily="18" charset="0"/>
              </a:rPr>
              <a:t>Верхнебогатырское</a:t>
            </a:r>
            <a:r>
              <a:rPr lang="ru-RU" sz="2200" b="1" dirty="0" smtClean="0">
                <a:latin typeface="Georgia" pitchFamily="18" charset="0"/>
              </a:rPr>
              <a:t>» на 2020 год, тыс. руб.</a:t>
            </a:r>
            <a:br>
              <a:rPr lang="ru-RU" sz="2200" b="1" dirty="0" smtClean="0">
                <a:latin typeface="Georgia" pitchFamily="18" charset="0"/>
              </a:rPr>
            </a:br>
            <a:endParaRPr lang="ru-RU" sz="2200" b="1" dirty="0" smtClean="0">
              <a:latin typeface="Georgia" pitchFamily="18" charset="0"/>
            </a:endParaRPr>
          </a:p>
        </p:txBody>
      </p:sp>
      <p:pic>
        <p:nvPicPr>
          <p:cNvPr id="10243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 bwMode="auto">
          <a:xfrm>
            <a:off x="451212" y="1167258"/>
            <a:ext cx="2258467" cy="103760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kumimoji="1" lang="ru-RU" sz="2000" kern="0" dirty="0" smtClean="0">
                <a:solidFill>
                  <a:srgbClr val="FF0000"/>
                </a:solidFill>
                <a:latin typeface="Georgia" pitchFamily="18" charset="0"/>
                <a:cs typeface="+mn-cs"/>
              </a:rPr>
              <a:t>Безвозмездные</a:t>
            </a:r>
            <a:endParaRPr kumimoji="1" lang="ru-RU" sz="2000" kern="0" dirty="0">
              <a:solidFill>
                <a:srgbClr val="FF0000"/>
              </a:solidFill>
              <a:latin typeface="Georgia" pitchFamily="18" charset="0"/>
              <a:cs typeface="+mn-cs"/>
            </a:endParaRPr>
          </a:p>
          <a:p>
            <a:pPr>
              <a:defRPr/>
            </a:pPr>
            <a:r>
              <a:rPr kumimoji="1" lang="ru-RU" sz="2000" u="sng" kern="0" dirty="0">
                <a:solidFill>
                  <a:srgbClr val="FF0000"/>
                </a:solidFill>
                <a:latin typeface="Georgia" pitchFamily="18" charset="0"/>
                <a:cs typeface="+mn-cs"/>
              </a:rPr>
              <a:t>поступления </a:t>
            </a:r>
          </a:p>
          <a:p>
            <a:pPr>
              <a:defRPr/>
            </a:pPr>
            <a:r>
              <a:rPr kumimoji="1" lang="ru-RU" sz="2000" b="1" u="sng" kern="0" dirty="0" smtClean="0">
                <a:solidFill>
                  <a:srgbClr val="FF0000"/>
                </a:solidFill>
                <a:latin typeface="Georgia" pitchFamily="18" charset="0"/>
                <a:cs typeface="+mn-cs"/>
              </a:rPr>
              <a:t>2 732,7</a:t>
            </a:r>
            <a:endParaRPr kumimoji="1" lang="ru-RU" sz="2000" b="1" u="sng" kern="0" dirty="0">
              <a:solidFill>
                <a:srgbClr val="FF0000"/>
              </a:solidFill>
              <a:latin typeface="Georgia" pitchFamily="18" charset="0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6300192" y="1182006"/>
            <a:ext cx="2435922" cy="95085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algn="r">
              <a:defRPr/>
            </a:pPr>
            <a:r>
              <a:rPr kumimoji="1" lang="ru-RU" kern="0" dirty="0">
                <a:solidFill>
                  <a:schemeClr val="accent5"/>
                </a:solidFill>
                <a:latin typeface="Georgia" pitchFamily="18" charset="0"/>
                <a:cs typeface="+mn-cs"/>
              </a:rPr>
              <a:t>Налоговые и </a:t>
            </a:r>
            <a:endParaRPr kumimoji="1" lang="ru-RU" kern="0" dirty="0" smtClean="0">
              <a:solidFill>
                <a:schemeClr val="accent5"/>
              </a:solidFill>
              <a:latin typeface="Georgia" pitchFamily="18" charset="0"/>
              <a:cs typeface="+mn-cs"/>
            </a:endParaRPr>
          </a:p>
          <a:p>
            <a:pPr algn="r">
              <a:defRPr/>
            </a:pPr>
            <a:r>
              <a:rPr kumimoji="1" lang="ru-RU" kern="0" dirty="0" smtClean="0">
                <a:solidFill>
                  <a:schemeClr val="accent5"/>
                </a:solidFill>
                <a:latin typeface="Georgia" pitchFamily="18" charset="0"/>
                <a:cs typeface="+mn-cs"/>
              </a:rPr>
              <a:t>неналоговые </a:t>
            </a:r>
            <a:r>
              <a:rPr kumimoji="1" lang="ru-RU" kern="0" dirty="0">
                <a:solidFill>
                  <a:schemeClr val="accent5"/>
                </a:solidFill>
                <a:latin typeface="Georgia" pitchFamily="18" charset="0"/>
                <a:cs typeface="+mn-cs"/>
              </a:rPr>
              <a:t>доходы </a:t>
            </a:r>
          </a:p>
          <a:p>
            <a:pPr algn="r">
              <a:defRPr/>
            </a:pPr>
            <a:r>
              <a:rPr kumimoji="1" lang="ru-RU" b="1" u="sng" kern="0" dirty="0" smtClean="0">
                <a:solidFill>
                  <a:schemeClr val="accent5"/>
                </a:solidFill>
                <a:latin typeface="Georgia" pitchFamily="18" charset="0"/>
                <a:cs typeface="+mn-cs"/>
              </a:rPr>
              <a:t>685,0</a:t>
            </a:r>
            <a:endParaRPr kumimoji="1" lang="ru-RU" b="1" u="sng" kern="0" dirty="0">
              <a:solidFill>
                <a:schemeClr val="accent5"/>
              </a:solidFill>
              <a:latin typeface="Georgia" pitchFamily="18" charset="0"/>
              <a:cs typeface="+mn-cs"/>
            </a:endParaRPr>
          </a:p>
        </p:txBody>
      </p:sp>
      <p:cxnSp>
        <p:nvCxnSpPr>
          <p:cNvPr id="10258" name="Прямая со стрелкой 24"/>
          <p:cNvCxnSpPr>
            <a:cxnSpLocks noChangeShapeType="1"/>
          </p:cNvCxnSpPr>
          <p:nvPr/>
        </p:nvCxnSpPr>
        <p:spPr bwMode="auto">
          <a:xfrm>
            <a:off x="6156325" y="5516563"/>
            <a:ext cx="914400" cy="914400"/>
          </a:xfrm>
          <a:prstGeom prst="straightConnector1">
            <a:avLst/>
          </a:prstGeom>
          <a:noFill/>
          <a:ln>
            <a:noFill/>
          </a:ln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 type="arrow" w="med" len="med"/>
              </a14:hiddenLine>
            </a:ext>
          </a:extLst>
        </p:spPr>
      </p:cxnSp>
      <p:cxnSp>
        <p:nvCxnSpPr>
          <p:cNvPr id="10259" name="Прямая со стрелкой 26"/>
          <p:cNvCxnSpPr>
            <a:cxnSpLocks noChangeShapeType="1"/>
          </p:cNvCxnSpPr>
          <p:nvPr/>
        </p:nvCxnSpPr>
        <p:spPr bwMode="auto">
          <a:xfrm>
            <a:off x="6156325" y="5516563"/>
            <a:ext cx="914400" cy="914400"/>
          </a:xfrm>
          <a:prstGeom prst="straightConnector1">
            <a:avLst/>
          </a:prstGeom>
          <a:noFill/>
          <a:ln>
            <a:noFill/>
          </a:ln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 type="arrow" w="med" len="med"/>
              </a14:hiddenLine>
            </a:ext>
          </a:extLst>
        </p:spPr>
      </p:cxnSp>
      <p:cxnSp>
        <p:nvCxnSpPr>
          <p:cNvPr id="10260" name="Прямая со стрелкой 36"/>
          <p:cNvCxnSpPr>
            <a:cxnSpLocks noChangeShapeType="1"/>
          </p:cNvCxnSpPr>
          <p:nvPr/>
        </p:nvCxnSpPr>
        <p:spPr bwMode="auto">
          <a:xfrm>
            <a:off x="6156325" y="5516563"/>
            <a:ext cx="914400" cy="914400"/>
          </a:xfrm>
          <a:prstGeom prst="straightConnector1">
            <a:avLst/>
          </a:prstGeom>
          <a:noFill/>
          <a:ln>
            <a:noFill/>
          </a:ln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 type="arrow" w="med" len="med"/>
              </a14:hiddenLine>
            </a:ext>
          </a:extLst>
        </p:spPr>
      </p:cxnSp>
      <p:cxnSp>
        <p:nvCxnSpPr>
          <p:cNvPr id="10261" name="Прямая со стрелкой 40"/>
          <p:cNvCxnSpPr>
            <a:cxnSpLocks noChangeShapeType="1"/>
          </p:cNvCxnSpPr>
          <p:nvPr/>
        </p:nvCxnSpPr>
        <p:spPr bwMode="auto">
          <a:xfrm>
            <a:off x="8758238" y="3357563"/>
            <a:ext cx="914400" cy="914400"/>
          </a:xfrm>
          <a:prstGeom prst="straightConnector1">
            <a:avLst/>
          </a:prstGeom>
          <a:noFill/>
          <a:ln>
            <a:noFill/>
          </a:ln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 type="arrow" w="med" len="med"/>
              </a14:hiddenLine>
            </a:ext>
          </a:extLst>
        </p:spPr>
      </p:cxn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716796" y="6165303"/>
            <a:ext cx="427203" cy="265659"/>
          </a:xfrm>
        </p:spPr>
        <p:txBody>
          <a:bodyPr/>
          <a:lstStyle/>
          <a:p>
            <a:pPr>
              <a:defRPr/>
            </a:pPr>
            <a:fld id="{6028736B-C60A-4CAB-8426-57EDAD0AE651}" type="slidenum">
              <a:rPr lang="ru-RU" smtClean="0"/>
              <a:pPr>
                <a:defRPr/>
              </a:pPr>
              <a:t>4</a:t>
            </a:fld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429548" y="5733255"/>
            <a:ext cx="8284902" cy="697707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algn="ctr">
              <a:defRPr/>
            </a:pPr>
            <a:r>
              <a:rPr kumimoji="1" lang="ru-RU" sz="4000" kern="0" dirty="0">
                <a:latin typeface="Georgia" pitchFamily="18" charset="0"/>
                <a:cs typeface="+mn-cs"/>
              </a:rPr>
              <a:t>ВСЕГО </a:t>
            </a:r>
            <a:r>
              <a:rPr kumimoji="1" lang="ru-RU" sz="4000" kern="0" dirty="0" smtClean="0">
                <a:latin typeface="Georgia" pitchFamily="18" charset="0"/>
                <a:cs typeface="+mn-cs"/>
              </a:rPr>
              <a:t>ДОХОДОВ </a:t>
            </a:r>
            <a:r>
              <a:rPr kumimoji="1" lang="ru-RU" sz="4000" b="1" u="sng" kern="0" dirty="0" smtClean="0">
                <a:latin typeface="Georgia" pitchFamily="18" charset="0"/>
                <a:cs typeface="+mn-cs"/>
              </a:rPr>
              <a:t>3 417,7</a:t>
            </a:r>
            <a:endParaRPr kumimoji="1" lang="ru-RU" sz="4000" b="1" u="sng" kern="0" dirty="0">
              <a:latin typeface="Georgia" pitchFamily="18" charset="0"/>
              <a:cs typeface="+mn-cs"/>
            </a:endParaRPr>
          </a:p>
          <a:p>
            <a:pPr algn="ctr">
              <a:defRPr/>
            </a:pPr>
            <a:endParaRPr kumimoji="1" lang="ru-RU" sz="4000" b="1" u="sng" kern="0" dirty="0">
              <a:latin typeface="Georgia" pitchFamily="18" charset="0"/>
              <a:cs typeface="+mn-cs"/>
            </a:endParaRPr>
          </a:p>
        </p:txBody>
      </p:sp>
      <p:graphicFrame>
        <p:nvGraphicFramePr>
          <p:cNvPr id="13" name="Диаграмма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18104550"/>
              </p:ext>
            </p:extLst>
          </p:nvPr>
        </p:nvGraphicFramePr>
        <p:xfrm>
          <a:off x="1325465" y="1791166"/>
          <a:ext cx="6192688" cy="40471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73796438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b="1" dirty="0" smtClean="0">
                <a:latin typeface="Georgia" pitchFamily="18" charset="0"/>
              </a:rPr>
              <a:t>Прогноз собственных доходов бюджета МО «Верхнебогатырское», </a:t>
            </a:r>
            <a:r>
              <a:rPr lang="ru-RU" sz="2800" b="1" dirty="0" err="1" smtClean="0">
                <a:latin typeface="Georgia" pitchFamily="18" charset="0"/>
              </a:rPr>
              <a:t>тыс.руб</a:t>
            </a:r>
            <a:r>
              <a:rPr lang="ru-RU" sz="2800" b="1" dirty="0" smtClean="0">
                <a:latin typeface="Georgia" pitchFamily="18" charset="0"/>
              </a:rPr>
              <a:t>.</a:t>
            </a:r>
          </a:p>
        </p:txBody>
      </p:sp>
      <p:graphicFrame>
        <p:nvGraphicFramePr>
          <p:cNvPr id="24618" name="Group 4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13309816"/>
              </p:ext>
            </p:extLst>
          </p:nvPr>
        </p:nvGraphicFramePr>
        <p:xfrm>
          <a:off x="511844" y="1505682"/>
          <a:ext cx="8246394" cy="4731630"/>
        </p:xfrm>
        <a:graphic>
          <a:graphicData uri="http://schemas.openxmlformats.org/drawingml/2006/table">
            <a:tbl>
              <a:tblPr/>
              <a:tblGrid>
                <a:gridCol w="4708228"/>
                <a:gridCol w="1728192"/>
                <a:gridCol w="1809974"/>
              </a:tblGrid>
              <a:tr h="12472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orgia" panose="02040502050405020303" pitchFamily="18" charset="0"/>
                          <a:cs typeface="Arial" charset="0"/>
                        </a:rPr>
                        <a:t>Виды налогов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Утверждено в бюджете на 2019 год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Прогноз на 2020 год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787783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Налог на доходы физических лиц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122,0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97,0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4D0"/>
                    </a:solidFill>
                  </a:tcPr>
                </a:tc>
              </a:tr>
              <a:tr h="895407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Налог на имущество физических лиц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eorgia" pitchFamily="18" charset="0"/>
                        <a:cs typeface="Arial" charset="0"/>
                      </a:endParaRP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57,0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57,0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2E9"/>
                    </a:solidFill>
                  </a:tcPr>
                </a:tc>
              </a:tr>
              <a:tr h="75765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Земельный налог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548,0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508,0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4D0"/>
                    </a:solidFill>
                  </a:tcPr>
                </a:tc>
              </a:tr>
              <a:tr h="1043543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Единый сельскохозяйственный налог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16,0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23,0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2E9"/>
                    </a:solidFill>
                  </a:tcPr>
                </a:tc>
              </a:tr>
            </a:tbl>
          </a:graphicData>
        </a:graphic>
      </p:graphicFrame>
      <p:pic>
        <p:nvPicPr>
          <p:cNvPr id="11305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605094" y="6093296"/>
            <a:ext cx="306288" cy="306934"/>
          </a:xfrm>
        </p:spPr>
        <p:txBody>
          <a:bodyPr/>
          <a:lstStyle/>
          <a:p>
            <a:pPr>
              <a:defRPr/>
            </a:pPr>
            <a:fld id="{EFD4D651-AEA8-468D-92EC-1DFF32E56B6C}" type="slidenum">
              <a:rPr lang="ru-RU" smtClean="0"/>
              <a:pPr>
                <a:defRPr/>
              </a:pPr>
              <a:t>5</a:t>
            </a:fld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179512" y="381099"/>
            <a:ext cx="8856984" cy="455613"/>
          </a:xfrm>
        </p:spPr>
        <p:txBody>
          <a:bodyPr/>
          <a:lstStyle/>
          <a:p>
            <a:pPr eaLnBrk="1" hangingPunct="1"/>
            <a:r>
              <a:rPr lang="ru-RU" sz="2400" b="1" dirty="0" smtClean="0">
                <a:latin typeface="Georgia" pitchFamily="18" charset="0"/>
              </a:rPr>
              <a:t>Безвозмездные поступления в бюджет МО </a:t>
            </a:r>
            <a:br>
              <a:rPr lang="ru-RU" sz="2400" b="1" dirty="0" smtClean="0">
                <a:latin typeface="Georgia" pitchFamily="18" charset="0"/>
              </a:rPr>
            </a:br>
            <a:r>
              <a:rPr lang="ru-RU" sz="2400" b="1" dirty="0" smtClean="0">
                <a:latin typeface="Georgia" pitchFamily="18" charset="0"/>
              </a:rPr>
              <a:t>«Верхнебогатырское» на 2019 </a:t>
            </a:r>
            <a:r>
              <a:rPr lang="ru-RU" sz="2400" b="1" smtClean="0">
                <a:latin typeface="Georgia" pitchFamily="18" charset="0"/>
              </a:rPr>
              <a:t>и 2020 </a:t>
            </a:r>
            <a:r>
              <a:rPr lang="ru-RU" sz="2400" b="1" dirty="0" smtClean="0">
                <a:latin typeface="Georgia" pitchFamily="18" charset="0"/>
              </a:rPr>
              <a:t>годы, тыс. руб.</a:t>
            </a:r>
          </a:p>
        </p:txBody>
      </p:sp>
      <p:pic>
        <p:nvPicPr>
          <p:cNvPr id="12291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 bwMode="auto">
          <a:xfrm>
            <a:off x="602524" y="1233696"/>
            <a:ext cx="3600200" cy="119817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kumimoji="1" lang="ru-RU" sz="3600" b="1" dirty="0">
                <a:latin typeface="Georgia" pitchFamily="18" charset="0"/>
              </a:rPr>
              <a:t> </a:t>
            </a:r>
            <a:r>
              <a:rPr kumimoji="1" lang="ru-RU" sz="3600" b="1" dirty="0" smtClean="0">
                <a:latin typeface="Georgia" pitchFamily="18" charset="0"/>
              </a:rPr>
              <a:t>2019 </a:t>
            </a:r>
            <a:r>
              <a:rPr kumimoji="1" lang="ru-RU" sz="3600" b="1" dirty="0">
                <a:latin typeface="Georgia" pitchFamily="18" charset="0"/>
              </a:rPr>
              <a:t>год</a:t>
            </a:r>
            <a:r>
              <a:rPr kumimoji="1" lang="ru-RU" sz="3600" b="1" u="sng" dirty="0">
                <a:latin typeface="Georgia" pitchFamily="18" charset="0"/>
              </a:rPr>
              <a:t> </a:t>
            </a:r>
          </a:p>
          <a:p>
            <a:pPr algn="ctr">
              <a:defRPr/>
            </a:pPr>
            <a:r>
              <a:rPr kumimoji="1" lang="ru-RU" sz="3600" b="1" u="sng" dirty="0" smtClean="0">
                <a:latin typeface="Georgia" pitchFamily="18" charset="0"/>
              </a:rPr>
              <a:t>2 495,5</a:t>
            </a:r>
            <a:endParaRPr kumimoji="1" lang="ru-RU" sz="3600" b="1" u="sng" dirty="0">
              <a:latin typeface="Georg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4941276" y="1238423"/>
            <a:ext cx="3569023" cy="119817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kumimoji="1" lang="ru-RU" sz="3600" b="1" smtClean="0">
                <a:latin typeface="Georgia" pitchFamily="18" charset="0"/>
              </a:rPr>
              <a:t>2020 </a:t>
            </a:r>
            <a:r>
              <a:rPr kumimoji="1" lang="ru-RU" sz="3600" b="1" dirty="0">
                <a:latin typeface="Georgia" pitchFamily="18" charset="0"/>
              </a:rPr>
              <a:t>год</a:t>
            </a:r>
            <a:r>
              <a:rPr kumimoji="1" lang="ru-RU" sz="3600" b="1" u="sng" dirty="0">
                <a:latin typeface="Georgia" pitchFamily="18" charset="0"/>
              </a:rPr>
              <a:t> </a:t>
            </a:r>
            <a:endParaRPr kumimoji="1" lang="en-US" sz="3600" b="1" u="sng" dirty="0" smtClean="0">
              <a:latin typeface="Georgia" pitchFamily="18" charset="0"/>
            </a:endParaRPr>
          </a:p>
          <a:p>
            <a:pPr algn="ctr">
              <a:defRPr/>
            </a:pPr>
            <a:r>
              <a:rPr kumimoji="1" lang="ru-RU" sz="3600" b="1" u="sng" dirty="0" smtClean="0">
                <a:latin typeface="Georgia" pitchFamily="18" charset="0"/>
              </a:rPr>
              <a:t>2 732,7</a:t>
            </a:r>
            <a:endParaRPr kumimoji="1" lang="ru-RU" sz="3600" b="1" u="sng" dirty="0">
              <a:latin typeface="Georgia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4925084" y="2601848"/>
            <a:ext cx="3600000" cy="10800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kumimoji="1" lang="ru-RU" sz="2800" kern="0" dirty="0">
                <a:latin typeface="Georgia" pitchFamily="18" charset="0"/>
                <a:cs typeface="+mn-cs"/>
              </a:rPr>
              <a:t>Дотации </a:t>
            </a:r>
            <a:r>
              <a:rPr kumimoji="1" lang="ru-RU" sz="2800" u="sng" kern="0" dirty="0" smtClean="0">
                <a:latin typeface="Georgia" pitchFamily="18" charset="0"/>
                <a:cs typeface="+mn-cs"/>
              </a:rPr>
              <a:t>1 342,3</a:t>
            </a:r>
            <a:endParaRPr kumimoji="1" lang="ru-RU" sz="2800" u="sng" kern="0" dirty="0">
              <a:latin typeface="Georgia" pitchFamily="18" charset="0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4932440" y="3897992"/>
            <a:ext cx="3600000" cy="1080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kumimoji="1" lang="ru-RU" sz="2800" kern="0" dirty="0" smtClean="0">
                <a:latin typeface="Georgia" pitchFamily="18" charset="0"/>
                <a:cs typeface="+mn-cs"/>
              </a:rPr>
              <a:t>Субвенции </a:t>
            </a:r>
            <a:r>
              <a:rPr kumimoji="1" lang="en-US" sz="2800" u="sng" kern="0" dirty="0" smtClean="0">
                <a:latin typeface="Georgia" pitchFamily="18" charset="0"/>
                <a:cs typeface="+mn-cs"/>
              </a:rPr>
              <a:t>9</a:t>
            </a:r>
            <a:r>
              <a:rPr kumimoji="1" lang="ru-RU" sz="2800" u="sng" kern="0" dirty="0" smtClean="0">
                <a:latin typeface="Georgia" pitchFamily="18" charset="0"/>
                <a:cs typeface="+mn-cs"/>
              </a:rPr>
              <a:t>1,8</a:t>
            </a:r>
            <a:endParaRPr kumimoji="1" lang="ru-RU" sz="2800" u="sng" kern="0" dirty="0">
              <a:latin typeface="Georgia" pitchFamily="18" charset="0"/>
              <a:cs typeface="+mn-cs"/>
            </a:endParaRPr>
          </a:p>
        </p:txBody>
      </p:sp>
      <p:sp>
        <p:nvSpPr>
          <p:cNvPr id="21" name="Прямоугольник 20"/>
          <p:cNvSpPr/>
          <p:nvPr/>
        </p:nvSpPr>
        <p:spPr bwMode="auto">
          <a:xfrm>
            <a:off x="602724" y="2601968"/>
            <a:ext cx="3600000" cy="10800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kumimoji="1" lang="ru-RU" sz="2800" kern="0" dirty="0" smtClean="0">
                <a:latin typeface="Georgia" pitchFamily="18" charset="0"/>
                <a:cs typeface="+mn-cs"/>
              </a:rPr>
              <a:t>Дотации </a:t>
            </a:r>
            <a:r>
              <a:rPr kumimoji="1" lang="ru-RU" sz="2800" u="sng" kern="0" dirty="0" smtClean="0">
                <a:latin typeface="Georgia" pitchFamily="18" charset="0"/>
                <a:cs typeface="+mn-cs"/>
              </a:rPr>
              <a:t>1 170,2</a:t>
            </a:r>
            <a:endParaRPr kumimoji="1" lang="ru-RU" sz="2800" u="sng" kern="0" dirty="0">
              <a:latin typeface="Georgia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 bwMode="auto">
          <a:xfrm>
            <a:off x="602524" y="3898112"/>
            <a:ext cx="3600000" cy="1080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kumimoji="1" lang="ru-RU" sz="2800" kern="0" dirty="0" smtClean="0">
                <a:latin typeface="Georgia" pitchFamily="18" charset="0"/>
                <a:cs typeface="+mn-cs"/>
              </a:rPr>
              <a:t>Субвенции </a:t>
            </a:r>
            <a:r>
              <a:rPr kumimoji="1" lang="ru-RU" sz="2800" u="sng" kern="0" dirty="0" smtClean="0">
                <a:latin typeface="Georgia" pitchFamily="18" charset="0"/>
              </a:rPr>
              <a:t>98,2</a:t>
            </a:r>
            <a:endParaRPr kumimoji="1" lang="ru-RU" sz="2800" u="sng" kern="0" dirty="0">
              <a:latin typeface="Georgia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4932440" y="5194136"/>
            <a:ext cx="3600000" cy="1080000"/>
          </a:xfrm>
          <a:prstGeom prst="rect">
            <a:avLst/>
          </a:prstGeom>
          <a:solidFill>
            <a:srgbClr val="5FB4C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kumimoji="1" lang="ru-RU" sz="2800" kern="0" dirty="0" smtClean="0">
                <a:latin typeface="Georgia" pitchFamily="18" charset="0"/>
                <a:cs typeface="+mn-cs"/>
              </a:rPr>
              <a:t>Межбюджетные трансферты</a:t>
            </a:r>
            <a:r>
              <a:rPr kumimoji="1" lang="ru-RU" sz="2800" kern="0" dirty="0">
                <a:latin typeface="Georgia" pitchFamily="18" charset="0"/>
                <a:cs typeface="+mn-cs"/>
              </a:rPr>
              <a:t> </a:t>
            </a:r>
            <a:r>
              <a:rPr kumimoji="1" lang="en-US" sz="2800" u="sng" kern="0" dirty="0" smtClean="0">
                <a:latin typeface="Georgia" pitchFamily="18" charset="0"/>
                <a:cs typeface="+mn-cs"/>
              </a:rPr>
              <a:t>1</a:t>
            </a:r>
            <a:r>
              <a:rPr kumimoji="1" lang="ru-RU" sz="2800" u="sng" kern="0" dirty="0" smtClean="0">
                <a:latin typeface="Georgia" pitchFamily="18" charset="0"/>
                <a:cs typeface="+mn-cs"/>
              </a:rPr>
              <a:t> 298,6</a:t>
            </a:r>
            <a:endParaRPr kumimoji="1" lang="ru-RU" sz="2800" u="sng" kern="0" dirty="0">
              <a:latin typeface="Georgia" pitchFamily="18" charset="0"/>
              <a:cs typeface="+mn-cs"/>
            </a:endParaRPr>
          </a:p>
        </p:txBody>
      </p:sp>
      <p:sp>
        <p:nvSpPr>
          <p:cNvPr id="13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605094" y="6093296"/>
            <a:ext cx="306288" cy="306934"/>
          </a:xfrm>
        </p:spPr>
        <p:txBody>
          <a:bodyPr/>
          <a:lstStyle/>
          <a:p>
            <a:pPr>
              <a:defRPr/>
            </a:pPr>
            <a:fld id="{EFD4D651-AEA8-468D-92EC-1DFF32E56B6C}" type="slidenum">
              <a:rPr lang="ru-RU" sz="2000" smtClean="0"/>
              <a:pPr>
                <a:defRPr/>
              </a:pPr>
              <a:t>6</a:t>
            </a:fld>
            <a:endParaRPr lang="ru-RU" sz="2000" dirty="0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600844" y="5194256"/>
            <a:ext cx="3600000" cy="1080000"/>
          </a:xfrm>
          <a:prstGeom prst="rect">
            <a:avLst/>
          </a:prstGeom>
          <a:solidFill>
            <a:srgbClr val="5FB4C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kumimoji="1" lang="ru-RU" sz="2800" kern="0" dirty="0" smtClean="0">
                <a:latin typeface="Georgia" pitchFamily="18" charset="0"/>
                <a:cs typeface="+mn-cs"/>
              </a:rPr>
              <a:t>Межбюджетные трансферты</a:t>
            </a:r>
            <a:r>
              <a:rPr kumimoji="1" lang="ru-RU" sz="2800" kern="0" dirty="0">
                <a:latin typeface="Georgia" pitchFamily="18" charset="0"/>
                <a:cs typeface="+mn-cs"/>
              </a:rPr>
              <a:t> </a:t>
            </a:r>
            <a:r>
              <a:rPr kumimoji="1" lang="en-US" sz="2800" u="sng" kern="0" dirty="0" smtClean="0">
                <a:latin typeface="Georgia" pitchFamily="18" charset="0"/>
              </a:rPr>
              <a:t>1</a:t>
            </a:r>
            <a:r>
              <a:rPr kumimoji="1" lang="ru-RU" sz="2800" u="sng" kern="0" dirty="0" smtClean="0">
                <a:latin typeface="Georgia" pitchFamily="18" charset="0"/>
              </a:rPr>
              <a:t> </a:t>
            </a:r>
            <a:r>
              <a:rPr kumimoji="1" lang="en-US" sz="2800" u="sng" kern="0" dirty="0" smtClean="0">
                <a:latin typeface="Georgia" pitchFamily="18" charset="0"/>
              </a:rPr>
              <a:t>22</a:t>
            </a:r>
            <a:r>
              <a:rPr kumimoji="1" lang="ru-RU" sz="2800" u="sng" kern="0" dirty="0" smtClean="0">
                <a:latin typeface="Georgia" pitchFamily="18" charset="0"/>
              </a:rPr>
              <a:t>7</a:t>
            </a:r>
            <a:r>
              <a:rPr kumimoji="1" lang="en-US" sz="2800" u="sng" kern="0" dirty="0" smtClean="0">
                <a:latin typeface="Georgia" pitchFamily="18" charset="0"/>
              </a:rPr>
              <a:t>,</a:t>
            </a:r>
            <a:r>
              <a:rPr kumimoji="1" lang="ru-RU" sz="2800" u="sng" kern="0" dirty="0" smtClean="0">
                <a:latin typeface="Georgia" pitchFamily="18" charset="0"/>
              </a:rPr>
              <a:t>1</a:t>
            </a:r>
            <a:endParaRPr kumimoji="1" lang="ru-RU" sz="2800" u="sng" kern="0" dirty="0">
              <a:latin typeface="Georgia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381000" y="292100"/>
            <a:ext cx="8223250" cy="671513"/>
          </a:xfrm>
        </p:spPr>
        <p:txBody>
          <a:bodyPr/>
          <a:lstStyle/>
          <a:p>
            <a:pPr eaLnBrk="1" hangingPunct="1"/>
            <a:r>
              <a:rPr lang="ru-RU" sz="2400" b="1" dirty="0" smtClean="0">
                <a:latin typeface="Georgia" pitchFamily="18" charset="0"/>
              </a:rPr>
              <a:t>Структура расходов проекта бюджета МО «Верхнебогатырское» на 2020 год, тыс. руб.</a:t>
            </a:r>
            <a:br>
              <a:rPr lang="ru-RU" sz="2400" b="1" dirty="0" smtClean="0">
                <a:latin typeface="Georgia" pitchFamily="18" charset="0"/>
              </a:rPr>
            </a:br>
            <a:endParaRPr lang="ru-RU" sz="2400" b="1" dirty="0" smtClean="0">
              <a:latin typeface="Georgia" pitchFamily="18" charset="0"/>
            </a:endParaRPr>
          </a:p>
        </p:txBody>
      </p:sp>
      <p:pic>
        <p:nvPicPr>
          <p:cNvPr id="13315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 bwMode="auto">
          <a:xfrm>
            <a:off x="467295" y="5301208"/>
            <a:ext cx="5616873" cy="93530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 b="1" dirty="0">
                <a:solidFill>
                  <a:srgbClr val="005828"/>
                </a:solidFill>
                <a:latin typeface="Georgia" pitchFamily="18" charset="0"/>
              </a:rPr>
              <a:t>ВСЕГО РАСХОДОВ </a:t>
            </a:r>
            <a:r>
              <a:rPr lang="ru-RU" b="1" dirty="0" smtClean="0">
                <a:solidFill>
                  <a:srgbClr val="005828"/>
                </a:solidFill>
                <a:latin typeface="Georgia" pitchFamily="18" charset="0"/>
              </a:rPr>
              <a:t>3 431,7 тыс</a:t>
            </a:r>
            <a:r>
              <a:rPr lang="ru-RU" b="1" dirty="0">
                <a:solidFill>
                  <a:srgbClr val="005828"/>
                </a:solidFill>
                <a:latin typeface="Georgia" pitchFamily="18" charset="0"/>
              </a:rPr>
              <a:t>. руб. </a:t>
            </a:r>
            <a:endParaRPr lang="en-US" b="1" dirty="0" smtClean="0">
              <a:solidFill>
                <a:srgbClr val="005828"/>
              </a:solidFill>
              <a:latin typeface="Georgia" pitchFamily="18" charset="0"/>
            </a:endParaRPr>
          </a:p>
          <a:p>
            <a:pPr>
              <a:defRPr/>
            </a:pPr>
            <a:r>
              <a:rPr lang="ru-RU" b="1" dirty="0">
                <a:solidFill>
                  <a:srgbClr val="005828"/>
                </a:solidFill>
                <a:latin typeface="Georgia" pitchFamily="18" charset="0"/>
              </a:rPr>
              <a:t>(К первоначальному бюджету на </a:t>
            </a:r>
            <a:r>
              <a:rPr lang="ru-RU" b="1" dirty="0" smtClean="0">
                <a:solidFill>
                  <a:srgbClr val="005828"/>
                </a:solidFill>
                <a:latin typeface="Georgia" pitchFamily="18" charset="0"/>
              </a:rPr>
              <a:t>2019 </a:t>
            </a:r>
            <a:r>
              <a:rPr lang="ru-RU" b="1" dirty="0">
                <a:solidFill>
                  <a:srgbClr val="005828"/>
                </a:solidFill>
                <a:latin typeface="Georgia" pitchFamily="18" charset="0"/>
              </a:rPr>
              <a:t>год </a:t>
            </a:r>
            <a:r>
              <a:rPr lang="ru-RU" b="1" dirty="0" smtClean="0">
                <a:solidFill>
                  <a:srgbClr val="005828"/>
                </a:solidFill>
                <a:latin typeface="Georgia" pitchFamily="18" charset="0"/>
              </a:rPr>
              <a:t>увеличение </a:t>
            </a:r>
            <a:r>
              <a:rPr lang="ru-RU" b="1" dirty="0">
                <a:solidFill>
                  <a:srgbClr val="005828"/>
                </a:solidFill>
                <a:latin typeface="Georgia" pitchFamily="18" charset="0"/>
              </a:rPr>
              <a:t>расходов составило – </a:t>
            </a:r>
            <a:r>
              <a:rPr lang="ru-RU" b="1" dirty="0" smtClean="0">
                <a:solidFill>
                  <a:srgbClr val="005828"/>
                </a:solidFill>
                <a:latin typeface="Georgia" pitchFamily="18" charset="0"/>
              </a:rPr>
              <a:t>5,5</a:t>
            </a:r>
            <a:r>
              <a:rPr lang="en-US" b="1" dirty="0" smtClean="0">
                <a:solidFill>
                  <a:srgbClr val="005828"/>
                </a:solidFill>
                <a:latin typeface="Georgia" pitchFamily="18" charset="0"/>
              </a:rPr>
              <a:t> </a:t>
            </a:r>
            <a:r>
              <a:rPr lang="ru-RU" b="1" dirty="0">
                <a:solidFill>
                  <a:srgbClr val="005828"/>
                </a:solidFill>
                <a:latin typeface="Georgia" pitchFamily="18" charset="0"/>
              </a:rPr>
              <a:t>%)</a:t>
            </a:r>
          </a:p>
        </p:txBody>
      </p:sp>
      <p:sp>
        <p:nvSpPr>
          <p:cNvPr id="13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695860" y="6128682"/>
            <a:ext cx="448139" cy="306934"/>
          </a:xfrm>
        </p:spPr>
        <p:txBody>
          <a:bodyPr/>
          <a:lstStyle/>
          <a:p>
            <a:pPr>
              <a:defRPr/>
            </a:pPr>
            <a:fld id="{EFD4D651-AEA8-468D-92EC-1DFF32E56B6C}" type="slidenum">
              <a:rPr lang="ru-RU" smtClean="0"/>
              <a:pPr>
                <a:defRPr/>
              </a:pPr>
              <a:t>7</a:t>
            </a:fld>
            <a:endParaRPr lang="ru-RU" dirty="0"/>
          </a:p>
        </p:txBody>
      </p:sp>
      <p:graphicFrame>
        <p:nvGraphicFramePr>
          <p:cNvPr id="8" name="Диаграмма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35599605"/>
              </p:ext>
            </p:extLst>
          </p:nvPr>
        </p:nvGraphicFramePr>
        <p:xfrm>
          <a:off x="611560" y="798494"/>
          <a:ext cx="8286103" cy="54726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5795648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323528" y="330270"/>
            <a:ext cx="8640960" cy="1370538"/>
          </a:xfrm>
        </p:spPr>
        <p:txBody>
          <a:bodyPr/>
          <a:lstStyle/>
          <a:p>
            <a:pPr eaLnBrk="1" hangingPunct="1"/>
            <a:r>
              <a:rPr lang="ru-RU" sz="2800" b="1" dirty="0" smtClean="0">
                <a:latin typeface="Georgia" pitchFamily="18" charset="0"/>
              </a:rPr>
              <a:t>Социально-значимые расходы бюджета </a:t>
            </a:r>
            <a:br>
              <a:rPr lang="ru-RU" sz="2800" b="1" dirty="0" smtClean="0">
                <a:latin typeface="Georgia" pitchFamily="18" charset="0"/>
              </a:rPr>
            </a:br>
            <a:r>
              <a:rPr lang="ru-RU" sz="2800" b="1" dirty="0" smtClean="0">
                <a:latin typeface="Georgia" pitchFamily="18" charset="0"/>
              </a:rPr>
              <a:t>МО «Верхнебогатырское» на 2020 год, тыс. руб.</a:t>
            </a:r>
          </a:p>
        </p:txBody>
      </p:sp>
      <p:pic>
        <p:nvPicPr>
          <p:cNvPr id="14399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626304" y="6093296"/>
            <a:ext cx="517696" cy="306934"/>
          </a:xfrm>
        </p:spPr>
        <p:txBody>
          <a:bodyPr/>
          <a:lstStyle/>
          <a:p>
            <a:pPr>
              <a:defRPr/>
            </a:pPr>
            <a:fld id="{EFD4D651-AEA8-468D-92EC-1DFF32E56B6C}" type="slidenum">
              <a:rPr lang="ru-RU" smtClean="0"/>
              <a:pPr>
                <a:defRPr/>
              </a:pPr>
              <a:t>8</a:t>
            </a:fld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5634894"/>
              </p:ext>
            </p:extLst>
          </p:nvPr>
        </p:nvGraphicFramePr>
        <p:xfrm>
          <a:off x="505252" y="1757370"/>
          <a:ext cx="8174612" cy="4512500"/>
        </p:xfrm>
        <a:graphic>
          <a:graphicData uri="http://schemas.openxmlformats.org/drawingml/2006/table">
            <a:tbl>
              <a:tblPr/>
              <a:tblGrid>
                <a:gridCol w="4282772"/>
                <a:gridCol w="1080120"/>
                <a:gridCol w="1123345"/>
                <a:gridCol w="1688375"/>
              </a:tblGrid>
              <a:tr h="720080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Georgia"/>
                        </a:rPr>
                        <a:t>Наименование показателя</a:t>
                      </a:r>
                    </a:p>
                  </a:txBody>
                  <a:tcPr marL="7351" marR="7351" marT="735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Georgia"/>
                        </a:rPr>
                        <a:t>Первоначальный проект </a:t>
                      </a:r>
                    </a:p>
                  </a:txBody>
                  <a:tcPr marL="7351" marR="7351" marT="735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Georgia"/>
                        </a:rPr>
                        <a:t>Темп роста к уровню </a:t>
                      </a:r>
                      <a:r>
                        <a:rPr lang="ru-RU" sz="16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Georgia"/>
                        </a:rPr>
                        <a:t>2019 </a:t>
                      </a:r>
                      <a:r>
                        <a:rPr lang="ru-RU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Georgia"/>
                        </a:rPr>
                        <a:t>г, %</a:t>
                      </a:r>
                    </a:p>
                  </a:txBody>
                  <a:tcPr marL="7351" marR="7351" marT="735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57606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2019 </a:t>
                      </a:r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год</a:t>
                      </a:r>
                    </a:p>
                  </a:txBody>
                  <a:tcPr marL="7351" marR="7351" marT="7351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2020 </a:t>
                      </a:r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год</a:t>
                      </a:r>
                    </a:p>
                  </a:txBody>
                  <a:tcPr marL="7351" marR="7351" marT="735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D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0408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Социально-значимые расходы всего, из них:</a:t>
                      </a:r>
                    </a:p>
                  </a:txBody>
                  <a:tcPr marL="66159" marR="7351" marT="735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149,4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149,4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100,0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E9"/>
                    </a:solidFill>
                  </a:tcPr>
                </a:tc>
              </a:tr>
              <a:tr h="80408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Образование</a:t>
                      </a:r>
                    </a:p>
                  </a:txBody>
                  <a:tcPr marL="66159" marR="7351" marT="735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</a:rPr>
                        <a:t>10,0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</a:rPr>
                        <a:t>10,0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100,0</a:t>
                      </a:r>
                    </a:p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D0"/>
                    </a:solidFill>
                  </a:tcPr>
                </a:tc>
              </a:tr>
              <a:tr h="80408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Социальная политика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Georgia"/>
                      </a:endParaRPr>
                    </a:p>
                  </a:txBody>
                  <a:tcPr marL="66159" marR="7351" marT="735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</a:rPr>
                        <a:t>129,4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</a:rPr>
                        <a:t>129,4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100,0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E9"/>
                    </a:solidFill>
                  </a:tcPr>
                </a:tc>
              </a:tr>
              <a:tr h="80408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Физическая культура и спорт</a:t>
                      </a:r>
                    </a:p>
                  </a:txBody>
                  <a:tcPr marL="66159" marR="7351" marT="735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</a:rPr>
                        <a:t>10,0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</a:rPr>
                        <a:t>10,0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100,0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D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96987134"/>
              </p:ext>
            </p:extLst>
          </p:nvPr>
        </p:nvGraphicFramePr>
        <p:xfrm>
          <a:off x="0" y="1040910"/>
          <a:ext cx="5292080" cy="58307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97" name="Лист" r:id="rId3" imgW="2571885" imgH="1895385" progId="Excel.Sheet.8">
                  <p:embed/>
                </p:oleObj>
              </mc:Choice>
              <mc:Fallback>
                <p:oleObj name="Лист" r:id="rId3" imgW="2571885" imgH="1895385" progId="Excel.Sheet.8">
                  <p:embed/>
                  <p:pic>
                    <p:nvPicPr>
                      <p:cNvPr id="0" name="Object 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040910"/>
                        <a:ext cx="5292080" cy="583076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395288" y="260648"/>
            <a:ext cx="8497192" cy="838200"/>
          </a:xfrm>
        </p:spPr>
        <p:txBody>
          <a:bodyPr/>
          <a:lstStyle/>
          <a:p>
            <a:pPr eaLnBrk="1" hangingPunct="1"/>
            <a:r>
              <a:rPr lang="ru-RU" sz="2800" b="1" dirty="0" smtClean="0">
                <a:latin typeface="Georgia" pitchFamily="18" charset="0"/>
              </a:rPr>
              <a:t>Прочие расходы </a:t>
            </a:r>
            <a:r>
              <a:rPr lang="ru-RU" sz="2800" b="1" dirty="0">
                <a:latin typeface="Georgia" pitchFamily="18" charset="0"/>
              </a:rPr>
              <a:t>бюджета </a:t>
            </a:r>
            <a:r>
              <a:rPr lang="ru-RU" sz="2800" b="1" dirty="0" smtClean="0">
                <a:latin typeface="Georgia" pitchFamily="18" charset="0"/>
              </a:rPr>
              <a:t/>
            </a:r>
            <a:br>
              <a:rPr lang="ru-RU" sz="2800" b="1" dirty="0" smtClean="0">
                <a:latin typeface="Georgia" pitchFamily="18" charset="0"/>
              </a:rPr>
            </a:br>
            <a:r>
              <a:rPr lang="ru-RU" sz="2800" b="1" dirty="0" smtClean="0">
                <a:latin typeface="Georgia" pitchFamily="18" charset="0"/>
              </a:rPr>
              <a:t>МО «Верхнебогатырское», </a:t>
            </a:r>
            <a:r>
              <a:rPr lang="ru-RU" sz="2000" b="1" dirty="0" smtClean="0">
                <a:latin typeface="Georgia" pitchFamily="18" charset="0"/>
              </a:rPr>
              <a:t>тыс. руб.</a:t>
            </a:r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645860" y="1303890"/>
            <a:ext cx="1656000" cy="86177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kumimoji="1" lang="ru-RU" sz="2800" b="1" dirty="0" smtClean="0">
                <a:latin typeface="Georgia" pitchFamily="18" charset="0"/>
              </a:rPr>
              <a:t>2019 </a:t>
            </a:r>
            <a:r>
              <a:rPr kumimoji="1" lang="ru-RU" sz="2800" b="1" dirty="0">
                <a:latin typeface="Georgia" pitchFamily="18" charset="0"/>
              </a:rPr>
              <a:t>год</a:t>
            </a:r>
          </a:p>
          <a:p>
            <a:pPr algn="ctr">
              <a:defRPr/>
            </a:pPr>
            <a:r>
              <a:rPr kumimoji="1" lang="ru-RU" sz="2800" b="1" u="sng" dirty="0">
                <a:latin typeface="Georgia" pitchFamily="18" charset="0"/>
              </a:rPr>
              <a:t> </a:t>
            </a:r>
            <a:r>
              <a:rPr kumimoji="1" lang="ru-RU" sz="2800" b="1" u="sng" dirty="0" smtClean="0">
                <a:latin typeface="Georgia" pitchFamily="18" charset="0"/>
              </a:rPr>
              <a:t>3 103,1</a:t>
            </a:r>
            <a:endParaRPr kumimoji="1" lang="ru-RU" sz="2800" b="1" u="sng" dirty="0">
              <a:latin typeface="Georg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5868145" y="1196851"/>
            <a:ext cx="2880319" cy="863997"/>
          </a:xfrm>
          <a:prstGeom prst="rect">
            <a:avLst/>
          </a:prstGeom>
          <a:solidFill>
            <a:srgbClr val="5FB4C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algn="r">
              <a:defRPr/>
            </a:pPr>
            <a:r>
              <a:rPr kumimoji="1" lang="ru-RU" kern="0" dirty="0">
                <a:latin typeface="Georgia" pitchFamily="18" charset="0"/>
                <a:cs typeface="+mn-cs"/>
              </a:rPr>
              <a:t>Общегосударственные вопросы </a:t>
            </a:r>
          </a:p>
          <a:p>
            <a:pPr algn="r">
              <a:defRPr/>
            </a:pPr>
            <a:r>
              <a:rPr lang="en-US" b="1" dirty="0" smtClean="0">
                <a:latin typeface="Georgia" pitchFamily="18" charset="0"/>
                <a:cs typeface="+mn-cs"/>
              </a:rPr>
              <a:t>1</a:t>
            </a:r>
            <a:r>
              <a:rPr lang="ru-RU" b="1" dirty="0" smtClean="0">
                <a:latin typeface="Georgia" pitchFamily="18" charset="0"/>
                <a:cs typeface="+mn-cs"/>
              </a:rPr>
              <a:t> 632</a:t>
            </a:r>
            <a:r>
              <a:rPr lang="en-US" b="1" dirty="0" smtClean="0">
                <a:latin typeface="Georgia" pitchFamily="18" charset="0"/>
                <a:cs typeface="+mn-cs"/>
              </a:rPr>
              <a:t>,</a:t>
            </a:r>
            <a:r>
              <a:rPr lang="ru-RU" b="1" dirty="0" smtClean="0">
                <a:latin typeface="Georgia" pitchFamily="18" charset="0"/>
                <a:cs typeface="+mn-cs"/>
              </a:rPr>
              <a:t>5</a:t>
            </a:r>
            <a:endParaRPr lang="en-US" b="1" dirty="0">
              <a:latin typeface="Georgia" pitchFamily="18" charset="0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5868145" y="2924944"/>
            <a:ext cx="2880319" cy="1368152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algn="r">
              <a:defRPr/>
            </a:pPr>
            <a:r>
              <a:rPr kumimoji="1" lang="ru-RU" sz="1600" kern="0" dirty="0">
                <a:latin typeface="Georgia" pitchFamily="18" charset="0"/>
                <a:cs typeface="+mn-cs"/>
              </a:rPr>
              <a:t>Национальная безопасность и правоохранительная деятельность </a:t>
            </a:r>
          </a:p>
          <a:p>
            <a:pPr algn="r">
              <a:defRPr/>
            </a:pPr>
            <a:r>
              <a:rPr lang="ru-RU" b="1" dirty="0" smtClean="0">
                <a:latin typeface="Georgia" pitchFamily="18" charset="0"/>
                <a:cs typeface="+mn-cs"/>
              </a:rPr>
              <a:t>180,9</a:t>
            </a:r>
            <a:endParaRPr lang="ru-RU" b="1" dirty="0">
              <a:latin typeface="Georgia" pitchFamily="18" charset="0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5868145" y="5392070"/>
            <a:ext cx="2880320" cy="917250"/>
          </a:xfrm>
          <a:prstGeom prst="rect">
            <a:avLst/>
          </a:prstGeom>
          <a:solidFill>
            <a:srgbClr val="FF99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algn="r">
              <a:defRPr/>
            </a:pPr>
            <a:r>
              <a:rPr kumimoji="1" lang="ru-RU" kern="0" dirty="0" smtClean="0">
                <a:latin typeface="Georgia" pitchFamily="18" charset="0"/>
                <a:cs typeface="+mn-cs"/>
              </a:rPr>
              <a:t>Жилищно-коммунальное хозяйство</a:t>
            </a:r>
          </a:p>
          <a:p>
            <a:pPr algn="r">
              <a:defRPr/>
            </a:pPr>
            <a:r>
              <a:rPr lang="ru-RU" b="1" dirty="0" smtClean="0">
                <a:latin typeface="Georgia" pitchFamily="18" charset="0"/>
                <a:cs typeface="+mn-cs"/>
              </a:rPr>
              <a:t>78,5</a:t>
            </a:r>
            <a:endParaRPr lang="ru-RU" b="1" dirty="0">
              <a:latin typeface="Georgia" pitchFamily="18" charset="0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5868145" y="4365104"/>
            <a:ext cx="2880319" cy="861541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algn="r">
              <a:defRPr/>
            </a:pPr>
            <a:r>
              <a:rPr kumimoji="1" lang="ru-RU" kern="0" dirty="0">
                <a:latin typeface="Georgia" pitchFamily="18" charset="0"/>
                <a:cs typeface="+mn-cs"/>
              </a:rPr>
              <a:t>Национальная экономика </a:t>
            </a:r>
            <a:endParaRPr kumimoji="1" lang="ru-RU" kern="0" dirty="0" smtClean="0">
              <a:latin typeface="Georgia" pitchFamily="18" charset="0"/>
              <a:cs typeface="+mn-cs"/>
            </a:endParaRPr>
          </a:p>
          <a:p>
            <a:pPr algn="r">
              <a:defRPr/>
            </a:pPr>
            <a:r>
              <a:rPr lang="ru-RU" b="1" dirty="0" smtClean="0">
                <a:latin typeface="Georgia" pitchFamily="18" charset="0"/>
                <a:cs typeface="+mn-cs"/>
              </a:rPr>
              <a:t>1298,6</a:t>
            </a:r>
            <a:endParaRPr lang="ru-RU" b="1" dirty="0">
              <a:latin typeface="Georgia" pitchFamily="18" charset="0"/>
              <a:cs typeface="+mn-cs"/>
            </a:endParaRPr>
          </a:p>
        </p:txBody>
      </p:sp>
      <p:pic>
        <p:nvPicPr>
          <p:cNvPr id="15376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77" name="TextBox 2"/>
          <p:cNvSpPr txBox="1">
            <a:spLocks noChangeArrowheads="1"/>
          </p:cNvSpPr>
          <p:nvPr/>
        </p:nvSpPr>
        <p:spPr bwMode="auto">
          <a:xfrm>
            <a:off x="6209330" y="881606"/>
            <a:ext cx="26177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ru-RU" dirty="0" smtClean="0">
                <a:latin typeface="Georgia" pitchFamily="18" charset="0"/>
              </a:rPr>
              <a:t>2020 год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5868145" y="2142283"/>
            <a:ext cx="2880320" cy="648072"/>
          </a:xfrm>
          <a:prstGeom prst="rect">
            <a:avLst/>
          </a:prstGeom>
          <a:solidFill>
            <a:srgbClr val="92D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algn="r">
              <a:defRPr/>
            </a:pPr>
            <a:r>
              <a:rPr kumimoji="1" lang="ru-RU" kern="0" dirty="0" smtClean="0">
                <a:latin typeface="Georgia" pitchFamily="18" charset="0"/>
                <a:cs typeface="+mn-cs"/>
              </a:rPr>
              <a:t>Национальная оборона </a:t>
            </a:r>
            <a:endParaRPr kumimoji="1" lang="ru-RU" kern="0" dirty="0">
              <a:latin typeface="Georgia" pitchFamily="18" charset="0"/>
              <a:cs typeface="+mn-cs"/>
            </a:endParaRPr>
          </a:p>
          <a:p>
            <a:pPr algn="r">
              <a:defRPr/>
            </a:pPr>
            <a:r>
              <a:rPr lang="ru-RU" b="1" dirty="0" smtClean="0">
                <a:latin typeface="Georgia" pitchFamily="18" charset="0"/>
                <a:cs typeface="+mn-cs"/>
              </a:rPr>
              <a:t>91,8</a:t>
            </a:r>
            <a:endParaRPr lang="ru-RU" b="1" dirty="0">
              <a:latin typeface="Georgia" pitchFamily="18" charset="0"/>
              <a:cs typeface="+mn-cs"/>
            </a:endParaRPr>
          </a:p>
        </p:txBody>
      </p:sp>
      <p:sp>
        <p:nvSpPr>
          <p:cNvPr id="13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605094" y="6165304"/>
            <a:ext cx="431402" cy="234926"/>
          </a:xfrm>
        </p:spPr>
        <p:txBody>
          <a:bodyPr/>
          <a:lstStyle/>
          <a:p>
            <a:pPr>
              <a:defRPr/>
            </a:pPr>
            <a:fld id="{EFD4D651-AEA8-468D-92EC-1DFF32E56B6C}" type="slidenum">
              <a:rPr lang="ru-RU" smtClean="0"/>
              <a:pPr>
                <a:defRPr/>
              </a:pPr>
              <a:t>9</a:t>
            </a:fld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 bwMode="auto">
          <a:xfrm>
            <a:off x="3087316" y="1303890"/>
            <a:ext cx="1656000" cy="86177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kumimoji="1" lang="ru-RU" sz="2800" b="1" dirty="0" smtClean="0">
                <a:latin typeface="Georgia" pitchFamily="18" charset="0"/>
              </a:rPr>
              <a:t>2020 год</a:t>
            </a:r>
          </a:p>
          <a:p>
            <a:pPr algn="ctr">
              <a:defRPr/>
            </a:pPr>
            <a:r>
              <a:rPr kumimoji="1" lang="ru-RU" sz="2800" b="1" u="sng" dirty="0">
                <a:latin typeface="Georgia" pitchFamily="18" charset="0"/>
              </a:rPr>
              <a:t> </a:t>
            </a:r>
            <a:r>
              <a:rPr kumimoji="1" lang="ru-RU" sz="2800" b="1" u="sng" dirty="0" smtClean="0">
                <a:latin typeface="Georgia" pitchFamily="18" charset="0"/>
              </a:rPr>
              <a:t>3 282,3</a:t>
            </a:r>
            <a:endParaRPr kumimoji="1" lang="ru-RU" sz="2800" b="1" u="sng" dirty="0">
              <a:latin typeface="Georgia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Другая 4">
      <a:dk1>
        <a:srgbClr val="000000"/>
      </a:dk1>
      <a:lt1>
        <a:srgbClr val="FFFFFF"/>
      </a:lt1>
      <a:dk2>
        <a:srgbClr val="D00054"/>
      </a:dk2>
      <a:lt2>
        <a:srgbClr val="808080"/>
      </a:lt2>
      <a:accent1>
        <a:srgbClr val="00B050"/>
      </a:accent1>
      <a:accent2>
        <a:srgbClr val="FF0000"/>
      </a:accent2>
      <a:accent3>
        <a:srgbClr val="00B050"/>
      </a:accent3>
      <a:accent4>
        <a:srgbClr val="FF0000"/>
      </a:accent4>
      <a:accent5>
        <a:srgbClr val="00B050"/>
      </a:accent5>
      <a:accent6>
        <a:srgbClr val="D00054"/>
      </a:accent6>
      <a:hlink>
        <a:srgbClr val="FF0066"/>
      </a:hlink>
      <a:folHlink>
        <a:srgbClr val="00B050"/>
      </a:folHlink>
    </a:clrScheme>
    <a:fontScheme name="Selling a Product or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>
          <a:outerShdw dist="35921" dir="2700000" algn="ctr" rotWithShape="0">
            <a:srgbClr val="808080"/>
          </a:out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Dag name="">
              <a:cont type="tree" name="">
                <a:effect ref="fillLine"/>
                <a:outerShdw dist="38100" dir="13500000" algn="br">
                  <a:schemeClr val="bg1">
                    <a:lumMod val="200000"/>
                    <a:satMod val="200000"/>
                  </a:schemeClr>
                </a:outerShdw>
              </a:cont>
              <a:cont type="tree" name="">
                <a:effect ref="fillLine"/>
                <a:outerShdw dist="38100" dir="2700000" algn="tl">
                  <a:schemeClr val="bg1">
                    <a:lumMod val="60000"/>
                    <a:satMod val="60000"/>
                  </a:schemeClr>
                </a:outerShdw>
              </a:cont>
              <a:effect ref="fillLine"/>
            </a:effectDag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>
          <a:outerShdw dist="35921" dir="2700000" algn="ctr" rotWithShape="0">
            <a:srgbClr val="808080"/>
          </a:out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Dag name="">
              <a:cont type="tree" name="">
                <a:effect ref="fillLine"/>
                <a:outerShdw dist="38100" dir="13500000" algn="br">
                  <a:schemeClr val="bg1">
                    <a:lumMod val="200000"/>
                    <a:satMod val="200000"/>
                  </a:schemeClr>
                </a:outerShdw>
              </a:cont>
              <a:cont type="tree" name="">
                <a:effect ref="fillLine"/>
                <a:outerShdw dist="38100" dir="2700000" algn="tl">
                  <a:schemeClr val="bg1">
                    <a:lumMod val="60000"/>
                    <a:satMod val="60000"/>
                  </a:schemeClr>
                </a:outerShdw>
              </a:cont>
              <a:effect ref="fillLine"/>
            </a:effectDag>
            <a:latin typeface="Times New Roman" pitchFamily="18" charset="0"/>
          </a:defRPr>
        </a:defPPr>
      </a:lstStyle>
    </a:lnDef>
  </a:objectDefaults>
  <a:extraClrSchemeLst>
    <a:extraClrScheme>
      <a:clrScheme name="Selling a Product or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lling a Product or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lling a Product or 5">
        <a:dk1>
          <a:srgbClr val="808080"/>
        </a:dk1>
        <a:lt1>
          <a:srgbClr val="F8F8F8"/>
        </a:lt1>
        <a:dk2>
          <a:srgbClr val="33CCCC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DE2E2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lling a Product or 6">
        <a:dk1>
          <a:srgbClr val="000000"/>
        </a:dk1>
        <a:lt1>
          <a:srgbClr val="33CCCC"/>
        </a:lt1>
        <a:dk2>
          <a:srgbClr val="990033"/>
        </a:dk2>
        <a:lt2>
          <a:srgbClr val="808080"/>
        </a:lt2>
        <a:accent1>
          <a:srgbClr val="6699FF"/>
        </a:accent1>
        <a:accent2>
          <a:srgbClr val="9933FF"/>
        </a:accent2>
        <a:accent3>
          <a:srgbClr val="ADE2E2"/>
        </a:accent3>
        <a:accent4>
          <a:srgbClr val="000000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7">
        <a:dk1>
          <a:srgbClr val="000000"/>
        </a:dk1>
        <a:lt1>
          <a:srgbClr val="99CCFF"/>
        </a:lt1>
        <a:dk2>
          <a:srgbClr val="990033"/>
        </a:dk2>
        <a:lt2>
          <a:srgbClr val="808080"/>
        </a:lt2>
        <a:accent1>
          <a:srgbClr val="6699FF"/>
        </a:accent1>
        <a:accent2>
          <a:srgbClr val="9933FF"/>
        </a:accent2>
        <a:accent3>
          <a:srgbClr val="CAE2FF"/>
        </a:accent3>
        <a:accent4>
          <a:srgbClr val="000000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8">
        <a:dk1>
          <a:srgbClr val="000000"/>
        </a:dk1>
        <a:lt1>
          <a:srgbClr val="99CCFF"/>
        </a:lt1>
        <a:dk2>
          <a:srgbClr val="990033"/>
        </a:dk2>
        <a:lt2>
          <a:srgbClr val="808080"/>
        </a:lt2>
        <a:accent1>
          <a:srgbClr val="FF9966"/>
        </a:accent1>
        <a:accent2>
          <a:srgbClr val="9933FF"/>
        </a:accent2>
        <a:accent3>
          <a:srgbClr val="CAE2FF"/>
        </a:accent3>
        <a:accent4>
          <a:srgbClr val="000000"/>
        </a:accent4>
        <a:accent5>
          <a:srgbClr val="FFCAB8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9">
        <a:dk1>
          <a:srgbClr val="000000"/>
        </a:dk1>
        <a:lt1>
          <a:srgbClr val="99CCFF"/>
        </a:lt1>
        <a:dk2>
          <a:srgbClr val="990033"/>
        </a:dk2>
        <a:lt2>
          <a:srgbClr val="808080"/>
        </a:lt2>
        <a:accent1>
          <a:srgbClr val="FF9966"/>
        </a:accent1>
        <a:accent2>
          <a:srgbClr val="9933FF"/>
        </a:accent2>
        <a:accent3>
          <a:srgbClr val="CAE2FF"/>
        </a:accent3>
        <a:accent4>
          <a:srgbClr val="000000"/>
        </a:accent4>
        <a:accent5>
          <a:srgbClr val="FFCAB8"/>
        </a:accent5>
        <a:accent6>
          <a:srgbClr val="8A2DE7"/>
        </a:accent6>
        <a:hlink>
          <a:srgbClr val="00FFFF"/>
        </a:hlink>
        <a:folHlink>
          <a:srgbClr val="FF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10">
        <a:dk1>
          <a:srgbClr val="000000"/>
        </a:dk1>
        <a:lt1>
          <a:srgbClr val="33CCCC"/>
        </a:lt1>
        <a:dk2>
          <a:srgbClr val="990033"/>
        </a:dk2>
        <a:lt2>
          <a:srgbClr val="808080"/>
        </a:lt2>
        <a:accent1>
          <a:srgbClr val="FF9966"/>
        </a:accent1>
        <a:accent2>
          <a:srgbClr val="9933FF"/>
        </a:accent2>
        <a:accent3>
          <a:srgbClr val="ADE2E2"/>
        </a:accent3>
        <a:accent4>
          <a:srgbClr val="000000"/>
        </a:accent4>
        <a:accent5>
          <a:srgbClr val="FFCAB8"/>
        </a:accent5>
        <a:accent6>
          <a:srgbClr val="8A2DE7"/>
        </a:accent6>
        <a:hlink>
          <a:srgbClr val="00FFFF"/>
        </a:hlink>
        <a:folHlink>
          <a:srgbClr val="FF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1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006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FFAAB8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12">
        <a:dk1>
          <a:srgbClr val="000000"/>
        </a:dk1>
        <a:lt1>
          <a:srgbClr val="FFFFFF"/>
        </a:lt1>
        <a:dk2>
          <a:srgbClr val="FF0066"/>
        </a:dk2>
        <a:lt2>
          <a:srgbClr val="808080"/>
        </a:lt2>
        <a:accent1>
          <a:srgbClr val="FF006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FFAAB8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13">
        <a:dk1>
          <a:srgbClr val="000000"/>
        </a:dk1>
        <a:lt1>
          <a:srgbClr val="FFFFFF"/>
        </a:lt1>
        <a:dk2>
          <a:srgbClr val="D00054"/>
        </a:dk2>
        <a:lt2>
          <a:srgbClr val="808080"/>
        </a:lt2>
        <a:accent1>
          <a:srgbClr val="FF006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FFAAB8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14">
        <a:dk1>
          <a:srgbClr val="000000"/>
        </a:dk1>
        <a:lt1>
          <a:srgbClr val="FFFFFF"/>
        </a:lt1>
        <a:dk2>
          <a:srgbClr val="D00054"/>
        </a:dk2>
        <a:lt2>
          <a:srgbClr val="808080"/>
        </a:lt2>
        <a:accent1>
          <a:srgbClr val="0066FF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AAB8FF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15">
        <a:dk1>
          <a:srgbClr val="000000"/>
        </a:dk1>
        <a:lt1>
          <a:srgbClr val="FFFFFF"/>
        </a:lt1>
        <a:dk2>
          <a:srgbClr val="D00054"/>
        </a:dk2>
        <a:lt2>
          <a:srgbClr val="808080"/>
        </a:lt2>
        <a:accent1>
          <a:srgbClr val="0066FF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AAB8FF"/>
        </a:accent5>
        <a:accent6>
          <a:srgbClr val="C8C8C8"/>
        </a:accent6>
        <a:hlink>
          <a:srgbClr val="333333"/>
        </a:hlink>
        <a:folHlink>
          <a:srgbClr val="66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16">
        <a:dk1>
          <a:srgbClr val="000000"/>
        </a:dk1>
        <a:lt1>
          <a:srgbClr val="FFFFFF"/>
        </a:lt1>
        <a:dk2>
          <a:srgbClr val="D00054"/>
        </a:dk2>
        <a:lt2>
          <a:srgbClr val="808080"/>
        </a:lt2>
        <a:accent1>
          <a:srgbClr val="0066FF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AAB8FF"/>
        </a:accent5>
        <a:accent6>
          <a:srgbClr val="C8C8C8"/>
        </a:accent6>
        <a:hlink>
          <a:srgbClr val="FF0066"/>
        </a:hlink>
        <a:folHlink>
          <a:srgbClr val="66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4930</TotalTime>
  <Words>530</Words>
  <Application>Microsoft Office PowerPoint</Application>
  <PresentationFormat>Экран (4:3)</PresentationFormat>
  <Paragraphs>109</Paragraphs>
  <Slides>10</Slides>
  <Notes>2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Тема1</vt:lpstr>
      <vt:lpstr>Лист</vt:lpstr>
      <vt:lpstr>Презентация PowerPoint</vt:lpstr>
      <vt:lpstr>В основу формирования бюджета положены следующие программные документы и нормативные правовые акты РФ и УР:</vt:lpstr>
      <vt:lpstr>Основные параметры бюджета МО «Верхнебогатырское» на 2020 год, в тыс. руб.</vt:lpstr>
      <vt:lpstr>Структура доходов бюджета МО «Верхнебогатырское» на 2020 год, тыс. руб. </vt:lpstr>
      <vt:lpstr>Прогноз собственных доходов бюджета МО «Верхнебогатырское», тыс.руб.</vt:lpstr>
      <vt:lpstr>Безвозмездные поступления в бюджет МО  «Верхнебогатырское» на 2019 и 2020 годы, тыс. руб.</vt:lpstr>
      <vt:lpstr>Структура расходов проекта бюджета МО «Верхнебогатырское» на 2020 год, тыс. руб. </vt:lpstr>
      <vt:lpstr>Социально-значимые расходы бюджета  МО «Верхнебогатырское» на 2020 год, тыс. руб.</vt:lpstr>
      <vt:lpstr>Прочие расходы бюджета  МО «Верхнебогатырское», тыс. руб.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348</cp:revision>
  <dcterms:created xsi:type="dcterms:W3CDTF">2013-12-04T13:25:11Z</dcterms:created>
  <dcterms:modified xsi:type="dcterms:W3CDTF">2019-12-24T10:07:56Z</dcterms:modified>
</cp:coreProperties>
</file>